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5"/>
  </p:notesMasterIdLst>
  <p:sldIdLst>
    <p:sldId id="258" r:id="rId3"/>
    <p:sldId id="261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Questrial" panose="020B0604020202020204" charset="0"/>
      <p:regular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CvMeYGrjLPBZnKJYMDgdIlLet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B2C6D2-126D-4EF3-98E4-D5BBB7A08762}">
  <a:tblStyle styleId="{C2B2C6D2-126D-4EF3-98E4-D5BBB7A08762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tcBdr/>
        <a:fill>
          <a:solidFill>
            <a:srgbClr val="CED2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D2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932943-D692-403D-881F-D669C8CC1A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34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54412294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1254412294f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g1254412294f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54b8db9f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254b8db9f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254b8db9f4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 rot="5400000">
            <a:off x="1876064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CCDFFB"/>
          </a:solidFill>
          <a:ln>
            <a:noFill/>
          </a:ln>
        </p:spPr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gu@tec.mx" TargetMode="External"/><Relationship Id="rId7" Type="http://schemas.openxmlformats.org/officeDocument/2006/relationships/hyperlink" Target="mailto:salud.Mauricio.graciano.p@tec.m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andromartagon@tec.mx" TargetMode="External"/><Relationship Id="rId5" Type="http://schemas.openxmlformats.org/officeDocument/2006/relationships/hyperlink" Target="mailto:Sayra.serrano@tec.mx" TargetMode="External"/><Relationship Id="rId4" Type="http://schemas.openxmlformats.org/officeDocument/2006/relationships/hyperlink" Target="mailto:Marilena.Antunes@tec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54412294f_0_169"/>
          <p:cNvSpPr txBox="1">
            <a:spLocks noGrp="1"/>
          </p:cNvSpPr>
          <p:nvPr>
            <p:ph type="title"/>
          </p:nvPr>
        </p:nvSpPr>
        <p:spPr>
          <a:xfrm>
            <a:off x="182500" y="284175"/>
            <a:ext cx="119055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s-MX" sz="2400" b="1" dirty="0">
                <a:latin typeface="Arial (Body)"/>
                <a:ea typeface="Questrial"/>
                <a:cs typeface="Questrial"/>
                <a:sym typeface="Questrial"/>
              </a:rPr>
              <a:t>PROPONENTE: </a:t>
            </a:r>
            <a:r>
              <a:rPr lang="es-MX" sz="2400" dirty="0" smtClean="0">
                <a:latin typeface="Arial (Body)"/>
                <a:ea typeface="Questrial"/>
                <a:cs typeface="Questrial"/>
                <a:sym typeface="Questrial"/>
              </a:rPr>
              <a:t>Nombre completo</a:t>
            </a:r>
            <a:br>
              <a:rPr lang="es-MX" sz="2400" dirty="0" smtClean="0">
                <a:latin typeface="Arial (Body)"/>
                <a:ea typeface="Questrial"/>
                <a:cs typeface="Questrial"/>
                <a:sym typeface="Questrial"/>
              </a:rPr>
            </a:br>
            <a:r>
              <a:rPr lang="es-MX" sz="2400" b="1" dirty="0" smtClean="0">
                <a:latin typeface="Arial (Body)"/>
                <a:ea typeface="Questrial"/>
                <a:cs typeface="Questrial"/>
                <a:sym typeface="Questrial"/>
              </a:rPr>
              <a:t>NOMBRE </a:t>
            </a:r>
            <a:r>
              <a:rPr lang="es-MX" sz="2400" b="1" dirty="0">
                <a:latin typeface="Arial (Body)"/>
                <a:ea typeface="Questrial"/>
                <a:cs typeface="Questrial"/>
                <a:sym typeface="Questrial"/>
              </a:rPr>
              <a:t>DE PROYECTO: </a:t>
            </a:r>
            <a:r>
              <a:rPr lang="es-MX" sz="2400" b="1" dirty="0" smtClean="0">
                <a:solidFill>
                  <a:schemeClr val="accent3"/>
                </a:solidFill>
                <a:latin typeface="Arial (Body)"/>
                <a:ea typeface="Questrial"/>
                <a:cs typeface="Questrial"/>
                <a:sym typeface="Questrial"/>
              </a:rPr>
              <a:t>XXX</a:t>
            </a:r>
            <a:endParaRPr sz="2400" b="1" dirty="0">
              <a:solidFill>
                <a:schemeClr val="accent3"/>
              </a:solidFill>
              <a:latin typeface="Arial (Body)"/>
              <a:ea typeface="Questrial"/>
              <a:cs typeface="Questrial"/>
              <a:sym typeface="Questrial"/>
            </a:endParaRPr>
          </a:p>
        </p:txBody>
      </p:sp>
      <p:sp>
        <p:nvSpPr>
          <p:cNvPr id="198" name="Google Shape;198;g1254412294f_0_169"/>
          <p:cNvSpPr txBox="1"/>
          <p:nvPr/>
        </p:nvSpPr>
        <p:spPr>
          <a:xfrm>
            <a:off x="75099" y="1869109"/>
            <a:ext cx="6059100" cy="4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TECNOLOGÍA TRL </a:t>
            </a:r>
            <a:r>
              <a:rPr lang="es-MX" sz="1200" b="1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#</a:t>
            </a:r>
            <a:r>
              <a:rPr lang="es-MX" sz="1200" b="1" i="0" u="none" strike="noStrike" cap="none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</a:t>
            </a:r>
            <a:r>
              <a:rPr lang="es-MX" sz="1200" b="1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: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Redactar breve descripción de 2 o 3 líneas de la tecnología</a:t>
            </a:r>
            <a:endParaRPr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b="1" i="0" u="sng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EQUIPO</a:t>
            </a:r>
            <a:endParaRPr sz="1200" b="1" i="0" u="sng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Científico: </a:t>
            </a:r>
            <a:endParaRPr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Persona 1 </a:t>
            </a:r>
            <a:r>
              <a:rPr lang="es-MX" sz="1200" b="1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(proponente)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: Nombre  completo, </a:t>
            </a:r>
            <a:r>
              <a:rPr lang="es-MX" sz="1200" dirty="0" err="1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background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y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correo.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Unidad de afiliación IOR</a:t>
            </a:r>
            <a:endParaRPr lang="es-MX" sz="1200" dirty="0" smtClean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Persona 2: 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Nombre completo, </a:t>
            </a:r>
            <a:r>
              <a:rPr lang="es-MX" sz="1200" dirty="0" err="1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background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y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correo. Instituto/Escuela afiliación</a:t>
            </a:r>
            <a:endParaRPr lang="es-MX"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Persona 3: Nombre 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completo, </a:t>
            </a:r>
            <a:r>
              <a:rPr lang="es-MX" sz="1200" dirty="0" err="1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background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y 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correo. Instituto/Escuela afiliación</a:t>
            </a: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err="1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etc</a:t>
            </a:r>
            <a:endParaRPr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Profesional de la Salud:</a:t>
            </a:r>
            <a:endParaRPr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Persona 1: Nombre  completo, </a:t>
            </a:r>
            <a:r>
              <a:rPr lang="es-MX" sz="1200" dirty="0" err="1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background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y correo</a:t>
            </a: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Persona 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2: Nombre completo, </a:t>
            </a:r>
            <a:r>
              <a:rPr lang="es-MX" sz="1200" dirty="0" err="1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background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y correo</a:t>
            </a: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err="1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etc</a:t>
            </a:r>
            <a:endParaRPr lang="es-MX"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Perfil 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negocios/comercial </a:t>
            </a: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Persona 1: Nombre  completo, </a:t>
            </a:r>
            <a:r>
              <a:rPr lang="es-MX" sz="1200" dirty="0" err="1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background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y correo</a:t>
            </a: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Persona 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2: Nombre completo, </a:t>
            </a:r>
            <a:r>
              <a:rPr lang="es-MX" sz="1200" dirty="0" err="1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background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y correo</a:t>
            </a:r>
          </a:p>
          <a:p>
            <a:pPr marL="914400" lvl="1" indent="-30480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err="1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etc</a:t>
            </a:r>
            <a:endParaRPr lang="es-MX"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640080" marR="0" lvl="2" indent="-1066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b="1" i="0" u="sng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Plan de trabajo a </a:t>
            </a:r>
            <a:r>
              <a:rPr lang="es-MX" sz="1200" b="1" u="sng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6 </a:t>
            </a:r>
            <a:r>
              <a:rPr lang="es-MX" sz="1200" b="1" i="0" u="sng" strike="noStrike" cap="none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meses</a:t>
            </a:r>
            <a:endParaRPr b="1" u="sng" dirty="0">
              <a:latin typeface="Arial (Body)"/>
              <a:ea typeface="Questrial"/>
              <a:cs typeface="Questrial"/>
              <a:sym typeface="Questrial"/>
            </a:endParaRPr>
          </a:p>
          <a:p>
            <a:pPr marL="411480" marR="0" lvl="1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i="0" u="none" strike="noStrike" cap="none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Meta 1: Título/descripción breve</a:t>
            </a:r>
            <a:endParaRPr dirty="0">
              <a:latin typeface="Arial (Body)"/>
              <a:ea typeface="Questrial"/>
              <a:cs typeface="Questrial"/>
              <a:sym typeface="Questrial"/>
            </a:endParaRPr>
          </a:p>
          <a:p>
            <a:pPr marL="411480" lvl="1" indent="-182880" algn="just"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Meta </a:t>
            </a:r>
            <a:r>
              <a:rPr lang="es-MX" sz="1200" i="0" u="none" strike="noStrike" cap="none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2</a:t>
            </a:r>
            <a:r>
              <a:rPr lang="es-MX" sz="1200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: </a:t>
            </a:r>
            <a:r>
              <a:rPr lang="es-MX" sz="1200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Título/descripción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breve</a:t>
            </a:r>
          </a:p>
          <a:p>
            <a:pPr marL="228600" lvl="1" algn="just">
              <a:buClr>
                <a:schemeClr val="lt1"/>
              </a:buClr>
              <a:buSzPts val="1200"/>
            </a:pP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ETC</a:t>
            </a:r>
            <a:endParaRPr lang="es-MX" sz="1200" dirty="0">
              <a:latin typeface="Arial (Body)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</p:txBody>
      </p:sp>
      <p:sp>
        <p:nvSpPr>
          <p:cNvPr id="199" name="Google Shape;199;g1254412294f_0_169"/>
          <p:cNvSpPr txBox="1"/>
          <p:nvPr/>
        </p:nvSpPr>
        <p:spPr>
          <a:xfrm>
            <a:off x="6134199" y="1838656"/>
            <a:ext cx="60591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Mercado – </a:t>
            </a:r>
            <a:r>
              <a:rPr lang="es-MX" sz="1200" b="1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¿En qué mercado se encuentra tu solución? ¿ Cuál es el tamaño de mercado?</a:t>
            </a:r>
            <a:endParaRPr sz="1200" b="1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Descripción técnica: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Descripción técnica de la tecnología</a:t>
            </a:r>
            <a:endParaRPr sz="1200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Problemática que resuelve: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¿Qué problemática resuelve la tecnología propuesta?</a:t>
            </a:r>
            <a:endParaRPr sz="1200" b="1" dirty="0">
              <a:solidFill>
                <a:srgbClr val="FF0000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0000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Competidores principales –</a:t>
            </a:r>
            <a:r>
              <a:rPr lang="es-MX" sz="1200" i="0" u="none" strike="noStrike" cap="none" dirty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 </a:t>
            </a:r>
            <a:r>
              <a:rPr lang="es-MX" sz="1200" dirty="0" smtClean="0">
                <a:solidFill>
                  <a:schemeClr val="lt1"/>
                </a:solidFill>
                <a:latin typeface="Arial (Body)"/>
                <a:ea typeface="Questrial"/>
                <a:cs typeface="Questrial"/>
                <a:sym typeface="Questrial"/>
              </a:rPr>
              <a:t>¿Qué soluciones compiten con tu tecnología propuesta? ¿Cómo compiten?</a:t>
            </a:r>
            <a:endParaRPr sz="1200" b="1" dirty="0">
              <a:solidFill>
                <a:srgbClr val="00B0F0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F0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228600" marR="0" lvl="1" indent="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Arial (Body)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00" name="Google Shape;200;g1254412294f_0_169"/>
          <p:cNvGraphicFramePr/>
          <p:nvPr>
            <p:extLst>
              <p:ext uri="{D42A27DB-BD31-4B8C-83A1-F6EECF244321}">
                <p14:modId xmlns:p14="http://schemas.microsoft.com/office/powerpoint/2010/main" val="3765142328"/>
              </p:ext>
            </p:extLst>
          </p:nvPr>
        </p:nvGraphicFramePr>
        <p:xfrm>
          <a:off x="3104649" y="5338690"/>
          <a:ext cx="3063524" cy="1280200"/>
        </p:xfrm>
        <a:graphic>
          <a:graphicData uri="http://schemas.openxmlformats.org/drawingml/2006/table">
            <a:tbl>
              <a:tblPr firstRow="1" bandRow="1">
                <a:noFill/>
                <a:tableStyleId>{C2B2C6D2-126D-4EF3-98E4-D5BBB7A08762}</a:tableStyleId>
              </a:tblPr>
              <a:tblGrid>
                <a:gridCol w="120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Fase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Monto ($MXN)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Meta </a:t>
                      </a: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XXX + IVA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Meta </a:t>
                      </a: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2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XXX</a:t>
                      </a:r>
                      <a:r>
                        <a:rPr lang="es-MX" sz="1200" baseline="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 + IVA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TOTAL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No exceder </a:t>
                      </a: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$3.5</a:t>
                      </a:r>
                      <a:r>
                        <a:rPr lang="es-MX" sz="1200" baseline="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r>
                        <a:rPr lang="es-MX" sz="1200" baseline="0" dirty="0" err="1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Mill</a:t>
                      </a:r>
                      <a:r>
                        <a:rPr lang="es-MX" sz="1200" baseline="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 MXP + IVA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1" name="Google Shape;201;g1254412294f_0_169"/>
          <p:cNvGraphicFramePr/>
          <p:nvPr>
            <p:extLst>
              <p:ext uri="{D42A27DB-BD31-4B8C-83A1-F6EECF244321}">
                <p14:modId xmlns:p14="http://schemas.microsoft.com/office/powerpoint/2010/main" val="3700474194"/>
              </p:ext>
            </p:extLst>
          </p:nvPr>
        </p:nvGraphicFramePr>
        <p:xfrm>
          <a:off x="5139557" y="284175"/>
          <a:ext cx="6948443" cy="1462980"/>
        </p:xfrm>
        <a:graphic>
          <a:graphicData uri="http://schemas.openxmlformats.org/drawingml/2006/table">
            <a:tbl>
              <a:tblPr>
                <a:noFill/>
                <a:tableStyleId>{13932943-D692-403D-881F-D669C8CC1A60}</a:tableStyleId>
              </a:tblPr>
              <a:tblGrid>
                <a:gridCol w="1650374">
                  <a:extLst>
                    <a:ext uri="{9D8B030D-6E8A-4147-A177-3AD203B41FA5}">
                      <a16:colId xmlns:a16="http://schemas.microsoft.com/office/drawing/2014/main" val="723931536"/>
                    </a:ext>
                  </a:extLst>
                </a:gridCol>
                <a:gridCol w="1650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820">
                  <a:extLst>
                    <a:ext uri="{9D8B030D-6E8A-4147-A177-3AD203B41FA5}">
                      <a16:colId xmlns:a16="http://schemas.microsoft.com/office/drawing/2014/main" val="670483509"/>
                    </a:ext>
                  </a:extLst>
                </a:gridCol>
              </a:tblGrid>
              <a:tr h="298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¿Mi</a:t>
                      </a:r>
                      <a:r>
                        <a:rPr lang="es-MX" sz="1200" baseline="0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 equipo tiene al momento los 3 perfiles deseables? (ver sección 5.2)</a:t>
                      </a:r>
                      <a:endParaRPr sz="1200"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TRL</a:t>
                      </a:r>
                      <a:endParaRPr sz="1200"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¿Mi propuesta cuenta con Notificación de invención</a:t>
                      </a:r>
                      <a:r>
                        <a:rPr lang="es-MX" sz="1200" baseline="0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?</a:t>
                      </a:r>
                      <a:endParaRPr sz="1200"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¿Mi propuesta cuenta</a:t>
                      </a:r>
                      <a:r>
                        <a:rPr lang="es-MX" sz="1200" baseline="0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 con solicitud de patente?</a:t>
                      </a:r>
                      <a:endParaRPr sz="1200"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</a:rPr>
                        <a:t>Sí o no</a:t>
                      </a:r>
                      <a:endParaRPr sz="12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</a:rPr>
                        <a:t>Colocar</a:t>
                      </a:r>
                      <a:r>
                        <a:rPr lang="es-MX" sz="1200" baseline="0" dirty="0" smtClean="0">
                          <a:latin typeface="+mn-lt"/>
                        </a:rPr>
                        <a:t> # de nivel de TRL</a:t>
                      </a:r>
                      <a:endParaRPr sz="12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</a:rPr>
                        <a:t>Sí</a:t>
                      </a:r>
                      <a:r>
                        <a:rPr lang="es-MX" sz="1200" baseline="0" dirty="0" smtClean="0">
                          <a:latin typeface="+mn-lt"/>
                        </a:rPr>
                        <a:t> o no</a:t>
                      </a:r>
                      <a:endParaRPr sz="12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</a:rPr>
                        <a:t>Sí o no</a:t>
                      </a:r>
                      <a:endParaRPr sz="12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54b8db9f4_0_29"/>
          <p:cNvSpPr txBox="1">
            <a:spLocks noGrp="1"/>
          </p:cNvSpPr>
          <p:nvPr>
            <p:ph type="title"/>
          </p:nvPr>
        </p:nvSpPr>
        <p:spPr>
          <a:xfrm>
            <a:off x="75100" y="542079"/>
            <a:ext cx="1180159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s-MX" sz="2400" b="1" dirty="0">
                <a:latin typeface="+mn-lt"/>
                <a:ea typeface="Questrial"/>
                <a:cs typeface="Questrial"/>
                <a:sym typeface="Questrial"/>
              </a:rPr>
              <a:t>PROPONENTE: </a:t>
            </a:r>
            <a:r>
              <a:rPr lang="es-MX" sz="2400" dirty="0">
                <a:latin typeface="+mn-lt"/>
                <a:ea typeface="Questrial"/>
                <a:cs typeface="Questrial"/>
                <a:sym typeface="Questrial"/>
              </a:rPr>
              <a:t>Janet Alejandra Gutiérrez Uribe </a:t>
            </a:r>
            <a:br>
              <a:rPr lang="es-MX" sz="2400" dirty="0">
                <a:latin typeface="+mn-lt"/>
                <a:ea typeface="Questrial"/>
                <a:cs typeface="Questrial"/>
                <a:sym typeface="Questrial"/>
              </a:rPr>
            </a:br>
            <a:r>
              <a:rPr lang="es-MX" sz="2400" b="1" dirty="0">
                <a:latin typeface="+mn-lt"/>
                <a:ea typeface="Questrial"/>
                <a:cs typeface="Questrial"/>
                <a:sym typeface="Questrial"/>
              </a:rPr>
              <a:t>NOMBRE DE PROYECTO: </a:t>
            </a:r>
            <a:r>
              <a:rPr lang="es-MX" sz="2400" b="1" dirty="0" err="1">
                <a:solidFill>
                  <a:schemeClr val="accent3"/>
                </a:solidFill>
                <a:latin typeface="+mn-lt"/>
                <a:ea typeface="Questrial"/>
                <a:cs typeface="Questrial"/>
                <a:sym typeface="Questrial"/>
              </a:rPr>
              <a:t>SeProtect</a:t>
            </a:r>
            <a:r>
              <a:rPr lang="es-MX" sz="2400" b="1" dirty="0">
                <a:solidFill>
                  <a:schemeClr val="accent3"/>
                </a:solidFill>
                <a:latin typeface="+mn-lt"/>
                <a:ea typeface="Questrial"/>
                <a:cs typeface="Questrial"/>
                <a:sym typeface="Questrial"/>
              </a:rPr>
              <a:t> - bebida a base de proteínas de garbanzo</a:t>
            </a:r>
            <a:endParaRPr sz="2400" dirty="0"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228" name="Google Shape;228;g1254b8db9f4_0_29"/>
          <p:cNvSpPr txBox="1"/>
          <p:nvPr/>
        </p:nvSpPr>
        <p:spPr>
          <a:xfrm>
            <a:off x="75100" y="1777750"/>
            <a:ext cx="6218400" cy="4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TECNOLOGÍA TRL </a:t>
            </a:r>
            <a:r>
              <a:rPr lang="es-MX" sz="1200" b="1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2</a:t>
            </a: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: </a:t>
            </a:r>
            <a:r>
              <a:rPr lang="es-MX" sz="12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Desarrollo de una bebida a base de proteínas de garbanzo </a:t>
            </a:r>
            <a:r>
              <a:rPr lang="es-MX" sz="120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selenizado</a:t>
            </a:r>
            <a:r>
              <a:rPr lang="es-MX" sz="12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con el potencial de regular el metabolismo de lípidos en personas con sobrepeso y obesas, además de fortalecer su sistema antioxidante.</a:t>
            </a:r>
            <a:endParaRPr sz="12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EQUIPO</a:t>
            </a:r>
            <a:endParaRPr sz="1200" dirty="0"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1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Científico: </a:t>
            </a:r>
            <a:endParaRPr sz="11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▪"/>
            </a:pP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Janet Alejandra Gutiérrez Uribe  </a:t>
            </a:r>
            <a:r>
              <a:rPr lang="es-MX" sz="10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(proponente) </a:t>
            </a:r>
            <a:r>
              <a:rPr lang="es-MX" sz="1000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– </a:t>
            </a: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ingeniería en  industrias alimentarias, maestría en ciencias con especialidad en biotecnología; doctorado en ciencias ingenieriles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.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  <a:hlinkClick r:id="rId3"/>
              </a:rPr>
              <a:t>jagu@tec.mx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. Unidad Alimentos Saludables IOR</a:t>
            </a:r>
            <a:endParaRPr sz="10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Char char="▪"/>
            </a:pP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Marilena Antunes Ricardo - licenciatura en farmacia; maestría en química analítica; doctorado en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biotecnología.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  <a:hlinkClick r:id="rId4"/>
              </a:rPr>
              <a:t>Marilena.Antunes@tec.mx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. </a:t>
            </a:r>
            <a:endParaRPr sz="10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Char char="▪"/>
            </a:pP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Sayra </a:t>
            </a: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Serrano - licenciatura en ciencias farmacéuticas, maestría en biotecnología, doctorado en ciencias en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biotecnología;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  <a:hlinkClick r:id="rId5"/>
              </a:rPr>
              <a:t>Sayra.serrano@tec.mx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endParaRPr sz="10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Char char="●"/>
            </a:pP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Profesional de la Salud:</a:t>
            </a:r>
            <a:endParaRPr sz="10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○"/>
            </a:pP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Alexandro José Martagón Rosado </a:t>
            </a:r>
            <a:r>
              <a:rPr lang="es-MX" sz="1000" b="1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– médico cirujano; licenciatura en </a:t>
            </a:r>
            <a:r>
              <a:rPr lang="es-MX" sz="100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biociencias</a:t>
            </a: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; doctorado en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biotecnología,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  <a:hlinkClick r:id="rId6"/>
              </a:rPr>
              <a:t>alexandromartagon@tec.mx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endParaRPr sz="10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Char char="▪"/>
            </a:pP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Perfil negocios/comercial (o cualquier posgrado TEC)</a:t>
            </a:r>
            <a:endParaRPr sz="10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Char char="▪"/>
            </a:pPr>
            <a:r>
              <a:rPr lang="es-MX" sz="10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Mauricio Graciano - consultor negocios; comercialización y comunicación científica de productos de consumo del área de alimentos y 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  <a:hlinkClick r:id="rId7"/>
              </a:rPr>
              <a:t>salud.Mauricio.graciano.p@tec.mx</a:t>
            </a:r>
            <a:r>
              <a:rPr lang="es-MX" sz="100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endParaRPr sz="1000" i="0" u="none" strike="noStrike" cap="none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Plan de trabajo </a:t>
            </a:r>
            <a:r>
              <a:rPr lang="es-MX" sz="1200" b="1" i="0" u="none" strike="noStrike" cap="none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a 6 </a:t>
            </a: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meses</a:t>
            </a:r>
            <a:endParaRPr sz="1200" dirty="0">
              <a:latin typeface="+mn-lt"/>
              <a:ea typeface="Questrial"/>
              <a:cs typeface="Questrial"/>
              <a:sym typeface="Questrial"/>
            </a:endParaRPr>
          </a:p>
          <a:p>
            <a:pPr marL="411480" marR="0" lvl="1" indent="-17970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Questrial"/>
              <a:buChar char="▪"/>
            </a:pPr>
            <a:r>
              <a:rPr lang="es-MX" sz="1150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Fase 1: </a:t>
            </a:r>
            <a:r>
              <a:rPr lang="es-MX" sz="115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caracterización de la materia prima o ingrediente funcional</a:t>
            </a:r>
            <a:endParaRPr sz="115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11480" marR="0" lvl="1" indent="-17970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Questrial"/>
              <a:buChar char="▪"/>
            </a:pPr>
            <a:r>
              <a:rPr lang="es-MX" sz="115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Fase 2: Escalamiento industrial del proceso de producción de la bebida funcional</a:t>
            </a:r>
            <a:endParaRPr sz="115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229" name="Google Shape;229;g1254b8db9f4_0_29"/>
          <p:cNvSpPr txBox="1"/>
          <p:nvPr/>
        </p:nvSpPr>
        <p:spPr>
          <a:xfrm>
            <a:off x="6132825" y="1792925"/>
            <a:ext cx="59391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Mercado – </a:t>
            </a:r>
            <a:r>
              <a:rPr lang="es-MX" sz="1200" b="1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Functional</a:t>
            </a:r>
            <a:r>
              <a:rPr lang="es-MX" sz="1200" b="1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s-MX" sz="1200" b="1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Beverages</a:t>
            </a:r>
            <a:endParaRPr sz="1200" b="1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Char char="▪"/>
            </a:pPr>
            <a:r>
              <a:rPr lang="es-MX" sz="12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Adultos de cualquier género entre 20-40 años interesados en el cuidado de la salud intestinal y la prevención de enfermedades derivadas de ROS. (= 18,500</a:t>
            </a:r>
            <a:endParaRPr sz="12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Descripción técnica: </a:t>
            </a:r>
            <a:r>
              <a:rPr lang="es-MX" sz="105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Bebida a base de garbanzo enriquecido de selenio durante la germinación. La germinación a escala industrial del garbanzo enriquecido con 96 mg/L (1:3 p/v) de selenito de sodio fue estandarizada para producir una harina como materia prima e ingrediente central con alto contenido de compuestos fenólicos y de Se total. Se ha probado la funcionalidad anti-oxidante, anti-</a:t>
            </a:r>
            <a:r>
              <a:rPr lang="es-MX" sz="105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lipidémica</a:t>
            </a:r>
            <a:r>
              <a:rPr lang="es-MX" sz="105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, e anti-inflamatoria de la harina enriquecida con Se en modelos in vitro e in vivo.</a:t>
            </a:r>
            <a:endParaRPr sz="105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Problemática que resuelve: </a:t>
            </a:r>
            <a:r>
              <a:rPr lang="es-MX" sz="1200" b="1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Diversificación del enfoque y acercamiento terapéutico ante el estado de inflamación crónico derivado de la obesidad, </a:t>
            </a:r>
            <a:r>
              <a:rPr lang="es-MX" sz="12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ya que hasta el momento los malos hábitos alimentarios e inactividad física son factores que agravan este tipo de condiciones y comorbilidades.</a:t>
            </a:r>
            <a:endParaRPr dirty="0"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s-MX" sz="1200" b="1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Competidores principales –</a:t>
            </a:r>
            <a:r>
              <a:rPr lang="es-MX" sz="1200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s-MX" sz="120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Pepsico</a:t>
            </a:r>
            <a:r>
              <a:rPr lang="es-MX" sz="12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, Nestlé. </a:t>
            </a:r>
            <a:r>
              <a:rPr lang="es-MX" sz="1200" b="1" i="0" u="none" strike="noStrike" cap="none" dirty="0">
                <a:solidFill>
                  <a:srgbClr val="00B0F0"/>
                </a:solidFill>
                <a:latin typeface="+mn-lt"/>
                <a:ea typeface="Questrial"/>
                <a:cs typeface="Questrial"/>
                <a:sym typeface="Questrial"/>
              </a:rPr>
              <a:t>La solución propuesta tiene el potencial </a:t>
            </a:r>
            <a:r>
              <a:rPr lang="es-MX" sz="1200" i="0" u="none" strike="noStrike" cap="none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propor</a:t>
            </a:r>
            <a:r>
              <a:rPr lang="es-MX" sz="120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cionar una alternativa nutritiva y con respuesta efectiva ante el estrés oxidativo relacionado al estado de inflamación.</a:t>
            </a:r>
            <a:endParaRPr sz="120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228600" marR="0" lvl="1" indent="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82880" marR="0" lvl="0" indent="-106679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i="0" u="none" strike="noStrike" cap="none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31" name="Google Shape;231;g1254b8db9f4_0_29"/>
          <p:cNvGraphicFramePr/>
          <p:nvPr>
            <p:extLst>
              <p:ext uri="{D42A27DB-BD31-4B8C-83A1-F6EECF244321}">
                <p14:modId xmlns:p14="http://schemas.microsoft.com/office/powerpoint/2010/main" val="3229204795"/>
              </p:ext>
            </p:extLst>
          </p:nvPr>
        </p:nvGraphicFramePr>
        <p:xfrm>
          <a:off x="8839201" y="161973"/>
          <a:ext cx="3384332" cy="1005780"/>
        </p:xfrm>
        <a:graphic>
          <a:graphicData uri="http://schemas.openxmlformats.org/drawingml/2006/table">
            <a:tbl>
              <a:tblPr>
                <a:noFill/>
                <a:tableStyleId>{13932943-D692-403D-881F-D669C8CC1A60}</a:tableStyleId>
              </a:tblPr>
              <a:tblGrid>
                <a:gridCol w="84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083">
                  <a:extLst>
                    <a:ext uri="{9D8B030D-6E8A-4147-A177-3AD203B41FA5}">
                      <a16:colId xmlns:a16="http://schemas.microsoft.com/office/drawing/2014/main" val="2206190023"/>
                    </a:ext>
                  </a:extLst>
                </a:gridCol>
              </a:tblGrid>
              <a:tr h="298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Equipo</a:t>
                      </a:r>
                      <a:endParaRPr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TRL</a:t>
                      </a:r>
                      <a:endParaRPr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err="1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Notif</a:t>
                      </a:r>
                      <a:r>
                        <a:rPr lang="es-MX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.</a:t>
                      </a:r>
                      <a:r>
                        <a:rPr lang="es-MX" baseline="0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 De Inv.</a:t>
                      </a:r>
                      <a:endParaRPr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latin typeface="+mn-lt"/>
                          <a:ea typeface="Corbel"/>
                          <a:cs typeface="Corbel"/>
                          <a:sym typeface="Corbel"/>
                        </a:rPr>
                        <a:t>Sol. De Patente</a:t>
                      </a:r>
                      <a:endParaRPr dirty="0">
                        <a:latin typeface="+mn-lt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Corbel"/>
                        </a:rPr>
                        <a:t>Sí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Corbel"/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9503" y="405445"/>
            <a:ext cx="290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+mn-lt"/>
              </a:rPr>
              <a:t>EJEMPLO (Health </a:t>
            </a:r>
            <a:r>
              <a:rPr lang="es-MX" b="1" dirty="0" err="1" smtClean="0">
                <a:solidFill>
                  <a:srgbClr val="FF0000"/>
                </a:solidFill>
                <a:latin typeface="+mn-lt"/>
              </a:rPr>
              <a:t>pioneers</a:t>
            </a:r>
            <a:r>
              <a:rPr lang="es-MX" b="1" dirty="0" smtClean="0">
                <a:solidFill>
                  <a:srgbClr val="FF0000"/>
                </a:solidFill>
                <a:latin typeface="+mn-lt"/>
              </a:rPr>
              <a:t> 1)</a:t>
            </a:r>
            <a:endParaRPr lang="es-MX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Google Shape;200;g1254412294f_0_169"/>
          <p:cNvGraphicFramePr/>
          <p:nvPr>
            <p:extLst>
              <p:ext uri="{D42A27DB-BD31-4B8C-83A1-F6EECF244321}">
                <p14:modId xmlns:p14="http://schemas.microsoft.com/office/powerpoint/2010/main" val="3790634712"/>
              </p:ext>
            </p:extLst>
          </p:nvPr>
        </p:nvGraphicFramePr>
        <p:xfrm>
          <a:off x="3069301" y="5485834"/>
          <a:ext cx="3063524" cy="1280200"/>
        </p:xfrm>
        <a:graphic>
          <a:graphicData uri="http://schemas.openxmlformats.org/drawingml/2006/table">
            <a:tbl>
              <a:tblPr firstRow="1" bandRow="1">
                <a:noFill/>
                <a:tableStyleId>{C2B2C6D2-126D-4EF3-98E4-D5BBB7A08762}</a:tableStyleId>
              </a:tblPr>
              <a:tblGrid>
                <a:gridCol w="120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Fase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Monto ($MXN)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Meta </a:t>
                      </a: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XXX + IVA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Meta </a:t>
                      </a: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2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XXX</a:t>
                      </a:r>
                      <a:r>
                        <a:rPr lang="es-MX" sz="1200" baseline="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 + IVA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TOTAL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No exceder </a:t>
                      </a:r>
                      <a:r>
                        <a:rPr lang="es-MX" sz="120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$3.5</a:t>
                      </a:r>
                      <a:r>
                        <a:rPr lang="es-MX" sz="1200" baseline="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r>
                        <a:rPr lang="es-MX" sz="1200" baseline="0" dirty="0" err="1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Mill</a:t>
                      </a:r>
                      <a:r>
                        <a:rPr lang="es-MX" sz="1200" baseline="0" dirty="0" smtClean="0">
                          <a:latin typeface="+mn-lt"/>
                          <a:ea typeface="Questrial"/>
                          <a:cs typeface="Questrial"/>
                          <a:sym typeface="Questrial"/>
                        </a:rPr>
                        <a:t> MXP + IVA</a:t>
                      </a:r>
                      <a:endParaRPr sz="1200" dirty="0">
                        <a:latin typeface="+mn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705</Words>
  <Application>Microsoft Office PowerPoint</Application>
  <PresentationFormat>Widescreen</PresentationFormat>
  <Paragraphs>89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Arial (Body)</vt:lpstr>
      <vt:lpstr>Noto Sans Symbols</vt:lpstr>
      <vt:lpstr>Questrial</vt:lpstr>
      <vt:lpstr>Arial</vt:lpstr>
      <vt:lpstr>Corbel</vt:lpstr>
      <vt:lpstr>Banded</vt:lpstr>
      <vt:lpstr>Banded</vt:lpstr>
      <vt:lpstr>PROPONENTE: Nombre completo NOMBRE DE PROYECTO: XXX</vt:lpstr>
      <vt:lpstr>PROPONENTE: Janet Alejandra Gutiérrez Uribe  NOMBRE DE PROYECTO: SeProtect - bebida a base de proteínas de garbanzo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Aguilar Pérez</dc:creator>
  <cp:lastModifiedBy>Vanessa Aguilar Pérez</cp:lastModifiedBy>
  <cp:revision>13</cp:revision>
  <dcterms:created xsi:type="dcterms:W3CDTF">2020-02-01T01:13:51Z</dcterms:created>
  <dcterms:modified xsi:type="dcterms:W3CDTF">2023-04-10T21:27:58Z</dcterms:modified>
</cp:coreProperties>
</file>