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4" r:id="rId4"/>
    <p:sldId id="275" r:id="rId5"/>
    <p:sldId id="258" r:id="rId6"/>
    <p:sldId id="259" r:id="rId7"/>
    <p:sldId id="265" r:id="rId8"/>
    <p:sldId id="260" r:id="rId9"/>
    <p:sldId id="273" r:id="rId10"/>
    <p:sldId id="269" r:id="rId11"/>
    <p:sldId id="270" r:id="rId12"/>
    <p:sldId id="271" r:id="rId13"/>
    <p:sldId id="272" r:id="rId14"/>
    <p:sldId id="264" r:id="rId15"/>
    <p:sldId id="267" r:id="rId16"/>
    <p:sldId id="268" r:id="rId17"/>
    <p:sldId id="276" r:id="rId18"/>
    <p:sldId id="277" r:id="rId19"/>
    <p:sldId id="278" r:id="rId20"/>
    <p:sldId id="261" r:id="rId21"/>
    <p:sldId id="262" r:id="rId22"/>
    <p:sldId id="266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179577"/>
    <a:srgbClr val="179538"/>
    <a:srgbClr val="0E5A22"/>
    <a:srgbClr val="9BEFB1"/>
    <a:srgbClr val="1EC048"/>
    <a:srgbClr val="00589A"/>
    <a:srgbClr val="F6EC22"/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49626-D4F0-4A86-BD25-EE8D9AD1979E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8613431-7EC7-4B75-AF9F-EA8D1EFD77DF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¿Qué es una patente?</a:t>
          </a:r>
          <a:endParaRPr lang="es-MX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9B5CEB0F-E942-4E12-84EB-CA3197003076}" type="parTrans" cxnId="{FEBB4639-D12E-4114-B19E-C69240D6E16A}">
      <dgm:prSet/>
      <dgm:spPr/>
      <dgm:t>
        <a:bodyPr/>
        <a:lstStyle/>
        <a:p>
          <a:endParaRPr lang="es-MX"/>
        </a:p>
      </dgm:t>
    </dgm:pt>
    <dgm:pt modelId="{240E8909-AEF8-4A98-BC56-B89D6AD2EE19}" type="sibTrans" cxnId="{FEBB4639-D12E-4114-B19E-C69240D6E16A}">
      <dgm:prSet/>
      <dgm:spPr/>
      <dgm:t>
        <a:bodyPr/>
        <a:lstStyle/>
        <a:p>
          <a:endParaRPr lang="es-MX"/>
        </a:p>
      </dgm:t>
    </dgm:pt>
    <dgm:pt modelId="{A52E15DD-6135-4D68-B961-C672F84FC190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pPr algn="just"/>
          <a:r>
            <a:rPr lang="es-ES" sz="1400" dirty="0">
              <a:latin typeface="Arial Rounded MT Bold" panose="020F0704030504030204" pitchFamily="34" charset="0"/>
            </a:rPr>
            <a:t>Es un derecho exclusivo que se concede sobre una invención, el cual es un producto o proceso que por lo general provee una nueva forma de realizar algo u ofrece una nueva solución técnica a un problema.</a:t>
          </a:r>
          <a:endParaRPr lang="es-MX" sz="1400" dirty="0">
            <a:latin typeface="Arial Rounded MT Bold" panose="020F0704030504030204" pitchFamily="34" charset="0"/>
          </a:endParaRPr>
        </a:p>
      </dgm:t>
    </dgm:pt>
    <dgm:pt modelId="{7F3CAF48-8AC5-4BCD-A105-4543F537B15A}" type="parTrans" cxnId="{B8F056B5-3611-4EBE-BA3B-079D6A17046F}">
      <dgm:prSet/>
      <dgm:spPr/>
      <dgm:t>
        <a:bodyPr/>
        <a:lstStyle/>
        <a:p>
          <a:endParaRPr lang="es-MX"/>
        </a:p>
      </dgm:t>
    </dgm:pt>
    <dgm:pt modelId="{32730DE6-D951-48C7-93C5-A72EBA8D6605}" type="sibTrans" cxnId="{B8F056B5-3611-4EBE-BA3B-079D6A17046F}">
      <dgm:prSet/>
      <dgm:spPr/>
      <dgm:t>
        <a:bodyPr/>
        <a:lstStyle/>
        <a:p>
          <a:endParaRPr lang="es-MX"/>
        </a:p>
      </dgm:t>
    </dgm:pt>
    <dgm:pt modelId="{0AF1DFEB-957B-44B5-9DFF-F4120CBD98E6}">
      <dgm:prSet phldrT="[Text]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dirty="0">
              <a:latin typeface="Arial Rounded MT Bold" panose="020F0704030504030204" pitchFamily="34" charset="0"/>
            </a:rPr>
            <a:t>¿</a:t>
          </a:r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Qué tipo de protección ofrece?</a:t>
          </a:r>
          <a:endParaRPr lang="es-MX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FBB1E554-529A-48A7-A2F5-1B4DC6335035}" type="parTrans" cxnId="{BB93C1E2-1A21-4ADC-9C92-714E13325C42}">
      <dgm:prSet/>
      <dgm:spPr/>
      <dgm:t>
        <a:bodyPr/>
        <a:lstStyle/>
        <a:p>
          <a:endParaRPr lang="es-MX"/>
        </a:p>
      </dgm:t>
    </dgm:pt>
    <dgm:pt modelId="{4A1215BA-6191-4295-8945-1794B697F82B}" type="sibTrans" cxnId="{BB93C1E2-1A21-4ADC-9C92-714E13325C42}">
      <dgm:prSet/>
      <dgm:spPr/>
      <dgm:t>
        <a:bodyPr/>
        <a:lstStyle/>
        <a:p>
          <a:endParaRPr lang="es-MX"/>
        </a:p>
      </dgm:t>
    </dgm:pt>
    <dgm:pt modelId="{0A226C3B-992E-4FE3-BC0C-841E31B483A5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s-ES" sz="1600" dirty="0">
              <a:latin typeface="Arial Rounded MT Bold" panose="020F0704030504030204" pitchFamily="34" charset="0"/>
            </a:rPr>
            <a:t>El dueño de la patente tiene el derecho exclusivo para prevenir o detener a otros de explotar comercialmente su patente.</a:t>
          </a:r>
          <a:endParaRPr lang="es-MX" sz="1600" dirty="0">
            <a:latin typeface="Arial Rounded MT Bold" panose="020F0704030504030204" pitchFamily="34" charset="0"/>
          </a:endParaRPr>
        </a:p>
      </dgm:t>
    </dgm:pt>
    <dgm:pt modelId="{895A6E18-7B2E-41EE-850B-501935A37907}" type="parTrans" cxnId="{5C252D26-5D0B-4F3F-8868-B29133FC6B09}">
      <dgm:prSet/>
      <dgm:spPr/>
      <dgm:t>
        <a:bodyPr/>
        <a:lstStyle/>
        <a:p>
          <a:endParaRPr lang="es-MX"/>
        </a:p>
      </dgm:t>
    </dgm:pt>
    <dgm:pt modelId="{6291EA7D-CD29-4BEE-9B4B-38F259213542}" type="sibTrans" cxnId="{5C252D26-5D0B-4F3F-8868-B29133FC6B09}">
      <dgm:prSet/>
      <dgm:spPr/>
      <dgm:t>
        <a:bodyPr/>
        <a:lstStyle/>
        <a:p>
          <a:endParaRPr lang="es-MX"/>
        </a:p>
      </dgm:t>
    </dgm:pt>
    <dgm:pt modelId="{C7DAAAE4-659A-4BC4-BCC2-6DDB0A38B606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¿Cuánto tiempo dura su protección?</a:t>
          </a:r>
          <a:endParaRPr lang="es-MX" sz="1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03C8A833-6255-458D-8674-8A61283854AC}" type="parTrans" cxnId="{EED8ECFF-B712-4661-AB7B-C21E1EFBB006}">
      <dgm:prSet/>
      <dgm:spPr/>
      <dgm:t>
        <a:bodyPr/>
        <a:lstStyle/>
        <a:p>
          <a:endParaRPr lang="es-MX"/>
        </a:p>
      </dgm:t>
    </dgm:pt>
    <dgm:pt modelId="{6055A0FE-7EC7-4ADC-983A-D7357E25CAC3}" type="sibTrans" cxnId="{EED8ECFF-B712-4661-AB7B-C21E1EFBB006}">
      <dgm:prSet/>
      <dgm:spPr/>
      <dgm:t>
        <a:bodyPr/>
        <a:lstStyle/>
        <a:p>
          <a:endParaRPr lang="es-MX"/>
        </a:p>
      </dgm:t>
    </dgm:pt>
    <dgm:pt modelId="{4F9F7A59-1B9E-4585-A864-5629F1AA0C35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r>
            <a:rPr lang="es-ES" sz="1600" dirty="0">
              <a:latin typeface="Arial Rounded MT Bold" panose="020F0704030504030204" pitchFamily="34" charset="0"/>
            </a:rPr>
            <a:t>La protección tiene una duración de 20 años a partir de la fecha de su solicitud.</a:t>
          </a:r>
          <a:endParaRPr lang="es-MX" sz="1600" dirty="0">
            <a:latin typeface="Arial Rounded MT Bold" panose="020F0704030504030204" pitchFamily="34" charset="0"/>
          </a:endParaRPr>
        </a:p>
      </dgm:t>
    </dgm:pt>
    <dgm:pt modelId="{DA6803BF-B284-4A9A-BE9C-E7CDFE42EDB8}" type="parTrans" cxnId="{732780F5-6581-47E3-A2DD-E0E9C161E4E9}">
      <dgm:prSet/>
      <dgm:spPr/>
      <dgm:t>
        <a:bodyPr/>
        <a:lstStyle/>
        <a:p>
          <a:endParaRPr lang="es-MX"/>
        </a:p>
      </dgm:t>
    </dgm:pt>
    <dgm:pt modelId="{2DAA0579-E6B8-4DC5-A656-6277DCDBD961}" type="sibTrans" cxnId="{732780F5-6581-47E3-A2DD-E0E9C161E4E9}">
      <dgm:prSet/>
      <dgm:spPr/>
      <dgm:t>
        <a:bodyPr/>
        <a:lstStyle/>
        <a:p>
          <a:endParaRPr lang="es-MX"/>
        </a:p>
      </dgm:t>
    </dgm:pt>
    <dgm:pt modelId="{267FE77B-FB49-45CC-93C0-233CCD5872FA}">
      <dgm:prSet phldrT="[Text]" custT="1"/>
      <dgm:spPr>
        <a:solidFill>
          <a:srgbClr val="FF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¿Es valida en todos los países?</a:t>
          </a:r>
          <a:endParaRPr lang="es-MX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FEC8C5CB-D639-4218-8517-75D14DF32B28}" type="parTrans" cxnId="{BC9B15FD-9380-4AA3-8CDA-C527221A127B}">
      <dgm:prSet/>
      <dgm:spPr/>
      <dgm:t>
        <a:bodyPr/>
        <a:lstStyle/>
        <a:p>
          <a:endParaRPr lang="es-MX"/>
        </a:p>
      </dgm:t>
    </dgm:pt>
    <dgm:pt modelId="{321F77F3-E488-450A-BA47-5B3423345D79}" type="sibTrans" cxnId="{BC9B15FD-9380-4AA3-8CDA-C527221A127B}">
      <dgm:prSet/>
      <dgm:spPr/>
      <dgm:t>
        <a:bodyPr/>
        <a:lstStyle/>
        <a:p>
          <a:endParaRPr lang="es-MX"/>
        </a:p>
      </dgm:t>
    </dgm:pt>
    <dgm:pt modelId="{D87AD7D9-B118-41A4-9201-D5A648073322}">
      <dgm:prSet phldrT="[Text]" custT="1"/>
      <dgm:spPr>
        <a:ln w="38100">
          <a:solidFill>
            <a:srgbClr val="FF0000"/>
          </a:solidFill>
        </a:ln>
      </dgm:spPr>
      <dgm:t>
        <a:bodyPr/>
        <a:lstStyle/>
        <a:p>
          <a:pPr algn="just"/>
          <a:r>
            <a:rPr lang="es-ES" sz="1400" dirty="0">
              <a:latin typeface="Arial Rounded MT Bold" panose="020F0704030504030204" pitchFamily="34" charset="0"/>
            </a:rPr>
            <a:t>Las patentes son territoriales. El derecho de exclusividad es aplicable únicamente en el país o región donde se haya solicitado y otorgado la patente.</a:t>
          </a:r>
          <a:endParaRPr lang="es-MX" sz="1400" dirty="0">
            <a:latin typeface="Arial Rounded MT Bold" panose="020F0704030504030204" pitchFamily="34" charset="0"/>
          </a:endParaRPr>
        </a:p>
      </dgm:t>
    </dgm:pt>
    <dgm:pt modelId="{9242DC3C-5F48-4464-957D-A5840DF457C2}" type="parTrans" cxnId="{58D0F862-4930-48C8-9F3D-5EB1F7C350FA}">
      <dgm:prSet/>
      <dgm:spPr/>
      <dgm:t>
        <a:bodyPr/>
        <a:lstStyle/>
        <a:p>
          <a:endParaRPr lang="es-MX"/>
        </a:p>
      </dgm:t>
    </dgm:pt>
    <dgm:pt modelId="{F21ECFF9-DDD5-4B93-BE9A-00B2575CCF91}" type="sibTrans" cxnId="{58D0F862-4930-48C8-9F3D-5EB1F7C350FA}">
      <dgm:prSet/>
      <dgm:spPr/>
      <dgm:t>
        <a:bodyPr/>
        <a:lstStyle/>
        <a:p>
          <a:endParaRPr lang="es-MX"/>
        </a:p>
      </dgm:t>
    </dgm:pt>
    <dgm:pt modelId="{EAD98496-7198-489D-B213-F5C37FFEC8C5}" type="pres">
      <dgm:prSet presAssocID="{50449626-D4F0-4A86-BD25-EE8D9AD197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3682BE9-F2CD-4A7B-9173-B59BA11241C9}" type="pres">
      <dgm:prSet presAssocID="{50449626-D4F0-4A86-BD25-EE8D9AD1979E}" presName="children" presStyleCnt="0"/>
      <dgm:spPr/>
    </dgm:pt>
    <dgm:pt modelId="{00D3AF2B-0ABC-4D4B-8D8D-1AAA8141DDE7}" type="pres">
      <dgm:prSet presAssocID="{50449626-D4F0-4A86-BD25-EE8D9AD1979E}" presName="child1group" presStyleCnt="0"/>
      <dgm:spPr/>
    </dgm:pt>
    <dgm:pt modelId="{75D2B3F7-5939-4E5D-BAFB-18BE54BE44A3}" type="pres">
      <dgm:prSet presAssocID="{50449626-D4F0-4A86-BD25-EE8D9AD1979E}" presName="child1" presStyleLbl="bgAcc1" presStyleIdx="0" presStyleCnt="4" custScaleX="206648" custLinFactNeighborX="-36739" custLinFactNeighborY="5224"/>
      <dgm:spPr/>
    </dgm:pt>
    <dgm:pt modelId="{F3977359-2065-41B4-836B-E19B031C9817}" type="pres">
      <dgm:prSet presAssocID="{50449626-D4F0-4A86-BD25-EE8D9AD1979E}" presName="child1Text" presStyleLbl="bgAcc1" presStyleIdx="0" presStyleCnt="4">
        <dgm:presLayoutVars>
          <dgm:bulletEnabled val="1"/>
        </dgm:presLayoutVars>
      </dgm:prSet>
      <dgm:spPr/>
    </dgm:pt>
    <dgm:pt modelId="{EDAAC942-59DD-4F65-A094-2A510FB06BA0}" type="pres">
      <dgm:prSet presAssocID="{50449626-D4F0-4A86-BD25-EE8D9AD1979E}" presName="child2group" presStyleCnt="0"/>
      <dgm:spPr/>
    </dgm:pt>
    <dgm:pt modelId="{98D3EAD1-7EC5-4226-B9EE-708A548AF9FA}" type="pres">
      <dgm:prSet presAssocID="{50449626-D4F0-4A86-BD25-EE8D9AD1979E}" presName="child2" presStyleLbl="bgAcc1" presStyleIdx="1" presStyleCnt="4" custScaleX="200646" custLinFactNeighborX="37705" custLinFactNeighborY="2985"/>
      <dgm:spPr/>
    </dgm:pt>
    <dgm:pt modelId="{8A8B24A3-C621-4A85-B8A9-D7ABD4C2D93B}" type="pres">
      <dgm:prSet presAssocID="{50449626-D4F0-4A86-BD25-EE8D9AD1979E}" presName="child2Text" presStyleLbl="bgAcc1" presStyleIdx="1" presStyleCnt="4">
        <dgm:presLayoutVars>
          <dgm:bulletEnabled val="1"/>
        </dgm:presLayoutVars>
      </dgm:prSet>
      <dgm:spPr/>
    </dgm:pt>
    <dgm:pt modelId="{F7FDC60A-2714-4389-BAB0-594FE12C8566}" type="pres">
      <dgm:prSet presAssocID="{50449626-D4F0-4A86-BD25-EE8D9AD1979E}" presName="child3group" presStyleCnt="0"/>
      <dgm:spPr/>
    </dgm:pt>
    <dgm:pt modelId="{1FE19EA6-433E-4D1B-A8AD-4B59BBD02CF0}" type="pres">
      <dgm:prSet presAssocID="{50449626-D4F0-4A86-BD25-EE8D9AD1979E}" presName="child3" presStyleLbl="bgAcc1" presStyleIdx="2" presStyleCnt="4" custScaleX="220105" custLinFactNeighborX="38231" custLinFactNeighborY="-363"/>
      <dgm:spPr/>
    </dgm:pt>
    <dgm:pt modelId="{FAD1DBED-010E-4B28-9245-E76FD95EEBCD}" type="pres">
      <dgm:prSet presAssocID="{50449626-D4F0-4A86-BD25-EE8D9AD1979E}" presName="child3Text" presStyleLbl="bgAcc1" presStyleIdx="2" presStyleCnt="4">
        <dgm:presLayoutVars>
          <dgm:bulletEnabled val="1"/>
        </dgm:presLayoutVars>
      </dgm:prSet>
      <dgm:spPr/>
    </dgm:pt>
    <dgm:pt modelId="{6538F8CD-7845-4FE0-8446-1456CCB36526}" type="pres">
      <dgm:prSet presAssocID="{50449626-D4F0-4A86-BD25-EE8D9AD1979E}" presName="child4group" presStyleCnt="0"/>
      <dgm:spPr/>
    </dgm:pt>
    <dgm:pt modelId="{40298F16-0539-4644-A594-59BAD8CF4650}" type="pres">
      <dgm:prSet presAssocID="{50449626-D4F0-4A86-BD25-EE8D9AD1979E}" presName="child4" presStyleLbl="bgAcc1" presStyleIdx="3" presStyleCnt="4" custScaleX="208199" custLinFactNeighborX="-39155" custLinFactNeighborY="-3923"/>
      <dgm:spPr/>
    </dgm:pt>
    <dgm:pt modelId="{E2123D00-66DB-46BE-A3D0-D3B3845CB1AC}" type="pres">
      <dgm:prSet presAssocID="{50449626-D4F0-4A86-BD25-EE8D9AD1979E}" presName="child4Text" presStyleLbl="bgAcc1" presStyleIdx="3" presStyleCnt="4">
        <dgm:presLayoutVars>
          <dgm:bulletEnabled val="1"/>
        </dgm:presLayoutVars>
      </dgm:prSet>
      <dgm:spPr/>
    </dgm:pt>
    <dgm:pt modelId="{C1EC37B8-4F79-4D9C-9676-55CD8B38C290}" type="pres">
      <dgm:prSet presAssocID="{50449626-D4F0-4A86-BD25-EE8D9AD1979E}" presName="childPlaceholder" presStyleCnt="0"/>
      <dgm:spPr/>
    </dgm:pt>
    <dgm:pt modelId="{6831DC1B-F0B4-43D7-AE21-65F535AE9102}" type="pres">
      <dgm:prSet presAssocID="{50449626-D4F0-4A86-BD25-EE8D9AD1979E}" presName="circle" presStyleCnt="0"/>
      <dgm:spPr/>
    </dgm:pt>
    <dgm:pt modelId="{4B939051-EA6C-4E72-8687-8B9A269F279B}" type="pres">
      <dgm:prSet presAssocID="{50449626-D4F0-4A86-BD25-EE8D9AD1979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1C2B656-4DC1-496A-8500-FAFD30A907C4}" type="pres">
      <dgm:prSet presAssocID="{50449626-D4F0-4A86-BD25-EE8D9AD1979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D9A7BC-B58C-4EE6-9548-EF46C1B06900}" type="pres">
      <dgm:prSet presAssocID="{50449626-D4F0-4A86-BD25-EE8D9AD1979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A28D07D-8184-4FDC-AEAB-3F178F2E211E}" type="pres">
      <dgm:prSet presAssocID="{50449626-D4F0-4A86-BD25-EE8D9AD1979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7CDED3-E3A5-453A-AFE5-7F34665262F3}" type="pres">
      <dgm:prSet presAssocID="{50449626-D4F0-4A86-BD25-EE8D9AD1979E}" presName="quadrantPlaceholder" presStyleCnt="0"/>
      <dgm:spPr/>
    </dgm:pt>
    <dgm:pt modelId="{7A15E0A6-F27F-4250-9E03-22C1918FEB83}" type="pres">
      <dgm:prSet presAssocID="{50449626-D4F0-4A86-BD25-EE8D9AD1979E}" presName="center1" presStyleLbl="fgShp" presStyleIdx="0" presStyleCnt="2"/>
      <dgm:spPr>
        <a:solidFill>
          <a:srgbClr val="C00000"/>
        </a:solidFill>
        <a:ln>
          <a:solidFill>
            <a:srgbClr val="C00000"/>
          </a:solidFill>
        </a:ln>
      </dgm:spPr>
    </dgm:pt>
    <dgm:pt modelId="{91328BD4-9444-4468-9506-FB71E57758BA}" type="pres">
      <dgm:prSet presAssocID="{50449626-D4F0-4A86-BD25-EE8D9AD1979E}" presName="center2" presStyleLbl="fgShp" presStyleIdx="1" presStyleCnt="2"/>
      <dgm:spPr>
        <a:solidFill>
          <a:srgbClr val="C00000"/>
        </a:solidFill>
        <a:ln>
          <a:solidFill>
            <a:srgbClr val="C00000"/>
          </a:solidFill>
        </a:ln>
      </dgm:spPr>
    </dgm:pt>
  </dgm:ptLst>
  <dgm:cxnLst>
    <dgm:cxn modelId="{0949FB01-3738-4305-8B6B-6F3AFEAF20E4}" type="presOf" srcId="{C7DAAAE4-659A-4BC4-BCC2-6DDB0A38B606}" destId="{F3D9A7BC-B58C-4EE6-9548-EF46C1B06900}" srcOrd="0" destOrd="0" presId="urn:microsoft.com/office/officeart/2005/8/layout/cycle4"/>
    <dgm:cxn modelId="{4600E802-2FFA-45C9-BDCC-FB8EFC70B1F7}" type="presOf" srcId="{0A226C3B-992E-4FE3-BC0C-841E31B483A5}" destId="{8A8B24A3-C621-4A85-B8A9-D7ABD4C2D93B}" srcOrd="1" destOrd="0" presId="urn:microsoft.com/office/officeart/2005/8/layout/cycle4"/>
    <dgm:cxn modelId="{4B5D6823-7989-4A77-B7C5-EAA94C4369C3}" type="presOf" srcId="{267FE77B-FB49-45CC-93C0-233CCD5872FA}" destId="{6A28D07D-8184-4FDC-AEAB-3F178F2E211E}" srcOrd="0" destOrd="0" presId="urn:microsoft.com/office/officeart/2005/8/layout/cycle4"/>
    <dgm:cxn modelId="{5C252D26-5D0B-4F3F-8868-B29133FC6B09}" srcId="{0AF1DFEB-957B-44B5-9DFF-F4120CBD98E6}" destId="{0A226C3B-992E-4FE3-BC0C-841E31B483A5}" srcOrd="0" destOrd="0" parTransId="{895A6E18-7B2E-41EE-850B-501935A37907}" sibTransId="{6291EA7D-CD29-4BEE-9B4B-38F259213542}"/>
    <dgm:cxn modelId="{6C09962E-D79E-4CB1-A3A1-C879F0776734}" type="presOf" srcId="{F8613431-7EC7-4B75-AF9F-EA8D1EFD77DF}" destId="{4B939051-EA6C-4E72-8687-8B9A269F279B}" srcOrd="0" destOrd="0" presId="urn:microsoft.com/office/officeart/2005/8/layout/cycle4"/>
    <dgm:cxn modelId="{10332235-113A-4929-A6BA-B8C7B53C7E63}" type="presOf" srcId="{4F9F7A59-1B9E-4585-A864-5629F1AA0C35}" destId="{FAD1DBED-010E-4B28-9245-E76FD95EEBCD}" srcOrd="1" destOrd="0" presId="urn:microsoft.com/office/officeart/2005/8/layout/cycle4"/>
    <dgm:cxn modelId="{FEBB4639-D12E-4114-B19E-C69240D6E16A}" srcId="{50449626-D4F0-4A86-BD25-EE8D9AD1979E}" destId="{F8613431-7EC7-4B75-AF9F-EA8D1EFD77DF}" srcOrd="0" destOrd="0" parTransId="{9B5CEB0F-E942-4E12-84EB-CA3197003076}" sibTransId="{240E8909-AEF8-4A98-BC56-B89D6AD2EE19}"/>
    <dgm:cxn modelId="{E853B23C-6530-4C0C-A952-9838A4A89163}" type="presOf" srcId="{0A226C3B-992E-4FE3-BC0C-841E31B483A5}" destId="{98D3EAD1-7EC5-4226-B9EE-708A548AF9FA}" srcOrd="0" destOrd="0" presId="urn:microsoft.com/office/officeart/2005/8/layout/cycle4"/>
    <dgm:cxn modelId="{58D0F862-4930-48C8-9F3D-5EB1F7C350FA}" srcId="{267FE77B-FB49-45CC-93C0-233CCD5872FA}" destId="{D87AD7D9-B118-41A4-9201-D5A648073322}" srcOrd="0" destOrd="0" parTransId="{9242DC3C-5F48-4464-957D-A5840DF457C2}" sibTransId="{F21ECFF9-DDD5-4B93-BE9A-00B2575CCF91}"/>
    <dgm:cxn modelId="{0BA05C6A-F428-4484-9B90-F420910364DD}" type="presOf" srcId="{0AF1DFEB-957B-44B5-9DFF-F4120CBD98E6}" destId="{E1C2B656-4DC1-496A-8500-FAFD30A907C4}" srcOrd="0" destOrd="0" presId="urn:microsoft.com/office/officeart/2005/8/layout/cycle4"/>
    <dgm:cxn modelId="{14616E6C-9B6E-4F98-B253-BCCA623CB61C}" type="presOf" srcId="{50449626-D4F0-4A86-BD25-EE8D9AD1979E}" destId="{EAD98496-7198-489D-B213-F5C37FFEC8C5}" srcOrd="0" destOrd="0" presId="urn:microsoft.com/office/officeart/2005/8/layout/cycle4"/>
    <dgm:cxn modelId="{A2EAE853-A359-44C5-970F-5EBAA0D5FEF8}" type="presOf" srcId="{D87AD7D9-B118-41A4-9201-D5A648073322}" destId="{40298F16-0539-4644-A594-59BAD8CF4650}" srcOrd="0" destOrd="0" presId="urn:microsoft.com/office/officeart/2005/8/layout/cycle4"/>
    <dgm:cxn modelId="{3737B983-D30F-4BD9-9364-EF9ABC852EE7}" type="presOf" srcId="{A52E15DD-6135-4D68-B961-C672F84FC190}" destId="{F3977359-2065-41B4-836B-E19B031C9817}" srcOrd="1" destOrd="0" presId="urn:microsoft.com/office/officeart/2005/8/layout/cycle4"/>
    <dgm:cxn modelId="{CDBE64A4-6F24-4F3D-B268-4ECC2D301C64}" type="presOf" srcId="{4F9F7A59-1B9E-4585-A864-5629F1AA0C35}" destId="{1FE19EA6-433E-4D1B-A8AD-4B59BBD02CF0}" srcOrd="0" destOrd="0" presId="urn:microsoft.com/office/officeart/2005/8/layout/cycle4"/>
    <dgm:cxn modelId="{B8F056B5-3611-4EBE-BA3B-079D6A17046F}" srcId="{F8613431-7EC7-4B75-AF9F-EA8D1EFD77DF}" destId="{A52E15DD-6135-4D68-B961-C672F84FC190}" srcOrd="0" destOrd="0" parTransId="{7F3CAF48-8AC5-4BCD-A105-4543F537B15A}" sibTransId="{32730DE6-D951-48C7-93C5-A72EBA8D6605}"/>
    <dgm:cxn modelId="{AF8646DC-2192-4F9A-830E-A10DEC502713}" type="presOf" srcId="{A52E15DD-6135-4D68-B961-C672F84FC190}" destId="{75D2B3F7-5939-4E5D-BAFB-18BE54BE44A3}" srcOrd="0" destOrd="0" presId="urn:microsoft.com/office/officeart/2005/8/layout/cycle4"/>
    <dgm:cxn modelId="{BB93C1E2-1A21-4ADC-9C92-714E13325C42}" srcId="{50449626-D4F0-4A86-BD25-EE8D9AD1979E}" destId="{0AF1DFEB-957B-44B5-9DFF-F4120CBD98E6}" srcOrd="1" destOrd="0" parTransId="{FBB1E554-529A-48A7-A2F5-1B4DC6335035}" sibTransId="{4A1215BA-6191-4295-8945-1794B697F82B}"/>
    <dgm:cxn modelId="{5DA5CAF2-34C0-4705-9B70-8ADDCE73667D}" type="presOf" srcId="{D87AD7D9-B118-41A4-9201-D5A648073322}" destId="{E2123D00-66DB-46BE-A3D0-D3B3845CB1AC}" srcOrd="1" destOrd="0" presId="urn:microsoft.com/office/officeart/2005/8/layout/cycle4"/>
    <dgm:cxn modelId="{732780F5-6581-47E3-A2DD-E0E9C161E4E9}" srcId="{C7DAAAE4-659A-4BC4-BCC2-6DDB0A38B606}" destId="{4F9F7A59-1B9E-4585-A864-5629F1AA0C35}" srcOrd="0" destOrd="0" parTransId="{DA6803BF-B284-4A9A-BE9C-E7CDFE42EDB8}" sibTransId="{2DAA0579-E6B8-4DC5-A656-6277DCDBD961}"/>
    <dgm:cxn modelId="{BC9B15FD-9380-4AA3-8CDA-C527221A127B}" srcId="{50449626-D4F0-4A86-BD25-EE8D9AD1979E}" destId="{267FE77B-FB49-45CC-93C0-233CCD5872FA}" srcOrd="3" destOrd="0" parTransId="{FEC8C5CB-D639-4218-8517-75D14DF32B28}" sibTransId="{321F77F3-E488-450A-BA47-5B3423345D79}"/>
    <dgm:cxn modelId="{EED8ECFF-B712-4661-AB7B-C21E1EFBB006}" srcId="{50449626-D4F0-4A86-BD25-EE8D9AD1979E}" destId="{C7DAAAE4-659A-4BC4-BCC2-6DDB0A38B606}" srcOrd="2" destOrd="0" parTransId="{03C8A833-6255-458D-8674-8A61283854AC}" sibTransId="{6055A0FE-7EC7-4ADC-983A-D7357E25CAC3}"/>
    <dgm:cxn modelId="{821B88C7-960B-49AD-BEA7-FF28F0788FED}" type="presParOf" srcId="{EAD98496-7198-489D-B213-F5C37FFEC8C5}" destId="{F3682BE9-F2CD-4A7B-9173-B59BA11241C9}" srcOrd="0" destOrd="0" presId="urn:microsoft.com/office/officeart/2005/8/layout/cycle4"/>
    <dgm:cxn modelId="{67707C9D-7ECE-42DC-9FEC-E1A177671F79}" type="presParOf" srcId="{F3682BE9-F2CD-4A7B-9173-B59BA11241C9}" destId="{00D3AF2B-0ABC-4D4B-8D8D-1AAA8141DDE7}" srcOrd="0" destOrd="0" presId="urn:microsoft.com/office/officeart/2005/8/layout/cycle4"/>
    <dgm:cxn modelId="{7B780D41-A51D-407F-9B01-446A2B05B2F1}" type="presParOf" srcId="{00D3AF2B-0ABC-4D4B-8D8D-1AAA8141DDE7}" destId="{75D2B3F7-5939-4E5D-BAFB-18BE54BE44A3}" srcOrd="0" destOrd="0" presId="urn:microsoft.com/office/officeart/2005/8/layout/cycle4"/>
    <dgm:cxn modelId="{354E4EC3-1015-4462-9F76-E4B4E81FFD7E}" type="presParOf" srcId="{00D3AF2B-0ABC-4D4B-8D8D-1AAA8141DDE7}" destId="{F3977359-2065-41B4-836B-E19B031C9817}" srcOrd="1" destOrd="0" presId="urn:microsoft.com/office/officeart/2005/8/layout/cycle4"/>
    <dgm:cxn modelId="{4837CD3B-72E9-40DA-9130-8DE818ACABC1}" type="presParOf" srcId="{F3682BE9-F2CD-4A7B-9173-B59BA11241C9}" destId="{EDAAC942-59DD-4F65-A094-2A510FB06BA0}" srcOrd="1" destOrd="0" presId="urn:microsoft.com/office/officeart/2005/8/layout/cycle4"/>
    <dgm:cxn modelId="{3B090222-19DB-428A-9C5A-E20A04CC35F8}" type="presParOf" srcId="{EDAAC942-59DD-4F65-A094-2A510FB06BA0}" destId="{98D3EAD1-7EC5-4226-B9EE-708A548AF9FA}" srcOrd="0" destOrd="0" presId="urn:microsoft.com/office/officeart/2005/8/layout/cycle4"/>
    <dgm:cxn modelId="{D913832E-98B7-44D9-AA93-B53B43752D2E}" type="presParOf" srcId="{EDAAC942-59DD-4F65-A094-2A510FB06BA0}" destId="{8A8B24A3-C621-4A85-B8A9-D7ABD4C2D93B}" srcOrd="1" destOrd="0" presId="urn:microsoft.com/office/officeart/2005/8/layout/cycle4"/>
    <dgm:cxn modelId="{2013F244-BEC3-4DFB-B94D-36E6FB0D62DF}" type="presParOf" srcId="{F3682BE9-F2CD-4A7B-9173-B59BA11241C9}" destId="{F7FDC60A-2714-4389-BAB0-594FE12C8566}" srcOrd="2" destOrd="0" presId="urn:microsoft.com/office/officeart/2005/8/layout/cycle4"/>
    <dgm:cxn modelId="{5DA2675F-C5A0-460F-9EFE-B5101C3A9D43}" type="presParOf" srcId="{F7FDC60A-2714-4389-BAB0-594FE12C8566}" destId="{1FE19EA6-433E-4D1B-A8AD-4B59BBD02CF0}" srcOrd="0" destOrd="0" presId="urn:microsoft.com/office/officeart/2005/8/layout/cycle4"/>
    <dgm:cxn modelId="{DA2D474B-B436-44CB-B0AC-A8CD161BBBA2}" type="presParOf" srcId="{F7FDC60A-2714-4389-BAB0-594FE12C8566}" destId="{FAD1DBED-010E-4B28-9245-E76FD95EEBCD}" srcOrd="1" destOrd="0" presId="urn:microsoft.com/office/officeart/2005/8/layout/cycle4"/>
    <dgm:cxn modelId="{53331D95-2799-41CB-B8E3-8D76D497DB9D}" type="presParOf" srcId="{F3682BE9-F2CD-4A7B-9173-B59BA11241C9}" destId="{6538F8CD-7845-4FE0-8446-1456CCB36526}" srcOrd="3" destOrd="0" presId="urn:microsoft.com/office/officeart/2005/8/layout/cycle4"/>
    <dgm:cxn modelId="{7636FD59-4225-4386-9D22-78BD13045484}" type="presParOf" srcId="{6538F8CD-7845-4FE0-8446-1456CCB36526}" destId="{40298F16-0539-4644-A594-59BAD8CF4650}" srcOrd="0" destOrd="0" presId="urn:microsoft.com/office/officeart/2005/8/layout/cycle4"/>
    <dgm:cxn modelId="{7C80DB82-2A72-4B5F-8AB2-ED63F70695FF}" type="presParOf" srcId="{6538F8CD-7845-4FE0-8446-1456CCB36526}" destId="{E2123D00-66DB-46BE-A3D0-D3B3845CB1AC}" srcOrd="1" destOrd="0" presId="urn:microsoft.com/office/officeart/2005/8/layout/cycle4"/>
    <dgm:cxn modelId="{B1FDBF95-333B-41BA-9F10-979522663B46}" type="presParOf" srcId="{F3682BE9-F2CD-4A7B-9173-B59BA11241C9}" destId="{C1EC37B8-4F79-4D9C-9676-55CD8B38C290}" srcOrd="4" destOrd="0" presId="urn:microsoft.com/office/officeart/2005/8/layout/cycle4"/>
    <dgm:cxn modelId="{47F52339-9C37-486B-B0F1-F253BE93FD4D}" type="presParOf" srcId="{EAD98496-7198-489D-B213-F5C37FFEC8C5}" destId="{6831DC1B-F0B4-43D7-AE21-65F535AE9102}" srcOrd="1" destOrd="0" presId="urn:microsoft.com/office/officeart/2005/8/layout/cycle4"/>
    <dgm:cxn modelId="{58D099AB-8A19-42B0-8F2C-C5E745480B97}" type="presParOf" srcId="{6831DC1B-F0B4-43D7-AE21-65F535AE9102}" destId="{4B939051-EA6C-4E72-8687-8B9A269F279B}" srcOrd="0" destOrd="0" presId="urn:microsoft.com/office/officeart/2005/8/layout/cycle4"/>
    <dgm:cxn modelId="{3E06BD26-B4B4-42BC-8336-AB16AC73F8AE}" type="presParOf" srcId="{6831DC1B-F0B4-43D7-AE21-65F535AE9102}" destId="{E1C2B656-4DC1-496A-8500-FAFD30A907C4}" srcOrd="1" destOrd="0" presId="urn:microsoft.com/office/officeart/2005/8/layout/cycle4"/>
    <dgm:cxn modelId="{B25B92F1-4164-4AD9-B92C-2FAE6761EA79}" type="presParOf" srcId="{6831DC1B-F0B4-43D7-AE21-65F535AE9102}" destId="{F3D9A7BC-B58C-4EE6-9548-EF46C1B06900}" srcOrd="2" destOrd="0" presId="urn:microsoft.com/office/officeart/2005/8/layout/cycle4"/>
    <dgm:cxn modelId="{0D2D6C78-76C1-4399-B9C0-323F6E7607F6}" type="presParOf" srcId="{6831DC1B-F0B4-43D7-AE21-65F535AE9102}" destId="{6A28D07D-8184-4FDC-AEAB-3F178F2E211E}" srcOrd="3" destOrd="0" presId="urn:microsoft.com/office/officeart/2005/8/layout/cycle4"/>
    <dgm:cxn modelId="{0657693D-48EE-46AD-8B4F-85E4063CEDD8}" type="presParOf" srcId="{6831DC1B-F0B4-43D7-AE21-65F535AE9102}" destId="{C57CDED3-E3A5-453A-AFE5-7F34665262F3}" srcOrd="4" destOrd="0" presId="urn:microsoft.com/office/officeart/2005/8/layout/cycle4"/>
    <dgm:cxn modelId="{F56666EB-4C13-4D46-B084-D45A4EF3C8D1}" type="presParOf" srcId="{EAD98496-7198-489D-B213-F5C37FFEC8C5}" destId="{7A15E0A6-F27F-4250-9E03-22C1918FEB83}" srcOrd="2" destOrd="0" presId="urn:microsoft.com/office/officeart/2005/8/layout/cycle4"/>
    <dgm:cxn modelId="{164D07C1-80A7-4789-B5E5-C616EBC4C357}" type="presParOf" srcId="{EAD98496-7198-489D-B213-F5C37FFEC8C5}" destId="{91328BD4-9444-4468-9506-FB71E57758B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9EA6-433E-4D1B-A8AD-4B59BBD02CF0}">
      <dsp:nvSpPr>
        <dsp:cNvPr id="0" name=""/>
        <dsp:cNvSpPr/>
      </dsp:nvSpPr>
      <dsp:spPr>
        <a:xfrm>
          <a:off x="5403560" y="2953855"/>
          <a:ext cx="4731291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 Rounded MT Bold" panose="020F0704030504030204" pitchFamily="34" charset="0"/>
            </a:rPr>
            <a:t>La protección tiene una duración de 20 años a partir de la fecha de su solicitud.</a:t>
          </a:r>
          <a:endParaRPr lang="es-MX" sz="1600" kern="1200" dirty="0">
            <a:latin typeface="Arial Rounded MT Bold" panose="020F0704030504030204" pitchFamily="34" charset="0"/>
          </a:endParaRPr>
        </a:p>
      </dsp:txBody>
      <dsp:txXfrm>
        <a:off x="6853534" y="3332549"/>
        <a:ext cx="3250729" cy="983147"/>
      </dsp:txXfrm>
    </dsp:sp>
    <dsp:sp modelId="{40298F16-0539-4644-A594-59BAD8CF4650}">
      <dsp:nvSpPr>
        <dsp:cNvPr id="0" name=""/>
        <dsp:cNvSpPr/>
      </dsp:nvSpPr>
      <dsp:spPr>
        <a:xfrm>
          <a:off x="360886" y="2904284"/>
          <a:ext cx="4475364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Arial Rounded MT Bold" panose="020F0704030504030204" pitchFamily="34" charset="0"/>
            </a:rPr>
            <a:t>Las patentes son territoriales. El derecho de exclusividad es aplicable únicamente en el país o región donde se haya solicitado y otorgado la patente.</a:t>
          </a:r>
          <a:endParaRPr lang="es-MX" sz="1400" kern="1200" dirty="0">
            <a:latin typeface="Arial Rounded MT Bold" panose="020F0704030504030204" pitchFamily="34" charset="0"/>
          </a:endParaRPr>
        </a:p>
      </dsp:txBody>
      <dsp:txXfrm>
        <a:off x="391473" y="3282978"/>
        <a:ext cx="3071581" cy="983147"/>
      </dsp:txXfrm>
    </dsp:sp>
    <dsp:sp modelId="{98D3EAD1-7EC5-4226-B9EE-708A548AF9FA}">
      <dsp:nvSpPr>
        <dsp:cNvPr id="0" name=""/>
        <dsp:cNvSpPr/>
      </dsp:nvSpPr>
      <dsp:spPr>
        <a:xfrm>
          <a:off x="5601395" y="41563"/>
          <a:ext cx="4313008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Arial Rounded MT Bold" panose="020F0704030504030204" pitchFamily="34" charset="0"/>
            </a:rPr>
            <a:t>El dueño de la patente tiene el derecho exclusivo para prevenir o detener a otros de explotar comercialmente su patente.</a:t>
          </a:r>
          <a:endParaRPr lang="es-MX" sz="1600" kern="1200" dirty="0">
            <a:latin typeface="Arial Rounded MT Bold" panose="020F0704030504030204" pitchFamily="34" charset="0"/>
          </a:endParaRPr>
        </a:p>
      </dsp:txBody>
      <dsp:txXfrm>
        <a:off x="6925884" y="72150"/>
        <a:ext cx="2957931" cy="983147"/>
      </dsp:txXfrm>
    </dsp:sp>
    <dsp:sp modelId="{75D2B3F7-5939-4E5D-BAFB-18BE54BE44A3}">
      <dsp:nvSpPr>
        <dsp:cNvPr id="0" name=""/>
        <dsp:cNvSpPr/>
      </dsp:nvSpPr>
      <dsp:spPr>
        <a:xfrm>
          <a:off x="429489" y="72740"/>
          <a:ext cx="4442024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Arial Rounded MT Bold" panose="020F0704030504030204" pitchFamily="34" charset="0"/>
            </a:rPr>
            <a:t>Es un derecho exclusivo que se concede sobre una invención, el cual es un producto o proceso que por lo general provee una nueva forma de realizar algo u ofrece una nueva solución técnica a un problema.</a:t>
          </a:r>
          <a:endParaRPr lang="es-MX" sz="1400" kern="1200" dirty="0">
            <a:latin typeface="Arial Rounded MT Bold" panose="020F0704030504030204" pitchFamily="34" charset="0"/>
          </a:endParaRPr>
        </a:p>
      </dsp:txBody>
      <dsp:txXfrm>
        <a:off x="460076" y="103327"/>
        <a:ext cx="3048243" cy="983147"/>
      </dsp:txXfrm>
    </dsp:sp>
    <dsp:sp modelId="{4B939051-EA6C-4E72-8687-8B9A269F279B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rgbClr val="FF0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¿Qué es una patente?</a:t>
          </a:r>
          <a:endParaRPr lang="es-MX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3882006" y="799875"/>
        <a:ext cx="1332280" cy="1332280"/>
      </dsp:txXfrm>
    </dsp:sp>
    <dsp:sp modelId="{E1C2B656-4DC1-496A-8500-FAFD30A907C4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rgbClr val="FF0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 Rounded MT Bold" panose="020F0704030504030204" pitchFamily="34" charset="0"/>
            </a:rPr>
            <a:t>¿</a:t>
          </a:r>
          <a:r>
            <a:rPr lang="es-ES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Qué tipo de protección ofrece?</a:t>
          </a:r>
          <a:endParaRPr lang="es-MX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 rot="-5400000">
        <a:off x="5301313" y="799875"/>
        <a:ext cx="1332280" cy="1332280"/>
      </dsp:txXfrm>
    </dsp:sp>
    <dsp:sp modelId="{F3D9A7BC-B58C-4EE6-9548-EF46C1B06900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rgbClr val="FF0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¿Cuánto tiempo dura su protección?</a:t>
          </a:r>
          <a:endParaRPr lang="es-MX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 rot="10800000">
        <a:off x="5301313" y="2219182"/>
        <a:ext cx="1332280" cy="1332280"/>
      </dsp:txXfrm>
    </dsp:sp>
    <dsp:sp modelId="{6A28D07D-8184-4FDC-AEAB-3F178F2E211E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rgbClr val="FF0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¿Es valida en todos los países?</a:t>
          </a:r>
          <a:endParaRPr lang="es-MX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 rot="5400000">
        <a:off x="3882006" y="2219182"/>
        <a:ext cx="1332280" cy="1332280"/>
      </dsp:txXfrm>
    </dsp:sp>
    <dsp:sp modelId="{7A15E0A6-F27F-4250-9E03-22C1918FEB83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rgbClr val="C00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8BD4-9444-4468-9506-FB71E57758BA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rgbClr val="C00000"/>
        </a:solidFill>
        <a:ln w="19050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95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export/sites/www/classifications/ipc/en/guide/guide_ipc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452" y="1350915"/>
            <a:ext cx="8676222" cy="2360024"/>
          </a:xfrm>
          <a:ln w="57150">
            <a:solidFill>
              <a:srgbClr val="CC0099"/>
            </a:solidFill>
          </a:ln>
        </p:spPr>
        <p:txBody>
          <a:bodyPr/>
          <a:lstStyle/>
          <a:p>
            <a:r>
              <a:rPr lang="es-MX" b="1" dirty="0">
                <a:solidFill>
                  <a:srgbClr val="FFFF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Búsqueda de patentes</a:t>
            </a:r>
            <a:br>
              <a:rPr lang="es-MX" b="1" dirty="0">
                <a:solidFill>
                  <a:srgbClr val="FFFF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b="1" dirty="0">
                <a:solidFill>
                  <a:srgbClr val="FFFF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criterios de </a:t>
            </a:r>
            <a:r>
              <a:rPr lang="es-MX" b="1" dirty="0" err="1">
                <a:solidFill>
                  <a:srgbClr val="FFFF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patentabilidad</a:t>
            </a:r>
            <a:endParaRPr lang="es-MX" b="1" dirty="0">
              <a:solidFill>
                <a:srgbClr val="FFFF00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549282"/>
            <a:ext cx="8676222" cy="1905000"/>
          </a:xfrm>
        </p:spPr>
        <p:txBody>
          <a:bodyPr>
            <a:normAutofit fontScale="92500" lnSpcReduction="20000"/>
          </a:bodyPr>
          <a:lstStyle/>
          <a:p>
            <a:r>
              <a:rPr lang="es-MX" sz="3200" u="sng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MC Helena Sánchez Tual</a:t>
            </a:r>
          </a:p>
          <a:p>
            <a:pPr algn="l"/>
            <a:r>
              <a:rPr lang="es-MX" sz="2800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Especialista en Propiedad Intelectual</a:t>
            </a:r>
          </a:p>
          <a:p>
            <a:r>
              <a:rPr lang="es-MX" sz="2800" dirty="0">
                <a:solidFill>
                  <a:srgbClr val="00206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GLOBAL INNOVATION HUBS</a:t>
            </a:r>
          </a:p>
          <a:p>
            <a:pPr algn="l"/>
            <a:r>
              <a:rPr lang="es-MX" sz="2800" dirty="0">
                <a:solidFill>
                  <a:srgbClr val="00589A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Arial Rounded MT Bold" panose="020F0704030504030204" pitchFamily="34" charset="0"/>
              </a:rPr>
              <a:t>                         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73" y="186633"/>
            <a:ext cx="2777899" cy="731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886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47" y="0"/>
            <a:ext cx="6975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2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61666"/>
            <a:ext cx="5613009" cy="6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20" y="112542"/>
            <a:ext cx="7527371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7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33" y="436098"/>
            <a:ext cx="8865845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9962" y="263236"/>
            <a:ext cx="724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BÚSQUEDAS DE PATENTES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107" y="971122"/>
            <a:ext cx="10321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Búsquedas del estado de la </a:t>
            </a:r>
            <a:r>
              <a:rPr lang="es-MX" sz="28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técnica </a:t>
            </a: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– ¿Qué soluciones existen  para mi problema técnico?</a:t>
            </a:r>
            <a:endParaRPr lang="es-MX" sz="2800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MX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Búsquedas de novedad/</a:t>
            </a:r>
            <a:r>
              <a:rPr lang="es-MX" sz="2800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patentabilidad</a:t>
            </a:r>
            <a:r>
              <a:rPr lang="es-MX" sz="28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 </a:t>
            </a: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– ¿Puedo obtener una patente para mi invención?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Búsquedas de validez </a:t>
            </a:r>
            <a:r>
              <a:rPr lang="es-MX" sz="28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- </a:t>
            </a: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¿Es esta patente válida?; ¿Puede ser desafiada legalmente?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Búsquedas de nombre </a:t>
            </a: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- ¿En qué invenciones está involucrada esta persona o compañía?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Búsquedas de actividades tecnológicas </a:t>
            </a: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- ¿Cómo se ha desarrollado esta tecnología en el tiempo y quien ha estado involucrado en su desarrollo?</a:t>
            </a:r>
            <a:endParaRPr lang="es-MX" sz="2800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MX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Búsquedas de estado </a:t>
            </a:r>
            <a:r>
              <a:rPr lang="es-MX" sz="28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legal </a:t>
            </a: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– ¿Puedo producir y/o comercializar este producto en aquel país?; ¿Ha sido esta patente concedida? ¿Está vigente? </a:t>
            </a:r>
            <a:endParaRPr lang="es-MX" sz="2800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3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6218" y="799936"/>
            <a:ext cx="7135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BÚSQUEDAS DE PATENTES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091" y="2189018"/>
            <a:ext cx="10293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PALABRAS CLAVE</a:t>
            </a:r>
          </a:p>
          <a:p>
            <a:endParaRPr lang="es-MX" sz="3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OPERADORES BOLEANOS (AND /OR/NOT)</a:t>
            </a:r>
          </a:p>
          <a:p>
            <a:endParaRPr lang="es-MX" sz="3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CLASIFICACIÓN INTERNACIONAL (IPC)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330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1881158" y="1214423"/>
            <a:ext cx="7643866" cy="4286280"/>
            <a:chOff x="733483" y="1214422"/>
            <a:chExt cx="8053359" cy="5075511"/>
          </a:xfrm>
          <a:solidFill>
            <a:srgbClr val="A7E200"/>
          </a:solidFill>
        </p:grpSpPr>
        <p:cxnSp>
          <p:nvCxnSpPr>
            <p:cNvPr id="15" name="Straight Connector 14"/>
            <p:cNvCxnSpPr/>
            <p:nvPr/>
          </p:nvCxnSpPr>
          <p:spPr>
            <a:xfrm>
              <a:off x="2702949" y="1967329"/>
              <a:ext cx="545990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235888" y="2052086"/>
              <a:ext cx="678056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1688966" y="1628301"/>
              <a:ext cx="857985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2546951" y="1289273"/>
              <a:ext cx="1637971" cy="762813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>
                      <a:lumMod val="50000"/>
                    </a:schemeClr>
                  </a:solidFill>
                  <a:latin typeface="Arial Rounded MT Bold" pitchFamily="34" charset="0"/>
                </a:rPr>
                <a:t>Sección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3483" y="1214422"/>
              <a:ext cx="1429739" cy="984008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4800" b="1" dirty="0">
                  <a:solidFill>
                    <a:schemeClr val="tx1">
                      <a:lumMod val="50000"/>
                    </a:schemeClr>
                  </a:solidFill>
                  <a:latin typeface="Arial Rounded MT Bold" pitchFamily="34" charset="0"/>
                </a:rPr>
                <a:t>IPC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84923" y="1713058"/>
              <a:ext cx="389993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3716931" y="2391113"/>
              <a:ext cx="1637971" cy="762813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>
                      <a:lumMod val="50000"/>
                    </a:schemeClr>
                  </a:solidFill>
                  <a:latin typeface="Arial Rounded MT Bold" pitchFamily="34" charset="0"/>
                </a:rPr>
                <a:t>Clase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354902" y="2814898"/>
              <a:ext cx="389993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5405868" y="3153926"/>
              <a:ext cx="678056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4886910" y="3492954"/>
              <a:ext cx="1637971" cy="762813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>
                      <a:lumMod val="50000"/>
                    </a:schemeClr>
                  </a:solidFill>
                  <a:latin typeface="Arial Rounded MT Bold" pitchFamily="34" charset="0"/>
                </a:rPr>
                <a:t>Subclase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24882" y="3831981"/>
              <a:ext cx="389993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616863" y="4849065"/>
              <a:ext cx="389993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6575847" y="4171009"/>
              <a:ext cx="678056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5978891" y="4510037"/>
              <a:ext cx="1637971" cy="762813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>
                      <a:lumMod val="50000"/>
                    </a:schemeClr>
                  </a:solidFill>
                  <a:latin typeface="Arial Rounded MT Bold" pitchFamily="34" charset="0"/>
                </a:rPr>
                <a:t>Grupo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148871" y="5527120"/>
              <a:ext cx="1637971" cy="762813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>
                      <a:lumMod val="50000"/>
                    </a:schemeClr>
                  </a:solidFill>
                  <a:latin typeface="Arial Rounded MT Bold" pitchFamily="34" charset="0"/>
                </a:rPr>
                <a:t>Subgrupo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7667828" y="5188093"/>
              <a:ext cx="678056" cy="0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2881290" y="6429397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FUENTE: http://www.wipo.int/export/sites/www/classifications/ipc/en/guide/guide_ipc.pdf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2095472" y="142852"/>
            <a:ext cx="8143932" cy="714380"/>
          </a:xfrm>
          <a:prstGeom prst="roundRect">
            <a:avLst/>
          </a:prstGeom>
          <a:solidFill>
            <a:srgbClr val="00B050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Arial Rounded MT Bold" pitchFamily="34" charset="0"/>
              </a:rPr>
              <a:t>Clasificación internacional</a:t>
            </a:r>
            <a:endParaRPr lang="en-US" sz="4000" dirty="0"/>
          </a:p>
        </p:txBody>
      </p:sp>
      <p:sp>
        <p:nvSpPr>
          <p:cNvPr id="24" name="Line Callout 2 23"/>
          <p:cNvSpPr/>
          <p:nvPr/>
        </p:nvSpPr>
        <p:spPr>
          <a:xfrm flipH="1">
            <a:off x="1881158" y="2143116"/>
            <a:ext cx="2071702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230"/>
              <a:gd name="adj6" fmla="val -36785"/>
            </a:avLst>
          </a:prstGeom>
          <a:solidFill>
            <a:schemeClr val="tx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Indica campo del conocimiento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Line Callout 2 25"/>
          <p:cNvSpPr/>
          <p:nvPr/>
        </p:nvSpPr>
        <p:spPr>
          <a:xfrm flipH="1">
            <a:off x="3167042" y="3214686"/>
            <a:ext cx="2071702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4876"/>
              <a:gd name="adj6" fmla="val -32832"/>
            </a:avLst>
          </a:prstGeom>
          <a:solidFill>
            <a:schemeClr val="tx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Indica el contenido de las clases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Line Callout 2 26"/>
          <p:cNvSpPr/>
          <p:nvPr/>
        </p:nvSpPr>
        <p:spPr>
          <a:xfrm flipH="1">
            <a:off x="4095736" y="4286256"/>
            <a:ext cx="2071702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5793"/>
              <a:gd name="adj6" fmla="val -34809"/>
            </a:avLst>
          </a:prstGeom>
          <a:solidFill>
            <a:schemeClr val="tx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Precisa el contenido de las clases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Line Callout 2 27"/>
          <p:cNvSpPr/>
          <p:nvPr/>
        </p:nvSpPr>
        <p:spPr>
          <a:xfrm flipH="1">
            <a:off x="5024430" y="5357826"/>
            <a:ext cx="2071702" cy="10001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355"/>
              <a:gd name="adj6" fmla="val -34809"/>
            </a:avLst>
          </a:prstGeom>
          <a:solidFill>
            <a:schemeClr val="tx1"/>
          </a:solidFill>
          <a:ln w="31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Indica el campo de la materia o propósito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077200" y="6500834"/>
            <a:ext cx="2090766" cy="241279"/>
          </a:xfrm>
        </p:spPr>
        <p:txBody>
          <a:bodyPr/>
          <a:lstStyle/>
          <a:p>
            <a:pPr>
              <a:defRPr/>
            </a:pPr>
            <a:fld id="{F9F33324-B6DE-403C-BBFB-0486CAA7761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268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F3045B-2AAA-40DE-A39B-E66FFECA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04" y="1631852"/>
            <a:ext cx="10951376" cy="44875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580A6C7-DE1E-465C-8223-256773A875D4}"/>
              </a:ext>
            </a:extLst>
          </p:cNvPr>
          <p:cNvSpPr txBox="1"/>
          <p:nvPr/>
        </p:nvSpPr>
        <p:spPr>
          <a:xfrm>
            <a:off x="1239290" y="485335"/>
            <a:ext cx="10127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CLASIFICACIÓN INTERNACIONAL DE PATENTES</a:t>
            </a:r>
          </a:p>
        </p:txBody>
      </p:sp>
    </p:spTree>
    <p:extLst>
      <p:ext uri="{BB962C8B-B14F-4D97-AF65-F5344CB8AC3E}">
        <p14:creationId xmlns:p14="http://schemas.microsoft.com/office/powerpoint/2010/main" val="2964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A5BE3E0-AB24-42B9-80B9-D17B78A1D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3" y="239151"/>
            <a:ext cx="11690303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2AC020-EF4E-4B89-807B-086E90514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7" y="379828"/>
            <a:ext cx="11991365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5" y="1554478"/>
            <a:ext cx="10737668" cy="442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s-ES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 CREACIÓN DEL INTELECTO HUMANO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s-ES" sz="2400" dirty="0">
              <a:latin typeface="Arial Rounded MT Bold" panose="020F0704030504030204" pitchFamily="34" charset="0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Obras literarias, artísticas y científicas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Interpretaciones y ejecuciones de artistas, fonogramas y las emisiones de radiodifusión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Invenciones en todos los campos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Descubrimientos científicos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Diseños industriales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Marcas de fábrica, de comercios, servicios, nombres y denominaciones comerciales</a:t>
            </a:r>
            <a:endParaRPr lang="es-MX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651" y="391886"/>
            <a:ext cx="10175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¿Qué es la Propiedad Intelectual?</a:t>
            </a:r>
          </a:p>
        </p:txBody>
      </p:sp>
    </p:spTree>
    <p:extLst>
      <p:ext uri="{BB962C8B-B14F-4D97-AF65-F5344CB8AC3E}">
        <p14:creationId xmlns:p14="http://schemas.microsoft.com/office/powerpoint/2010/main" val="358337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Bases de datos que utilizamos en la Oficina de Transferencia de Tecnología</a:t>
            </a:r>
            <a:endParaRPr lang="es-MX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3727" y="1551709"/>
            <a:ext cx="10515600" cy="4777654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PATSNAP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($)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(Mundial)            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www.patsnap.com</a:t>
            </a:r>
          </a:p>
          <a:p>
            <a:pPr marL="0" indent="0">
              <a:buFont typeface="Arial"/>
              <a:buNone/>
            </a:pPr>
            <a:endParaRPr lang="en-US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Arial"/>
              <a:buNone/>
            </a:pPr>
            <a:endParaRPr lang="en-US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Arial"/>
              <a:buNone/>
            </a:pPr>
            <a:endParaRPr lang="en-US" u="sng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USPTO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400" dirty="0" err="1">
                <a:solidFill>
                  <a:srgbClr val="00589A"/>
                </a:solidFill>
                <a:latin typeface="Arial Rounded MT Bold" panose="020F0704030504030204" pitchFamily="34" charset="0"/>
              </a:rPr>
              <a:t>Libre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) </a:t>
            </a:r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(EUA)                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https://www.uspto.gov/patents-application-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                                   process/search-patent</a:t>
            </a:r>
            <a:endParaRPr lang="en-US" sz="24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ESPACENET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400" dirty="0" err="1">
                <a:solidFill>
                  <a:srgbClr val="00589A"/>
                </a:solidFill>
                <a:latin typeface="Arial Rounded MT Bold" panose="020F0704030504030204" pitchFamily="34" charset="0"/>
              </a:rPr>
              <a:t>Libre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) </a:t>
            </a:r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(Europa)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https://www.epo.org/searching-for-</a:t>
            </a:r>
          </a:p>
          <a:p>
            <a:pPr marL="0" indent="0">
              <a:buFont typeface="Arial"/>
              <a:buNone/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                                  patents/technical/espacenet.html#tab-1</a:t>
            </a:r>
            <a:endParaRPr lang="en-US" b="1" u="sng" dirty="0">
              <a:solidFill>
                <a:srgbClr val="002060"/>
              </a:solidFill>
            </a:endParaRPr>
          </a:p>
          <a:p>
            <a:endParaRPr lang="en-US" b="1" u="sng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39" y="5421031"/>
            <a:ext cx="352425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9" y="2175079"/>
            <a:ext cx="3189145" cy="944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40" y="3977190"/>
            <a:ext cx="1789834" cy="8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34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53" y="5301396"/>
            <a:ext cx="332422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85" y="1418183"/>
            <a:ext cx="2167562" cy="1623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6775" y="870804"/>
            <a:ext cx="109305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SIGA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400" dirty="0" err="1">
                <a:solidFill>
                  <a:srgbClr val="00589A"/>
                </a:solidFill>
                <a:latin typeface="Arial Rounded MT Bold" panose="020F0704030504030204" pitchFamily="34" charset="0"/>
              </a:rPr>
              <a:t>Libre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) </a:t>
            </a:r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(México)               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https://siga.impi.gob.mx</a:t>
            </a: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2400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*PATENTSCOPE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00589A"/>
                </a:solidFill>
                <a:latin typeface="Arial Rounded MT Bold" panose="020F0704030504030204" pitchFamily="34" charset="0"/>
              </a:rPr>
              <a:t>(Libre)</a:t>
            </a:r>
            <a:r>
              <a:rPr lang="en-U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(OMPI)        </a:t>
            </a:r>
            <a:r>
              <a:rPr lang="es-MX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patentscope.wipo.int</a:t>
            </a:r>
          </a:p>
          <a:p>
            <a:pPr lvl="0"/>
            <a:endParaRPr lang="en-US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0"/>
            <a:endParaRPr lang="en-US" u="sng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</a:t>
            </a:r>
            <a:r>
              <a:rPr lang="en-US" sz="24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GOOGLE PATENTS </a:t>
            </a:r>
            <a:r>
              <a:rPr lang="en-US" sz="2400" u="sng" dirty="0">
                <a:solidFill>
                  <a:srgbClr val="00589A"/>
                </a:solidFill>
                <a:latin typeface="Arial Rounded MT Bold" panose="020F0704030504030204" pitchFamily="34" charset="0"/>
              </a:rPr>
              <a:t>(</a:t>
            </a:r>
            <a:r>
              <a:rPr lang="en-US" sz="2400" u="sng" dirty="0" err="1">
                <a:solidFill>
                  <a:srgbClr val="00589A"/>
                </a:solidFill>
                <a:latin typeface="Arial Rounded MT Bold" panose="020F0704030504030204" pitchFamily="34" charset="0"/>
              </a:rPr>
              <a:t>Libre</a:t>
            </a:r>
            <a:r>
              <a:rPr lang="en-US" sz="2400" u="sng" dirty="0">
                <a:solidFill>
                  <a:srgbClr val="00589A"/>
                </a:solidFill>
                <a:latin typeface="Arial Rounded MT Bold" panose="020F0704030504030204" pitchFamily="34" charset="0"/>
              </a:rPr>
              <a:t>) </a:t>
            </a:r>
            <a:r>
              <a:rPr lang="en-US" u="sng" dirty="0">
                <a:solidFill>
                  <a:srgbClr val="CC0099"/>
                </a:solidFill>
                <a:latin typeface="Arial Rounded MT Bold" panose="020F0704030504030204" pitchFamily="34" charset="0"/>
              </a:rPr>
              <a:t>(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17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oficinas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: USPTO, EPO, SIPO, JPO, KIPO, WIPO, CIPO, Russia, UK,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Francia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España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Bélgica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Dinamarca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Finlandia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Luxemburgo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rgbClr val="CC0099"/>
                </a:solidFill>
                <a:latin typeface="Arial Rounded MT Bold" panose="020F0704030504030204" pitchFamily="34" charset="0"/>
              </a:rPr>
              <a:t>Holanda</a:t>
            </a:r>
            <a:r>
              <a:rPr lang="en-US" dirty="0">
                <a:solidFill>
                  <a:srgbClr val="CC0099"/>
                </a:solidFill>
                <a:latin typeface="Arial Rounded MT Bold" panose="020F0704030504030204" pitchFamily="34" charset="0"/>
              </a:rPr>
              <a:t>)                                                     </a:t>
            </a:r>
          </a:p>
          <a:p>
            <a:pPr lvl="0" algn="r"/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0"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                                         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https://patents.google.com</a:t>
            </a:r>
            <a:endParaRPr lang="en-US" u="sng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12A9F2-F0FF-4DCD-BCF9-EC1D3180A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448" y="2811413"/>
            <a:ext cx="23622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7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8" y="1736789"/>
            <a:ext cx="98090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Ejemplos prácticos de búsqueda:</a:t>
            </a:r>
          </a:p>
          <a:p>
            <a:endParaRPr lang="es-MX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s-MX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	*SIGA</a:t>
            </a:r>
          </a:p>
          <a:p>
            <a:r>
              <a:rPr lang="es-MX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	*ESPACENET</a:t>
            </a:r>
          </a:p>
          <a:p>
            <a:endParaRPr lang="es-MX" sz="44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655" y="1219200"/>
            <a:ext cx="9906000" cy="4045528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386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96601" y="5727878"/>
            <a:ext cx="87153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Derechos Reservados 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Instituto Tecnológico y de Estudios Superiores de Monterrey 2020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“Se prohíbe la reproducción total o parcial de este documento por cualquier medio sin previo y expreso consentimiento por escrito del Instituto Tecnológico y de Estudios Superiores de Monterrey a cualquier persona y actividad que sean ajenas al mismo”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35790" y="2843330"/>
            <a:ext cx="8219256" cy="33616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MX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Transferencia de Tecnología-Global </a:t>
            </a:r>
            <a:r>
              <a:rPr lang="es-MX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Innovation</a:t>
            </a:r>
            <a:r>
              <a:rPr lang="es-MX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MX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Hubs</a:t>
            </a: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s-MX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MC Helena Sánchez Tual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3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helena.tual@tec.mx</a:t>
            </a:r>
            <a:endParaRPr lang="es-MX" sz="32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5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033" y="470263"/>
            <a:ext cx="6973933" cy="1003848"/>
          </a:xfrm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4000" dirty="0">
                <a:solidFill>
                  <a:srgbClr val="FFFF0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PROPIEDAD INTELECTUAL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44" y="723481"/>
            <a:ext cx="11194868" cy="6134519"/>
          </a:xfrm>
          <a:noFill/>
        </p:spPr>
        <p:txBody>
          <a:bodyPr>
            <a:normAutofit/>
          </a:bodyPr>
          <a:lstStyle/>
          <a:p>
            <a:pPr marL="0" lvl="0" indent="0" algn="just" defTabSz="914400" fontAlgn="base">
              <a:lnSpc>
                <a:spcPct val="90000"/>
              </a:lnSpc>
              <a:buClrTx/>
              <a:buSzTx/>
              <a:buNone/>
            </a:pPr>
            <a:endParaRPr lang="es-MX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Propiedad Intelectual es toda aquella creación del intelecto humano y en México se puede proteger en dos diferentes instancias:</a:t>
            </a:r>
          </a:p>
          <a:p>
            <a:pPr algn="just"/>
            <a:endParaRPr lang="es-MX" sz="2400" dirty="0">
              <a:solidFill>
                <a:srgbClr val="002060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INDAUTOR (Instituto Nacional de Derechos de Autor) </a:t>
            </a:r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encarga</a:t>
            </a: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las obras literarias, artísticas, interpretaciones y ejecuciones de artistas, fonogramas, emisiones de radiodifusión, etc.</a:t>
            </a:r>
            <a:endParaRPr lang="es-MX" sz="2400" dirty="0">
              <a:solidFill>
                <a:srgbClr val="002060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rgbClr val="CC0099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IMPI (Instituto Mexicano de la Propiedad Industrial)</a:t>
            </a:r>
            <a:r>
              <a:rPr lang="es-E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encarga de las invenciones en todos los campos, descubrimientos científicos, diseños industriales, marcas de fábrica, de comercios, servicios, nombres y denominaciones comerciales, etc.</a:t>
            </a:r>
            <a:endParaRPr lang="es-MX" sz="2400" dirty="0">
              <a:solidFill>
                <a:srgbClr val="002060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buNone/>
            </a:pPr>
            <a:endParaRPr lang="es-MX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859" y="661452"/>
            <a:ext cx="1007045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 Por qué es importante proteger la Propiedad Intelectual ?</a:t>
            </a:r>
            <a:endParaRPr lang="es-MX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61" y="2103120"/>
            <a:ext cx="971876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se promueve la innovación y la creatividad al servicio del desarrollo económico, social y cultural del país.</a:t>
            </a:r>
          </a:p>
          <a:p>
            <a:pPr algn="just"/>
            <a:endParaRPr lang="es-MX" sz="2500" dirty="0">
              <a:solidFill>
                <a:srgbClr val="002060"/>
              </a:solidFill>
              <a:latin typeface="Arial Rounded MT Bold" panose="020F07040305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 se logra otorgando derechos exclusivos, morales y patrimoniales, que permite una posición sólida en el mercado.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 un mayor rendimiento de las inversiones al comercializar productos innovadores.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la oportunidad de vender o licenciar.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 el poder de negociación.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rgbClr val="002060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una imagen positiva.</a:t>
            </a:r>
          </a:p>
        </p:txBody>
      </p:sp>
    </p:spTree>
    <p:extLst>
      <p:ext uri="{BB962C8B-B14F-4D97-AF65-F5344CB8AC3E}">
        <p14:creationId xmlns:p14="http://schemas.microsoft.com/office/powerpoint/2010/main" val="22351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91" y="1445169"/>
            <a:ext cx="10699407" cy="5243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0772" y="540321"/>
            <a:ext cx="7759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Tipos de Propiedad Intelectual</a:t>
            </a:r>
          </a:p>
        </p:txBody>
      </p:sp>
    </p:spTree>
    <p:extLst>
      <p:ext uri="{BB962C8B-B14F-4D97-AF65-F5344CB8AC3E}">
        <p14:creationId xmlns:p14="http://schemas.microsoft.com/office/powerpoint/2010/main" val="34422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520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Patentes</a:t>
            </a:r>
            <a:endParaRPr lang="es-MX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531981"/>
              </p:ext>
            </p:extLst>
          </p:nvPr>
        </p:nvGraphicFramePr>
        <p:xfrm>
          <a:off x="838200" y="13422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55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7700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Criterios que debe cumplir una patente</a:t>
            </a:r>
            <a:endParaRPr lang="es-MX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2650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NOVEDAD: </a:t>
            </a:r>
            <a:r>
              <a:rPr lang="es-ES" sz="21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“se considera nueva invención si en la fecha pertinente prescrita no existiese anterioridad en el estado de la técnica”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dirty="0">
                <a:solidFill>
                  <a:srgbClr val="00589A"/>
                </a:solidFill>
                <a:latin typeface="Arial Rounded MT Bold" panose="020F0704030504030204" pitchFamily="34" charset="0"/>
              </a:rPr>
              <a:t>ACTIVIDAD INVENTIVA</a:t>
            </a:r>
            <a:r>
              <a:rPr lang="es-E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: </a:t>
            </a:r>
            <a:r>
              <a:rPr lang="es-ES" sz="21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“se considera que una invención implica una actividad inventiva si aquella no resulta del estado de la técnica de una manera evidente para un experto en la materia”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000" i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APLICACIÓN INDUSTRIAL: </a:t>
            </a:r>
            <a:r>
              <a:rPr lang="es-ES" sz="21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“se considera una nueva invención si esta puede ser utilizada o fabricada en cualquier tipo de industria”</a:t>
            </a:r>
            <a:endParaRPr lang="es-MX" sz="21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Procedimiento administrativo de patente en México</a:t>
            </a:r>
            <a:endParaRPr lang="en-US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F547A0A4-38DC-4C05-88BD-4A0FD9C15E5E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1666844" y="4214818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9900"/>
                </a:solidFill>
                <a:latin typeface="Bodoni MT Black" pitchFamily="18" charset="0"/>
              </a:rPr>
              <a:t>-12       0                 </a:t>
            </a:r>
            <a:r>
              <a:rPr lang="es-MX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18                                                     </a:t>
            </a:r>
            <a:r>
              <a:rPr lang="es-MX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 años                                           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grpSp>
        <p:nvGrpSpPr>
          <p:cNvPr id="5" name="Group 79"/>
          <p:cNvGrpSpPr/>
          <p:nvPr/>
        </p:nvGrpSpPr>
        <p:grpSpPr>
          <a:xfrm>
            <a:off x="1847530" y="2263575"/>
            <a:ext cx="8434093" cy="3646727"/>
            <a:chOff x="1214746" y="1785926"/>
            <a:chExt cx="7714972" cy="3646727"/>
          </a:xfrm>
        </p:grpSpPr>
        <p:sp>
          <p:nvSpPr>
            <p:cNvPr id="6" name="Rectangle 5"/>
            <p:cNvSpPr/>
            <p:nvPr/>
          </p:nvSpPr>
          <p:spPr>
            <a:xfrm>
              <a:off x="1265604" y="3039174"/>
              <a:ext cx="808865" cy="377549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rgbClr val="FFFF00"/>
                  </a:solidFill>
                </a:rPr>
                <a:t>Divulgación previa</a:t>
              </a:r>
              <a:endParaRPr lang="en-US" sz="9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302452" y="3039174"/>
              <a:ext cx="1679951" cy="3775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67999" y="3039174"/>
              <a:ext cx="1244408" cy="3775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888057" y="3416723"/>
              <a:ext cx="755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690451" y="3416723"/>
              <a:ext cx="755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924904" y="3416723"/>
              <a:ext cx="755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Down Arrow 11"/>
            <p:cNvSpPr/>
            <p:nvPr/>
          </p:nvSpPr>
          <p:spPr>
            <a:xfrm rot="16200000">
              <a:off x="7908776" y="2592554"/>
              <a:ext cx="756000" cy="1285884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0"/>
            </p:cNvCxnSpPr>
            <p:nvPr/>
          </p:nvCxnSpPr>
          <p:spPr>
            <a:xfrm flipV="1">
              <a:off x="1990274" y="4155522"/>
              <a:ext cx="22385" cy="630800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214746" y="4786322"/>
              <a:ext cx="155105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Fecha de presentación 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3051556" y="4500568"/>
              <a:ext cx="571500" cy="158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65802" y="4786322"/>
              <a:ext cx="14017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Fecha de Publicación</a:t>
              </a:r>
              <a:r>
                <a:rPr lang="es-MX" dirty="0">
                  <a:solidFill>
                    <a:srgbClr val="72DB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 </a:t>
              </a:r>
              <a:endParaRPr lang="en-US" dirty="0">
                <a:solidFill>
                  <a:srgbClr val="72DB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 rot="16200000">
              <a:off x="2500298" y="2214554"/>
              <a:ext cx="357190" cy="1214446"/>
            </a:xfrm>
            <a:prstGeom prst="rightBrac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47270" y="1785926"/>
              <a:ext cx="1467408" cy="77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rgbClr val="009900"/>
                  </a:solidFill>
                  <a:latin typeface="Arial Rounded MT Bold" panose="020F0704030504030204" pitchFamily="34" charset="0"/>
                </a:rPr>
                <a:t>Examen de forma y clasificación</a:t>
              </a:r>
              <a:endParaRPr lang="en-US" sz="1600" dirty="0">
                <a:solidFill>
                  <a:srgbClr val="0099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00430" y="1785926"/>
              <a:ext cx="1285884" cy="77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rgbClr val="009900"/>
                  </a:solidFill>
                  <a:latin typeface="Arial Rounded MT Bold" panose="020F0704030504030204" pitchFamily="34" charset="0"/>
                </a:rPr>
                <a:t>Examen de fondo</a:t>
              </a:r>
              <a:endParaRPr lang="en-US" sz="1600" dirty="0">
                <a:solidFill>
                  <a:srgbClr val="0099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 rot="16200000">
              <a:off x="3964777" y="2035959"/>
              <a:ext cx="357190" cy="1571636"/>
            </a:xfrm>
            <a:prstGeom prst="rightBrac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4623079" y="3449359"/>
              <a:ext cx="755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024641" y="4134628"/>
              <a:ext cx="0" cy="52192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286248" y="4786322"/>
              <a:ext cx="162282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Fecha de  Otorgamiento 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 rot="16200000">
              <a:off x="6143636" y="1500174"/>
              <a:ext cx="357190" cy="2643206"/>
            </a:xfrm>
            <a:prstGeom prst="rightBrac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43570" y="1785926"/>
              <a:ext cx="1285884" cy="77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>
                  <a:solidFill>
                    <a:srgbClr val="009900"/>
                  </a:solidFill>
                  <a:latin typeface="Arial Rounded MT Bold" panose="020F0704030504030204" pitchFamily="34" charset="0"/>
                </a:rPr>
                <a:t>Pago de título y anualidades</a:t>
              </a:r>
              <a:endParaRPr lang="en-US" sz="1600" dirty="0">
                <a:solidFill>
                  <a:srgbClr val="0099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4000" y="3042000"/>
              <a:ext cx="2282644" cy="3775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29520" y="3042000"/>
              <a:ext cx="201418" cy="37754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7266285" y="3449359"/>
              <a:ext cx="7550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7360467" y="4500568"/>
              <a:ext cx="571500" cy="1588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58016" y="4786322"/>
              <a:ext cx="150019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Fecha de Vencimiento</a:t>
              </a:r>
            </a:p>
          </p:txBody>
        </p:sp>
        <p:sp>
          <p:nvSpPr>
            <p:cNvPr id="31" name="Right Brace 30"/>
            <p:cNvSpPr/>
            <p:nvPr/>
          </p:nvSpPr>
          <p:spPr>
            <a:xfrm rot="16200000">
              <a:off x="7893867" y="2464587"/>
              <a:ext cx="357190" cy="714380"/>
            </a:xfrm>
            <a:prstGeom prst="rightBrac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29520" y="1785926"/>
              <a:ext cx="1285884" cy="77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9900"/>
                  </a:solidFill>
                </a:rPr>
                <a:t>Termina el derecho exclusivo</a:t>
              </a:r>
              <a:endParaRPr lang="en-US" sz="1600" b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01129" y="4533073"/>
            <a:ext cx="2598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meses   </a:t>
            </a:r>
            <a:endParaRPr lang="en-US" sz="1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7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4" y="399080"/>
            <a:ext cx="982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rgbClr val="F6E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SECCIONES DE UNA PATENTE EN MÉXICO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8A6E7A-B765-4E11-9B6F-56CCDC0057DD}"/>
              </a:ext>
            </a:extLst>
          </p:cNvPr>
          <p:cNvSpPr txBox="1"/>
          <p:nvPr/>
        </p:nvSpPr>
        <p:spPr>
          <a:xfrm>
            <a:off x="881576" y="1318022"/>
            <a:ext cx="1071958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DESCRIPCIÓN</a:t>
            </a:r>
            <a:r>
              <a:rPr lang="es-MX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- </a:t>
            </a:r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TÍTULO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					      - OBJETO DE LA INVENCIÓN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-  ANTECEDENTES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-  BREVE DESCRIPCIÓN DE LAS FIGURAS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-  DESCRIPCIÓN DETALLADA DE LA INVENCIÓN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-  EJEMPLOS DE REALIZACIÓN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-  REIVINDICACIONES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         -  RESUMEN</a:t>
            </a:r>
          </a:p>
          <a:p>
            <a:endParaRPr lang="es-MX" sz="28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FIGURAS</a:t>
            </a:r>
            <a:r>
              <a:rPr lang="es-MX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</a:t>
            </a:r>
            <a:r>
              <a:rPr lang="es-MX" sz="2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*</a:t>
            </a:r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sin bordes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* líneas sólidas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                         * blanco y negro</a:t>
            </a:r>
          </a:p>
          <a:p>
            <a:r>
              <a:rPr lang="es-MX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			         * sin palabras</a:t>
            </a:r>
          </a:p>
          <a:p>
            <a:r>
              <a:rPr lang="es-MX" dirty="0">
                <a:latin typeface="Arial Rounded MT Bold" panose="020F0704030504030204" pitchFamily="34" charset="0"/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0862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253</TotalTime>
  <Words>1021</Words>
  <Application>Microsoft Office PowerPoint</Application>
  <PresentationFormat>Panorámica</PresentationFormat>
  <Paragraphs>134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Algerian</vt:lpstr>
      <vt:lpstr>Arial</vt:lpstr>
      <vt:lpstr>Arial Rounded MT Bold</vt:lpstr>
      <vt:lpstr>Bodoni MT Black</vt:lpstr>
      <vt:lpstr>Century Gothic</vt:lpstr>
      <vt:lpstr>Tahoma</vt:lpstr>
      <vt:lpstr>Wingdings</vt:lpstr>
      <vt:lpstr>Mesh</vt:lpstr>
      <vt:lpstr>Búsqueda de patentes y criterios de patentabilidad</vt:lpstr>
      <vt:lpstr>Presentación de PowerPoint</vt:lpstr>
      <vt:lpstr> PROPIEDAD INTELECTUAL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PATENTES: Búsqueda de información y criterios de patentabilidad</dc:title>
  <dc:creator>María Helena Sánchez Tual</dc:creator>
  <cp:lastModifiedBy>María Helena Sánchez Tual</cp:lastModifiedBy>
  <cp:revision>36</cp:revision>
  <dcterms:created xsi:type="dcterms:W3CDTF">2018-09-27T19:37:27Z</dcterms:created>
  <dcterms:modified xsi:type="dcterms:W3CDTF">2022-03-21T16:16:34Z</dcterms:modified>
</cp:coreProperties>
</file>