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slides/slide20.xml" ContentType="application/vnd.openxmlformats-officedocument.presentationml.slide+xml"/>
  <Override PartName="/ppt/slides/slide30.xml" ContentType="application/vnd.openxmlformats-officedocument.presentationml.slide+xml"/>
  <Override PartName="/ppt/slides/slide40.xml" ContentType="application/vnd.openxmlformats-officedocument.presentationml.slide+xml"/>
  <Override PartName="/ppt/slides/slide50.xml" ContentType="application/vnd.openxmlformats-officedocument.presentationml.slide+xml"/>
  <Override PartName="/ppt/slideLayouts/slideLayout140.xml" ContentType="application/vnd.openxmlformats-officedocument.presentationml.slideLayout+xml"/>
  <Override PartName="/ppt/slideMasters/slideMaster10.xml" ContentType="application/vnd.openxmlformats-officedocument.presentationml.slideMaster+xml"/>
  <Override PartName="/ppt/slideLayouts/slideLayout80.xml" ContentType="application/vnd.openxmlformats-officedocument.presentationml.slideLayout+xml"/>
  <Override PartName="/ppt/slideLayouts/slideLayout130.xml" ContentType="application/vnd.openxmlformats-officedocument.presentationml.slideLayout+xml"/>
  <Override PartName="/ppt/slideLayouts/slideLayout180.xml" ContentType="application/vnd.openxmlformats-officedocument.presentationml.slideLayout+xml"/>
  <Override PartName="/ppt/slideLayouts/slideLayout30.xml" ContentType="application/vnd.openxmlformats-officedocument.presentationml.slideLayout+xml"/>
  <Override PartName="/ppt/slideLayouts/slideLayout210.xml" ContentType="application/vnd.openxmlformats-officedocument.presentationml.slideLayout+xml"/>
  <Override PartName="/ppt/slideLayouts/slideLayout70.xml" ContentType="application/vnd.openxmlformats-officedocument.presentationml.slideLayout+xml"/>
  <Override PartName="/ppt/slideLayouts/slideLayout120.xml" ContentType="application/vnd.openxmlformats-officedocument.presentationml.slideLayout+xml"/>
  <Override PartName="/ppt/slideLayouts/slideLayout170.xml" ContentType="application/vnd.openxmlformats-officedocument.presentationml.slideLayout+xml"/>
  <Override PartName="/ppt/slideLayouts/slideLayout22.xml" ContentType="application/vnd.openxmlformats-officedocument.presentationml.slideLayout+xml"/>
  <Override PartName="/ppt/slideLayouts/slideLayout160.xml" ContentType="application/vnd.openxmlformats-officedocument.presentationml.slideLayout+xml"/>
  <Override PartName="/ppt/slideLayouts/slideLayout200.xml" ContentType="application/vnd.openxmlformats-officedocument.presentationml.slideLayout+xml"/>
  <Override PartName="/ppt/slideLayouts/slideLayout110.xml" ContentType="application/vnd.openxmlformats-officedocument.presentationml.slideLayout+xml"/>
  <Override PartName="/ppt/slideLayouts/slideLayout60.xml" ContentType="application/vnd.openxmlformats-officedocument.presentationml.slideLayout+xml"/>
  <Override PartName="/ppt/slideLayouts/slideLayout111.xml" ContentType="application/vnd.openxmlformats-officedocument.presentationml.slideLayout+xml"/>
  <Override PartName="/ppt/slideLayouts/slideLayout50.xml" ContentType="application/vnd.openxmlformats-officedocument.presentationml.slideLayout+xml"/>
  <Override PartName="/ppt/slideLayouts/slideLayout150.xml" ContentType="application/vnd.openxmlformats-officedocument.presentationml.slideLayout+xml"/>
  <Override PartName="/ppt/slideLayouts/slideLayout100.xml" ContentType="application/vnd.openxmlformats-officedocument.presentationml.slideLayout+xml"/>
  <Override PartName="/ppt/slideLayouts/slideLayout190.xml" ContentType="application/vnd.openxmlformats-officedocument.presentationml.slideLayout+xml"/>
  <Override PartName="/ppt/slideLayouts/slideLayout40.xml" ContentType="application/vnd.openxmlformats-officedocument.presentationml.slideLayout+xml"/>
  <Override PartName="/ppt/slideLayouts/slideLayout90.xml" ContentType="application/vnd.openxmlformats-officedocument.presentationml.slideLayout+xml"/>
  <Override PartName="/ppt/theme/theme10.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4"/>
  </p:sldMasterIdLst>
  <p:notesMasterIdLst>
    <p:notesMasterId r:id="rId16"/>
  </p:notesMasterIdLst>
  <p:handoutMasterIdLst>
    <p:handoutMasterId r:id="rId17"/>
  </p:handoutMasterIdLst>
  <p:sldIdLst>
    <p:sldId id="2146847959" r:id="rId5"/>
    <p:sldId id="2146847886" r:id="rId6"/>
    <p:sldId id="2146847960" r:id="rId7"/>
    <p:sldId id="2146847961" r:id="rId8"/>
    <p:sldId id="2146847962" r:id="rId9"/>
    <p:sldId id="2146847963" r:id="rId10"/>
    <p:sldId id="2146847965" r:id="rId11"/>
    <p:sldId id="2146847966" r:id="rId12"/>
    <p:sldId id="2146847967" r:id="rId13"/>
    <p:sldId id="2146847968" r:id="rId14"/>
    <p:sldId id="2146847969"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3E0370A-6E78-F0C2-4BBA-CADEA50381EC}" name="Abril Escobar" initials="AE" userId="S::abril.escobar@opinno.com::6fef8ac9-13fe-4c99-ab1f-f908608573e7" providerId="AD"/>
  <p188:author id="{ED46873D-01A5-EB98-5D10-2D701AA92757}" name="Jorge Andrés Crespo" initials="JC" userId="S::jorge.andres@opinno.com::375cd5f9-3222-4b7f-941f-20a6cf1e126b" providerId="AD"/>
  <p188:author id="{51A9FF44-BE5D-67A9-FDF3-0474CD127912}" name="Anabel Rosas" initials="AR" userId="S::anabel.rosas@opinno.com::611c27de-3fcf-47cf-95eb-69527338cef3" providerId="AD"/>
  <p188:author id="{F31EF668-A166-8789-31B2-5581C99FE432}" name="Manuel Camporro Fernandez" initials="MF" userId="S::manuel.camporro@opinno.com::472019d3-debc-4fec-b1c4-8adfcbc1f115" providerId="AD"/>
  <p188:author id="{DDB2DC7D-9DFA-2B0C-5198-73F0BB96A703}" name="Christian Habib Montero Magallón" initials="CHMM" userId="S::christian.montero@opinno.com::74348309-73e1-4a44-beef-6c1854d3037f" providerId="AD"/>
  <p188:author id="{20097581-1C3C-F0ED-147D-AA63018CA27C}" name="Cecilia Di Cera" initials="CC" userId="S::cecilia.dicera@opinno.com::358fce91-b42e-44eb-b25d-51e1efd60271" providerId="AD"/>
  <p188:author id="{1D5FCE87-AAA8-3D24-9327-112E19BC3347}" name="Beatriz Ferreira Docampo" initials="BD" userId="S::beatriz.ferreira@opinno.com::9ce51756-e019-4ae3-bab4-26c3e40343d8" providerId="AD"/>
  <p188:author id="{9AA40D8F-237B-6E3C-A747-B36939F2F51E}" name="Jorge Nava Abellanas" initials="JNA" userId="S::jorge.nava@opinno.com::264603de-7e31-43f8-b967-df45da22fc55" providerId="AD"/>
  <p188:author id="{A7BA1595-E751-ABF0-A4C6-48B5CE8D391E}" name="Luisa Bolivar" initials="LB" userId="S::luisa.bolivar@opinno.com::d570173d-fdf6-4254-abd7-548ce1eaad9e" providerId="AD"/>
  <p188:author id="{4956DEBE-9FCB-6156-A55D-F646BDD59B6F}" name="Fernanda Luna" initials="FL" userId="S::fernanda.luna@opinno.com::50bdb521-6243-4780-8086-da2f28a8fa7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Alejandro Cobelo" initials="AC" lastIdx="10" clrIdx="6">
    <p:extLst>
      <p:ext uri="{19B8F6BF-5375-455C-9EA6-DF929625EA0E}">
        <p15:presenceInfo xmlns:p15="http://schemas.microsoft.com/office/powerpoint/2012/main" userId="S::alejandro.cobelo@opinno.com::8232d4a1-1f21-47ff-b415-72291103503c" providerId="AD"/>
      </p:ext>
    </p:extLst>
  </p:cmAuthor>
  <p:cmAuthor id="1" name="Manuel Camporro Fernandez" initials="MCF" lastIdx="105" clrIdx="0">
    <p:extLst>
      <p:ext uri="{19B8F6BF-5375-455C-9EA6-DF929625EA0E}">
        <p15:presenceInfo xmlns:p15="http://schemas.microsoft.com/office/powerpoint/2012/main" userId="S::manuel.camporro@opinno.com::472019d3-debc-4fec-b1c4-8adfcbc1f115" providerId="AD"/>
      </p:ext>
    </p:extLst>
  </p:cmAuthor>
  <p:cmAuthor id="8" name="Luisa Bolivar" initials="LB" lastIdx="1" clrIdx="7">
    <p:extLst>
      <p:ext uri="{19B8F6BF-5375-455C-9EA6-DF929625EA0E}">
        <p15:presenceInfo xmlns:p15="http://schemas.microsoft.com/office/powerpoint/2012/main" userId="S::luisa.bolivar@opinno.com::d570173d-fdf6-4254-abd7-548ce1eaad9e" providerId="AD"/>
      </p:ext>
    </p:extLst>
  </p:cmAuthor>
  <p:cmAuthor id="2" name="Marcela Marín Salazar" initials="MS" lastIdx="49" clrIdx="1">
    <p:extLst>
      <p:ext uri="{19B8F6BF-5375-455C-9EA6-DF929625EA0E}">
        <p15:presenceInfo xmlns:p15="http://schemas.microsoft.com/office/powerpoint/2012/main" userId="S::marcela.marin@opinno.com::0ab766c4-7c35-4351-a984-ad76a58952cf" providerId="AD"/>
      </p:ext>
    </p:extLst>
  </p:cmAuthor>
  <p:cmAuthor id="3" name="Javier Iglesias" initials="JI" lastIdx="3" clrIdx="2">
    <p:extLst>
      <p:ext uri="{19B8F6BF-5375-455C-9EA6-DF929625EA0E}">
        <p15:presenceInfo xmlns:p15="http://schemas.microsoft.com/office/powerpoint/2012/main" userId="S::javier.iglesias@opinno.com::eb72c191-6d66-401a-8890-cce2f3d8b9d9" providerId="AD"/>
      </p:ext>
    </p:extLst>
  </p:cmAuthor>
  <p:cmAuthor id="4" name="Javier Visedo" initials="" lastIdx="4" clrIdx="3"/>
  <p:cmAuthor id="5" name="Lucía López Álvaro" initials="LÁ" lastIdx="10" clrIdx="4">
    <p:extLst>
      <p:ext uri="{19B8F6BF-5375-455C-9EA6-DF929625EA0E}">
        <p15:presenceInfo xmlns:p15="http://schemas.microsoft.com/office/powerpoint/2012/main" userId="S::lucia.lopez@opinno.com::5cda4306-11cb-4817-9f8b-cd8677bded9a" providerId="AD"/>
      </p:ext>
    </p:extLst>
  </p:cmAuthor>
  <p:cmAuthor id="6" name="Georgina Hawkes" initials="GH" lastIdx="8" clrIdx="5">
    <p:extLst>
      <p:ext uri="{19B8F6BF-5375-455C-9EA6-DF929625EA0E}">
        <p15:presenceInfo xmlns:p15="http://schemas.microsoft.com/office/powerpoint/2012/main" userId="S::georgina.hawkes.expert@opinno.com::c67a8abd-7f1b-4b37-8366-5bf69dfc18c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3143F"/>
    <a:srgbClr val="082D8F"/>
    <a:srgbClr val="000000"/>
    <a:srgbClr val="CCCEF1"/>
    <a:srgbClr val="322BC3"/>
    <a:srgbClr val="4472C4"/>
    <a:srgbClr val="007AC2"/>
    <a:srgbClr val="FFFFFF"/>
    <a:srgbClr val="D5F0FF"/>
    <a:srgbClr val="2C71B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87A0A9F-0412-9022-D2F8-00B5083BC457}" v="5" dt="2023-05-18T08:07:28.998"/>
    <p1510:client id="{57F2A135-55C6-13DF-AEE8-05D5517024EC}" v="6" dt="2023-05-24T18:05:11.530"/>
    <p1510:client id="{9090547A-00DC-3D46-A64B-E870F82E9039}" v="11" dt="2023-05-18T00:01:24.97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E3FDE45-AF77-4B5C-9715-49D594BDF05E}" styleName="Estilo claro 1 - Acento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72833802-FEF1-4C79-8D5D-14CF1EAF98D9}" styleName="Estilo claro 2 - Acento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1" d="100"/>
          <a:sy n="61" d="100"/>
        </p:scale>
        <p:origin x="996" y="6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863F7A3-111E-4D0A-B5EF-78C23AFB3E4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0AD3E1DB-4F44-4AC2-BA1E-E6C21322D6A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C2C515A-F151-4F4F-8783-96BF18FEF5F1}" type="datetimeFigureOut">
              <a:rPr lang="en-US" smtClean="0"/>
              <a:t>5/25/2023</a:t>
            </a:fld>
            <a:endParaRPr lang="en-US"/>
          </a:p>
        </p:txBody>
      </p:sp>
      <p:sp>
        <p:nvSpPr>
          <p:cNvPr id="4" name="Footer Placeholder 3">
            <a:extLst>
              <a:ext uri="{FF2B5EF4-FFF2-40B4-BE49-F238E27FC236}">
                <a16:creationId xmlns:a16="http://schemas.microsoft.com/office/drawing/2014/main" id="{EC6CA173-5C6F-4AE5-B148-E48CEE2B740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0B289E7-BAF5-4A41-80A1-99DF9DAC1A5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DA5DFB6-A2C5-4143-BB42-148A192C7695}" type="slidenum">
              <a:rPr lang="en-US" smtClean="0"/>
              <a:t>‹Nº›</a:t>
            </a:fld>
            <a:endParaRPr lang="en-US"/>
          </a:p>
        </p:txBody>
      </p:sp>
    </p:spTree>
    <p:extLst>
      <p:ext uri="{BB962C8B-B14F-4D97-AF65-F5344CB8AC3E}">
        <p14:creationId xmlns:p14="http://schemas.microsoft.com/office/powerpoint/2010/main" val="13840518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Wingdings" panose="05000000000000000000" pitchFamily="2" charset="2"/>
              </a:defRPr>
            </a:lvl1pPr>
          </a:lstStyle>
          <a:p>
            <a:endParaRPr lang="es-ES_tradn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Wingdings" panose="05000000000000000000" pitchFamily="2" charset="2"/>
              </a:defRPr>
            </a:lvl1pPr>
          </a:lstStyle>
          <a:p>
            <a:fld id="{414F6332-237F-4F0A-A408-8979581F9495}" type="datetimeFigureOut">
              <a:rPr lang="es-ES_tradnl" smtClean="0"/>
              <a:pPr/>
              <a:t>25/05/2023</a:t>
            </a:fld>
            <a:endParaRPr lang="es-ES_tradn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_tradn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_tradn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Wingdings" panose="05000000000000000000" pitchFamily="2" charset="2"/>
              </a:defRPr>
            </a:lvl1pPr>
          </a:lstStyle>
          <a:p>
            <a:endParaRPr lang="es-ES_tradn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Wingdings" panose="05000000000000000000" pitchFamily="2" charset="2"/>
              </a:defRPr>
            </a:lvl1pPr>
          </a:lstStyle>
          <a:p>
            <a:fld id="{191CA91E-F8E5-4C38-8D2F-4356DE2F825E}" type="slidenum">
              <a:rPr lang="es-ES_tradnl" smtClean="0"/>
              <a:pPr/>
              <a:t>‹Nº›</a:t>
            </a:fld>
            <a:endParaRPr lang="es-ES_tradnl"/>
          </a:p>
        </p:txBody>
      </p:sp>
    </p:spTree>
    <p:extLst>
      <p:ext uri="{BB962C8B-B14F-4D97-AF65-F5344CB8AC3E}">
        <p14:creationId xmlns:p14="http://schemas.microsoft.com/office/powerpoint/2010/main" val="3109757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Wingdings" panose="05000000000000000000" pitchFamily="2" charset="2"/>
        <a:ea typeface="+mn-ea"/>
        <a:cs typeface="+mn-cs"/>
      </a:defRPr>
    </a:lvl1pPr>
    <a:lvl2pPr marL="457200" algn="l" defTabSz="914400" rtl="0" eaLnBrk="1" latinLnBrk="0" hangingPunct="1">
      <a:defRPr sz="1200" kern="1200">
        <a:solidFill>
          <a:schemeClr val="tx1"/>
        </a:solidFill>
        <a:latin typeface="Wingdings" panose="05000000000000000000" pitchFamily="2" charset="2"/>
        <a:ea typeface="+mn-ea"/>
        <a:cs typeface="+mn-cs"/>
      </a:defRPr>
    </a:lvl2pPr>
    <a:lvl3pPr marL="914400" algn="l" defTabSz="914400" rtl="0" eaLnBrk="1" latinLnBrk="0" hangingPunct="1">
      <a:defRPr sz="1200" kern="1200">
        <a:solidFill>
          <a:schemeClr val="tx1"/>
        </a:solidFill>
        <a:latin typeface="Wingdings" panose="05000000000000000000" pitchFamily="2" charset="2"/>
        <a:ea typeface="+mn-ea"/>
        <a:cs typeface="+mn-cs"/>
      </a:defRPr>
    </a:lvl3pPr>
    <a:lvl4pPr marL="1371600" algn="l" defTabSz="914400" rtl="0" eaLnBrk="1" latinLnBrk="0" hangingPunct="1">
      <a:defRPr sz="1200" kern="1200">
        <a:solidFill>
          <a:schemeClr val="tx1"/>
        </a:solidFill>
        <a:latin typeface="Wingdings" panose="05000000000000000000" pitchFamily="2" charset="2"/>
        <a:ea typeface="+mn-ea"/>
        <a:cs typeface="+mn-cs"/>
      </a:defRPr>
    </a:lvl4pPr>
    <a:lvl5pPr marL="1828800" algn="l" defTabSz="914400" rtl="0" eaLnBrk="1" latinLnBrk="0" hangingPunct="1">
      <a:defRPr sz="1200" kern="1200">
        <a:solidFill>
          <a:schemeClr val="tx1"/>
        </a:solidFill>
        <a:latin typeface="Wingdings" panose="05000000000000000000" pitchFamily="2" charset="2"/>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191CA91E-F8E5-4C38-8D2F-4356DE2F825E}" type="slidenum">
              <a:rPr lang="es-ES_tradnl" smtClean="0"/>
              <a:pPr/>
              <a:t>2</a:t>
            </a:fld>
            <a:endParaRPr lang="es-ES_tradnl"/>
          </a:p>
        </p:txBody>
      </p:sp>
    </p:spTree>
    <p:extLst>
      <p:ext uri="{BB962C8B-B14F-4D97-AF65-F5344CB8AC3E}">
        <p14:creationId xmlns:p14="http://schemas.microsoft.com/office/powerpoint/2010/main" val="19996486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191CA91E-F8E5-4C38-8D2F-4356DE2F825E}" type="slidenum">
              <a:rPr lang="es-ES_tradnl" smtClean="0"/>
              <a:pPr/>
              <a:t>11</a:t>
            </a:fld>
            <a:endParaRPr lang="es-ES_tradnl"/>
          </a:p>
        </p:txBody>
      </p:sp>
    </p:spTree>
    <p:extLst>
      <p:ext uri="{BB962C8B-B14F-4D97-AF65-F5344CB8AC3E}">
        <p14:creationId xmlns:p14="http://schemas.microsoft.com/office/powerpoint/2010/main" val="26159125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191CA91E-F8E5-4C38-8D2F-4356DE2F825E}" type="slidenum">
              <a:rPr lang="es-ES_tradnl" smtClean="0"/>
              <a:pPr/>
              <a:t>3</a:t>
            </a:fld>
            <a:endParaRPr lang="es-ES_tradnl"/>
          </a:p>
        </p:txBody>
      </p:sp>
    </p:spTree>
    <p:extLst>
      <p:ext uri="{BB962C8B-B14F-4D97-AF65-F5344CB8AC3E}">
        <p14:creationId xmlns:p14="http://schemas.microsoft.com/office/powerpoint/2010/main" val="1641043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191CA91E-F8E5-4C38-8D2F-4356DE2F825E}" type="slidenum">
              <a:rPr lang="es-ES_tradnl" smtClean="0"/>
              <a:pPr/>
              <a:t>4</a:t>
            </a:fld>
            <a:endParaRPr lang="es-ES_tradnl"/>
          </a:p>
        </p:txBody>
      </p:sp>
    </p:spTree>
    <p:extLst>
      <p:ext uri="{BB962C8B-B14F-4D97-AF65-F5344CB8AC3E}">
        <p14:creationId xmlns:p14="http://schemas.microsoft.com/office/powerpoint/2010/main" val="21905023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191CA91E-F8E5-4C38-8D2F-4356DE2F825E}" type="slidenum">
              <a:rPr lang="es-ES_tradnl" smtClean="0"/>
              <a:pPr/>
              <a:t>5</a:t>
            </a:fld>
            <a:endParaRPr lang="es-ES_tradnl"/>
          </a:p>
        </p:txBody>
      </p:sp>
    </p:spTree>
    <p:extLst>
      <p:ext uri="{BB962C8B-B14F-4D97-AF65-F5344CB8AC3E}">
        <p14:creationId xmlns:p14="http://schemas.microsoft.com/office/powerpoint/2010/main" val="28618276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191CA91E-F8E5-4C38-8D2F-4356DE2F825E}" type="slidenum">
              <a:rPr lang="es-ES_tradnl" smtClean="0"/>
              <a:pPr/>
              <a:t>6</a:t>
            </a:fld>
            <a:endParaRPr lang="es-ES_tradnl"/>
          </a:p>
        </p:txBody>
      </p:sp>
    </p:spTree>
    <p:extLst>
      <p:ext uri="{BB962C8B-B14F-4D97-AF65-F5344CB8AC3E}">
        <p14:creationId xmlns:p14="http://schemas.microsoft.com/office/powerpoint/2010/main" val="32841401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191CA91E-F8E5-4C38-8D2F-4356DE2F825E}" type="slidenum">
              <a:rPr lang="es-ES_tradnl" smtClean="0"/>
              <a:pPr/>
              <a:t>7</a:t>
            </a:fld>
            <a:endParaRPr lang="es-ES_tradnl"/>
          </a:p>
        </p:txBody>
      </p:sp>
    </p:spTree>
    <p:extLst>
      <p:ext uri="{BB962C8B-B14F-4D97-AF65-F5344CB8AC3E}">
        <p14:creationId xmlns:p14="http://schemas.microsoft.com/office/powerpoint/2010/main" val="26349753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191CA91E-F8E5-4C38-8D2F-4356DE2F825E}" type="slidenum">
              <a:rPr lang="es-ES_tradnl" smtClean="0"/>
              <a:pPr/>
              <a:t>8</a:t>
            </a:fld>
            <a:endParaRPr lang="es-ES_tradnl"/>
          </a:p>
        </p:txBody>
      </p:sp>
    </p:spTree>
    <p:extLst>
      <p:ext uri="{BB962C8B-B14F-4D97-AF65-F5344CB8AC3E}">
        <p14:creationId xmlns:p14="http://schemas.microsoft.com/office/powerpoint/2010/main" val="18562422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191CA91E-F8E5-4C38-8D2F-4356DE2F825E}" type="slidenum">
              <a:rPr lang="es-ES_tradnl" smtClean="0"/>
              <a:pPr/>
              <a:t>9</a:t>
            </a:fld>
            <a:endParaRPr lang="es-ES_tradnl"/>
          </a:p>
        </p:txBody>
      </p:sp>
    </p:spTree>
    <p:extLst>
      <p:ext uri="{BB962C8B-B14F-4D97-AF65-F5344CB8AC3E}">
        <p14:creationId xmlns:p14="http://schemas.microsoft.com/office/powerpoint/2010/main" val="40729593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191CA91E-F8E5-4C38-8D2F-4356DE2F825E}" type="slidenum">
              <a:rPr lang="es-ES_tradnl" smtClean="0"/>
              <a:pPr/>
              <a:t>10</a:t>
            </a:fld>
            <a:endParaRPr lang="es-ES_tradnl"/>
          </a:p>
        </p:txBody>
      </p:sp>
    </p:spTree>
    <p:extLst>
      <p:ext uri="{BB962C8B-B14F-4D97-AF65-F5344CB8AC3E}">
        <p14:creationId xmlns:p14="http://schemas.microsoft.com/office/powerpoint/2010/main" val="1721301694"/>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0.xml"/><Relationship Id="rId5" Type="http://schemas.openxmlformats.org/officeDocument/2006/relationships/image" Target="../media/image3.svg"/><Relationship Id="rId4" Type="http://schemas.openxmlformats.org/officeDocument/2006/relationships/image" Target="../media/image20.png"/></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0.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 Id="rId5" Type="http://schemas.microsoft.com/office/2007/relationships/hdphoto" Target="../media/hdphoto2.wdp"/><Relationship Id="rId4" Type="http://schemas.openxmlformats.org/officeDocument/2006/relationships/image" Target="../media/image11.png"/></Relationships>
</file>

<file path=ppt/slideLayouts/_rels/slideLayout20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0.xml"/><Relationship Id="rId5" Type="http://schemas.microsoft.com/office/2007/relationships/hdphoto" Target="../media/hdphoto2.wdp"/><Relationship Id="rId4" Type="http://schemas.openxmlformats.org/officeDocument/2006/relationships/image" Target="../media/image11.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2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10.xml"/><Relationship Id="rId4" Type="http://schemas.openxmlformats.org/officeDocument/2006/relationships/image" Target="../media/image14.png"/></Relationships>
</file>

<file path=ppt/slideLayouts/_rels/slideLayout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0.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0.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4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0.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5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0.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6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0.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6.png"/></Relationships>
</file>

<file path=ppt/slideLayouts/_rels/slideLayout7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0.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6.png"/></Relationships>
</file>

<file path=ppt/slideLayouts/_rels/slideLayout8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0.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9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0.xml"/><Relationship Id="rId5" Type="http://schemas.openxmlformats.org/officeDocument/2006/relationships/image" Target="../media/image5.png"/><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Front">
    <p:spTree>
      <p:nvGrpSpPr>
        <p:cNvPr id="1" name=""/>
        <p:cNvGrpSpPr/>
        <p:nvPr/>
      </p:nvGrpSpPr>
      <p:grpSpPr>
        <a:xfrm>
          <a:off x="0" y="0"/>
          <a:ext cx="0" cy="0"/>
          <a:chOff x="0" y="0"/>
          <a:chExt cx="0" cy="0"/>
        </a:xfrm>
      </p:grpSpPr>
      <p:pic>
        <p:nvPicPr>
          <p:cNvPr id="11" name="Imagen 10" descr="Imagen digital de una cortina azul&#10;&#10;Descripción generada automáticamente con confianza baja">
            <a:extLst>
              <a:ext uri="{FF2B5EF4-FFF2-40B4-BE49-F238E27FC236}">
                <a16:creationId xmlns:a16="http://schemas.microsoft.com/office/drawing/2014/main" id="{680517FB-FF4E-0613-58EC-A288F154038F}"/>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t="10448"/>
          <a:stretch/>
        </p:blipFill>
        <p:spPr>
          <a:xfrm>
            <a:off x="0" y="0"/>
            <a:ext cx="12192000" cy="6858000"/>
          </a:xfrm>
          <a:prstGeom prst="rect">
            <a:avLst/>
          </a:prstGeom>
        </p:spPr>
      </p:pic>
      <p:sp>
        <p:nvSpPr>
          <p:cNvPr id="2" name="Title 1">
            <a:extLst>
              <a:ext uri="{FF2B5EF4-FFF2-40B4-BE49-F238E27FC236}">
                <a16:creationId xmlns:a16="http://schemas.microsoft.com/office/drawing/2014/main" id="{0CC2B1A9-F58B-4E2E-A641-2EBC602CB68F}"/>
              </a:ext>
            </a:extLst>
          </p:cNvPr>
          <p:cNvSpPr>
            <a:spLocks noGrp="1"/>
          </p:cNvSpPr>
          <p:nvPr>
            <p:ph type="ctrTitle" hasCustomPrompt="1"/>
          </p:nvPr>
        </p:nvSpPr>
        <p:spPr>
          <a:xfrm>
            <a:off x="704753" y="1458815"/>
            <a:ext cx="6261656" cy="1595052"/>
          </a:xfrm>
        </p:spPr>
        <p:txBody>
          <a:bodyPr wrap="square" anchor="b">
            <a:spAutoFit/>
          </a:bodyPr>
          <a:lstStyle>
            <a:lvl1pPr algn="l">
              <a:defRPr sz="5400"/>
            </a:lvl1pPr>
          </a:lstStyle>
          <a:p>
            <a:r>
              <a:rPr lang="es-ES_tradnl"/>
              <a:t>[</a:t>
            </a:r>
            <a:r>
              <a:rPr lang="es-ES_tradnl" err="1"/>
              <a:t>Prosal</a:t>
            </a:r>
            <a:r>
              <a:rPr lang="es-ES_tradnl"/>
              <a:t> </a:t>
            </a:r>
            <a:r>
              <a:rPr lang="es-ES_tradnl" err="1"/>
              <a:t>name</a:t>
            </a:r>
            <a:r>
              <a:rPr lang="es-ES_tradnl"/>
              <a:t>] </a:t>
            </a:r>
            <a:r>
              <a:rPr lang="es-ES_tradnl" err="1"/>
              <a:t>for</a:t>
            </a:r>
            <a:r>
              <a:rPr lang="es-ES_tradnl"/>
              <a:t> [</a:t>
            </a:r>
            <a:r>
              <a:rPr lang="es-ES_tradnl" err="1"/>
              <a:t>Client</a:t>
            </a:r>
            <a:r>
              <a:rPr lang="es-ES_tradnl"/>
              <a:t>]</a:t>
            </a:r>
          </a:p>
        </p:txBody>
      </p:sp>
      <p:sp>
        <p:nvSpPr>
          <p:cNvPr id="3" name="Subtitle 2">
            <a:extLst>
              <a:ext uri="{FF2B5EF4-FFF2-40B4-BE49-F238E27FC236}">
                <a16:creationId xmlns:a16="http://schemas.microsoft.com/office/drawing/2014/main" id="{82740CEC-42C3-44B6-9ACC-A88F1B792A62}"/>
              </a:ext>
            </a:extLst>
          </p:cNvPr>
          <p:cNvSpPr>
            <a:spLocks noGrp="1"/>
          </p:cNvSpPr>
          <p:nvPr>
            <p:ph type="subTitle" idx="1"/>
          </p:nvPr>
        </p:nvSpPr>
        <p:spPr>
          <a:xfrm>
            <a:off x="704753" y="3054866"/>
            <a:ext cx="6261656" cy="288028"/>
          </a:xfrm>
        </p:spPr>
        <p:txBody>
          <a:bodyPr>
            <a:noAutofit/>
          </a:bodyPr>
          <a:lstStyle>
            <a:lvl1pPr marL="0" indent="0" algn="l">
              <a:buNone/>
              <a:defRPr sz="1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s-ES_tradnl"/>
          </a:p>
        </p:txBody>
      </p:sp>
      <p:pic>
        <p:nvPicPr>
          <p:cNvPr id="5" name="Gráfico 4">
            <a:extLst>
              <a:ext uri="{FF2B5EF4-FFF2-40B4-BE49-F238E27FC236}">
                <a16:creationId xmlns:a16="http://schemas.microsoft.com/office/drawing/2014/main" id="{09040A34-1DC2-9944-A847-E329BA6AC4FA}"/>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7200000">
            <a:off x="-3425832" y="1708807"/>
            <a:ext cx="6851663" cy="7196400"/>
          </a:xfrm>
          <a:prstGeom prst="rect">
            <a:avLst/>
          </a:prstGeom>
        </p:spPr>
      </p:pic>
      <p:pic>
        <p:nvPicPr>
          <p:cNvPr id="7" name="Gráfico 6">
            <a:extLst>
              <a:ext uri="{FF2B5EF4-FFF2-40B4-BE49-F238E27FC236}">
                <a16:creationId xmlns:a16="http://schemas.microsoft.com/office/drawing/2014/main" id="{D9CAC9EE-28D0-5D4F-ADEF-9CFD3C5F2C2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7200000">
            <a:off x="7989215" y="-2302398"/>
            <a:ext cx="6851663" cy="7196400"/>
          </a:xfrm>
          <a:prstGeom prst="rect">
            <a:avLst/>
          </a:prstGeom>
        </p:spPr>
      </p:pic>
      <p:sp>
        <p:nvSpPr>
          <p:cNvPr id="10" name="Slide Number Placeholder 5">
            <a:extLst>
              <a:ext uri="{FF2B5EF4-FFF2-40B4-BE49-F238E27FC236}">
                <a16:creationId xmlns:a16="http://schemas.microsoft.com/office/drawing/2014/main" id="{28DB329E-BEB7-49B5-BF84-45B68251ED16}"/>
              </a:ext>
            </a:extLst>
          </p:cNvPr>
          <p:cNvSpPr>
            <a:spLocks noGrp="1"/>
          </p:cNvSpPr>
          <p:nvPr>
            <p:ph type="sldNum" sz="quarter" idx="12"/>
          </p:nvPr>
        </p:nvSpPr>
        <p:spPr>
          <a:xfrm>
            <a:off x="11624649" y="6311084"/>
            <a:ext cx="471531" cy="365125"/>
          </a:xfrm>
        </p:spPr>
        <p:txBody>
          <a:bodyPr lIns="0" tIns="0" rIns="0" bIns="0"/>
          <a:lstStyle>
            <a:lvl1pPr algn="ctr">
              <a:defRPr sz="1000">
                <a:solidFill>
                  <a:schemeClr val="bg1"/>
                </a:solidFill>
                <a:latin typeface="Poppins Medium" panose="00000600000000000000" pitchFamily="2" charset="0"/>
                <a:cs typeface="Poppins Medium" panose="00000600000000000000" pitchFamily="2" charset="0"/>
              </a:defRPr>
            </a:lvl1pPr>
          </a:lstStyle>
          <a:p>
            <a:fld id="{B12F1F40-B84F-4E9C-99E8-73F889F628BE}" type="slidenum">
              <a:rPr lang="es-ES_tradnl" smtClean="0"/>
              <a:pPr/>
              <a:t>‹Nº›</a:t>
            </a:fld>
            <a:endParaRPr lang="es-ES_tradnl"/>
          </a:p>
        </p:txBody>
      </p:sp>
    </p:spTree>
    <p:extLst>
      <p:ext uri="{BB962C8B-B14F-4D97-AF65-F5344CB8AC3E}">
        <p14:creationId xmlns:p14="http://schemas.microsoft.com/office/powerpoint/2010/main" val="1259760401"/>
      </p:ext>
    </p:extLst>
  </p:cSld>
  <p:clrMapOvr>
    <a:masterClrMapping/>
  </p:clrMapOvr>
  <p:extLst>
    <p:ext uri="{DCECCB84-F9BA-43D5-87BE-67443E8EF086}">
      <p15:sldGuideLst xmlns:p15="http://schemas.microsoft.com/office/powerpoint/2012/main">
        <p15:guide id="1" pos="438">
          <p15:clr>
            <a:srgbClr val="FBAE40"/>
          </p15:clr>
        </p15:guide>
        <p15:guide id="2" orient="horz" pos="913">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 (T+No.)">
    <p:bg>
      <p:bgPr>
        <a:solidFill>
          <a:schemeClr val="accent1"/>
        </a:solidFill>
        <a:effectLst/>
      </p:bgPr>
    </p:bg>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FFC114EB-D832-41C8-84D4-4DCFAD4DACBE}"/>
              </a:ext>
            </a:extLst>
          </p:cNvPr>
          <p:cNvSpPr>
            <a:spLocks noGrp="1"/>
          </p:cNvSpPr>
          <p:nvPr>
            <p:ph type="sldNum" sz="quarter" idx="12"/>
          </p:nvPr>
        </p:nvSpPr>
        <p:spPr>
          <a:xfrm>
            <a:off x="11624649" y="6311084"/>
            <a:ext cx="471531" cy="365125"/>
          </a:xfrm>
        </p:spPr>
        <p:txBody>
          <a:bodyPr lIns="0" tIns="0" rIns="0" bIns="0"/>
          <a:lstStyle>
            <a:lvl1pPr algn="ctr">
              <a:defRPr sz="1000">
                <a:solidFill>
                  <a:schemeClr val="bg1"/>
                </a:solidFill>
              </a:defRPr>
            </a:lvl1pPr>
          </a:lstStyle>
          <a:p>
            <a:fld id="{B12F1F40-B84F-4E9C-99E8-73F889F628BE}" type="slidenum">
              <a:rPr lang="es-ES_tradnl" smtClean="0"/>
              <a:pPr/>
              <a:t>‹Nº›</a:t>
            </a:fld>
            <a:endParaRPr lang="es-ES_tradnl"/>
          </a:p>
        </p:txBody>
      </p:sp>
      <p:sp>
        <p:nvSpPr>
          <p:cNvPr id="3" name="Title 2">
            <a:extLst>
              <a:ext uri="{FF2B5EF4-FFF2-40B4-BE49-F238E27FC236}">
                <a16:creationId xmlns:a16="http://schemas.microsoft.com/office/drawing/2014/main" id="{4B1E38DD-6718-4B00-A5CB-5EEF50D1E63E}"/>
              </a:ext>
            </a:extLst>
          </p:cNvPr>
          <p:cNvSpPr>
            <a:spLocks noGrp="1"/>
          </p:cNvSpPr>
          <p:nvPr>
            <p:ph type="title"/>
          </p:nvPr>
        </p:nvSpPr>
        <p:spPr>
          <a:xfrm>
            <a:off x="695325" y="2464505"/>
            <a:ext cx="10801349" cy="1928990"/>
          </a:xfrm>
        </p:spPr>
        <p:txBody>
          <a:bodyPr wrap="square">
            <a:spAutoFit/>
          </a:bodyPr>
          <a:lstStyle>
            <a:lvl1pPr algn="ctr">
              <a:defRPr sz="6600">
                <a:solidFill>
                  <a:schemeClr val="bg1"/>
                </a:solidFill>
              </a:defRPr>
            </a:lvl1pPr>
          </a:lstStyle>
          <a:p>
            <a:r>
              <a:rPr lang="en-US"/>
              <a:t>Click to edit Master title style</a:t>
            </a:r>
            <a:endParaRPr lang="es-ES_tradnl"/>
          </a:p>
        </p:txBody>
      </p:sp>
    </p:spTree>
    <p:extLst>
      <p:ext uri="{BB962C8B-B14F-4D97-AF65-F5344CB8AC3E}">
        <p14:creationId xmlns:p14="http://schemas.microsoft.com/office/powerpoint/2010/main" val="74205555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4067">
          <p15:clr>
            <a:srgbClr val="FBAE40"/>
          </p15:clr>
        </p15:guide>
        <p15:guide id="2" pos="7242">
          <p15:clr>
            <a:srgbClr val="FBAE40"/>
          </p15:clr>
        </p15:guide>
        <p15:guide id="3" pos="3613">
          <p15:clr>
            <a:srgbClr val="FBAE40"/>
          </p15:clr>
        </p15:guide>
        <p15:guide id="4" pos="438">
          <p15:clr>
            <a:srgbClr val="FBAE40"/>
          </p15:clr>
        </p15:guide>
        <p15:guide id="5" pos="2026">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G (T+No.)">
    <p:bg>
      <p:bgPr>
        <a:solidFill>
          <a:schemeClr val="accent1"/>
        </a:solidFill>
        <a:effectLst/>
      </p:bgPr>
    </p:bg>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FFC114EB-D832-41C8-84D4-4DCFAD4DACBE}"/>
              </a:ext>
            </a:extLst>
          </p:cNvPr>
          <p:cNvSpPr>
            <a:spLocks noGrp="1"/>
          </p:cNvSpPr>
          <p:nvPr>
            <p:ph type="sldNum" sz="quarter" idx="12"/>
          </p:nvPr>
        </p:nvSpPr>
        <p:spPr>
          <a:xfrm>
            <a:off x="11624649" y="6311084"/>
            <a:ext cx="471531" cy="365125"/>
          </a:xfrm>
        </p:spPr>
        <p:txBody>
          <a:bodyPr lIns="0" tIns="0" rIns="0" bIns="0"/>
          <a:lstStyle>
            <a:lvl1pPr algn="ctr">
              <a:defRPr sz="1000">
                <a:solidFill>
                  <a:schemeClr val="bg1"/>
                </a:solidFill>
              </a:defRPr>
            </a:lvl1pPr>
          </a:lstStyle>
          <a:p>
            <a:fld id="{B12F1F40-B84F-4E9C-99E8-73F889F628BE}" type="slidenum">
              <a:rPr lang="es-ES_tradnl" smtClean="0"/>
              <a:pPr/>
              <a:t>‹#›</a:t>
            </a:fld>
            <a:endParaRPr lang="es-ES_tradnl"/>
          </a:p>
        </p:txBody>
      </p:sp>
      <p:sp>
        <p:nvSpPr>
          <p:cNvPr id="3" name="Title 2">
            <a:extLst>
              <a:ext uri="{FF2B5EF4-FFF2-40B4-BE49-F238E27FC236}">
                <a16:creationId xmlns:a16="http://schemas.microsoft.com/office/drawing/2014/main" id="{4B1E38DD-6718-4B00-A5CB-5EEF50D1E63E}"/>
              </a:ext>
            </a:extLst>
          </p:cNvPr>
          <p:cNvSpPr>
            <a:spLocks noGrp="1"/>
          </p:cNvSpPr>
          <p:nvPr>
            <p:ph type="title"/>
          </p:nvPr>
        </p:nvSpPr>
        <p:spPr>
          <a:xfrm>
            <a:off x="695325" y="2464505"/>
            <a:ext cx="10801349" cy="1928990"/>
          </a:xfrm>
        </p:spPr>
        <p:txBody>
          <a:bodyPr wrap="square">
            <a:spAutoFit/>
          </a:bodyPr>
          <a:lstStyle>
            <a:lvl1pPr algn="ctr">
              <a:defRPr sz="6600">
                <a:solidFill>
                  <a:schemeClr val="bg1"/>
                </a:solidFill>
              </a:defRPr>
            </a:lvl1pPr>
          </a:lstStyle>
          <a:p>
            <a:r>
              <a:rPr lang="en-US"/>
              <a:t>Click to edit Master title style</a:t>
            </a:r>
            <a:endParaRPr lang="es-ES_tradnl"/>
          </a:p>
        </p:txBody>
      </p:sp>
    </p:spTree>
    <p:extLst>
      <p:ext uri="{BB962C8B-B14F-4D97-AF65-F5344CB8AC3E}">
        <p14:creationId xmlns:p14="http://schemas.microsoft.com/office/powerpoint/2010/main" val="74205555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4067">
          <p15:clr>
            <a:srgbClr val="FBAE40"/>
          </p15:clr>
        </p15:guide>
        <p15:guide id="2" pos="7242">
          <p15:clr>
            <a:srgbClr val="FBAE40"/>
          </p15:clr>
        </p15:guide>
        <p15:guide id="3" pos="3613">
          <p15:clr>
            <a:srgbClr val="FBAE40"/>
          </p15:clr>
        </p15:guide>
        <p15:guide id="4" pos="438">
          <p15:clr>
            <a:srgbClr val="FBAE40"/>
          </p15:clr>
        </p15:guide>
        <p15:guide id="5" pos="2026">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WG (T+F+N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3C4CA7-E180-44FB-A4AD-DB2187BFCC26}"/>
              </a:ext>
            </a:extLst>
          </p:cNvPr>
          <p:cNvSpPr>
            <a:spLocks noGrp="1"/>
          </p:cNvSpPr>
          <p:nvPr>
            <p:ph type="title"/>
          </p:nvPr>
        </p:nvSpPr>
        <p:spPr>
          <a:xfrm>
            <a:off x="334963" y="368300"/>
            <a:ext cx="5761037" cy="720725"/>
          </a:xfrm>
        </p:spPr>
        <p:txBody>
          <a:bodyPr lIns="0" tIns="0" rIns="0" bIns="0">
            <a:normAutofit/>
          </a:bodyPr>
          <a:lstStyle>
            <a:lvl1pPr>
              <a:lnSpc>
                <a:spcPct val="100000"/>
              </a:lnSpc>
              <a:defRPr sz="2800">
                <a:solidFill>
                  <a:schemeClr val="accent1"/>
                </a:solidFill>
              </a:defRPr>
            </a:lvl1pPr>
          </a:lstStyle>
          <a:p>
            <a:r>
              <a:rPr lang="en-US"/>
              <a:t>Click to edit Master title style</a:t>
            </a:r>
            <a:endParaRPr lang="es-ES_tradnl"/>
          </a:p>
        </p:txBody>
      </p:sp>
      <p:sp>
        <p:nvSpPr>
          <p:cNvPr id="6" name="Footer Placeholder 4">
            <a:extLst>
              <a:ext uri="{FF2B5EF4-FFF2-40B4-BE49-F238E27FC236}">
                <a16:creationId xmlns:a16="http://schemas.microsoft.com/office/drawing/2014/main" id="{5E038294-851A-4BB3-B5DA-369913B1DDA1}"/>
              </a:ext>
            </a:extLst>
          </p:cNvPr>
          <p:cNvSpPr>
            <a:spLocks noGrp="1"/>
          </p:cNvSpPr>
          <p:nvPr>
            <p:ph type="ftr" sz="quarter" idx="11"/>
          </p:nvPr>
        </p:nvSpPr>
        <p:spPr>
          <a:xfrm>
            <a:off x="344015" y="6311085"/>
            <a:ext cx="8102867" cy="365125"/>
          </a:xfrm>
        </p:spPr>
        <p:txBody>
          <a:bodyPr lIns="0" tIns="0" rIns="0" bIns="0" anchor="t"/>
          <a:lstStyle>
            <a:lvl1pPr algn="l">
              <a:spcAft>
                <a:spcPts val="0"/>
              </a:spcAft>
              <a:defRPr sz="800">
                <a:solidFill>
                  <a:schemeClr val="bg1">
                    <a:lumMod val="50000"/>
                  </a:schemeClr>
                </a:solidFill>
              </a:defRPr>
            </a:lvl1pPr>
          </a:lstStyle>
          <a:p>
            <a:endParaRPr lang="es-ES_tradnl"/>
          </a:p>
        </p:txBody>
      </p:sp>
      <p:sp>
        <p:nvSpPr>
          <p:cNvPr id="8" name="Rectangle 7">
            <a:extLst>
              <a:ext uri="{FF2B5EF4-FFF2-40B4-BE49-F238E27FC236}">
                <a16:creationId xmlns:a16="http://schemas.microsoft.com/office/drawing/2014/main" id="{847DB910-F0B7-48ED-A568-C1C633BF2562}"/>
              </a:ext>
            </a:extLst>
          </p:cNvPr>
          <p:cNvSpPr/>
          <p:nvPr userDrawn="1"/>
        </p:nvSpPr>
        <p:spPr>
          <a:xfrm>
            <a:off x="6096001" y="2491"/>
            <a:ext cx="6096042" cy="685550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144000" tIns="45720" rIns="144000" bIns="45720" rtlCol="0" anchor="ctr"/>
          <a:lstStyle/>
          <a:p>
            <a:pPr algn="ctr"/>
            <a:endParaRPr lang="es-ES_tradnl" sz="2800">
              <a:solidFill>
                <a:schemeClr val="bg1"/>
              </a:solidFill>
              <a:latin typeface="+mj-lt"/>
            </a:endParaRPr>
          </a:p>
          <a:p>
            <a:pPr algn="ctr"/>
            <a:endParaRPr lang="es-ES_tradnl" sz="2800">
              <a:solidFill>
                <a:schemeClr val="bg1"/>
              </a:solidFill>
              <a:latin typeface="+mj-lt"/>
            </a:endParaRPr>
          </a:p>
          <a:p>
            <a:pPr algn="ctr"/>
            <a:endParaRPr lang="es-ES_tradnl" sz="2800">
              <a:solidFill>
                <a:schemeClr val="bg1"/>
              </a:solidFill>
              <a:latin typeface="+mj-lt"/>
            </a:endParaRPr>
          </a:p>
          <a:p>
            <a:pPr algn="ctr"/>
            <a:endParaRPr lang="es-ES_tradnl" sz="2800">
              <a:solidFill>
                <a:schemeClr val="bg1"/>
              </a:solidFill>
              <a:latin typeface="+mj-lt"/>
              <a:cs typeface="Poppins ExtraBold"/>
            </a:endParaRPr>
          </a:p>
          <a:p>
            <a:pPr algn="ctr"/>
            <a:endParaRPr lang="es-ES_tradnl" sz="2800">
              <a:solidFill>
                <a:schemeClr val="bg1"/>
              </a:solidFill>
              <a:latin typeface="+mj-lt"/>
              <a:cs typeface="Poppins ExtraBold"/>
            </a:endParaRPr>
          </a:p>
        </p:txBody>
      </p:sp>
      <p:sp>
        <p:nvSpPr>
          <p:cNvPr id="4" name="Content Placeholder 3">
            <a:extLst>
              <a:ext uri="{FF2B5EF4-FFF2-40B4-BE49-F238E27FC236}">
                <a16:creationId xmlns:a16="http://schemas.microsoft.com/office/drawing/2014/main" id="{437477EC-6243-423B-822C-2AE5F48991E3}"/>
              </a:ext>
            </a:extLst>
          </p:cNvPr>
          <p:cNvSpPr>
            <a:spLocks noGrp="1"/>
          </p:cNvSpPr>
          <p:nvPr>
            <p:ph sz="quarter" idx="13"/>
          </p:nvPr>
        </p:nvSpPr>
        <p:spPr>
          <a:xfrm>
            <a:off x="6456363" y="2993239"/>
            <a:ext cx="5391150" cy="871521"/>
          </a:xfrm>
        </p:spPr>
        <p:txBody>
          <a:bodyPr anchor="ctr">
            <a:spAutoFit/>
          </a:bodyPr>
          <a:lstStyle>
            <a:lvl1pPr marL="0" indent="0" algn="ctr">
              <a:buFont typeface="Arial" panose="020B0604020202020204" pitchFamily="34" charset="0"/>
              <a:buNone/>
              <a:defRPr>
                <a:solidFill>
                  <a:schemeClr val="bg1"/>
                </a:solidFill>
                <a:latin typeface="+mj-lt"/>
              </a:defRPr>
            </a:lvl1pPr>
            <a:lvl2pPr marL="457200" indent="0" algn="ctr">
              <a:buFont typeface="Arial" panose="020B0604020202020204" pitchFamily="34" charset="0"/>
              <a:buNone/>
              <a:defRPr>
                <a:solidFill>
                  <a:schemeClr val="bg1"/>
                </a:solidFill>
                <a:latin typeface="+mj-lt"/>
              </a:defRPr>
            </a:lvl2pPr>
            <a:lvl3pPr marL="914400" indent="0" algn="ctr">
              <a:buFont typeface="Arial" panose="020B0604020202020204" pitchFamily="34" charset="0"/>
              <a:buNone/>
              <a:defRPr>
                <a:solidFill>
                  <a:schemeClr val="bg1"/>
                </a:solidFill>
                <a:latin typeface="+mj-lt"/>
              </a:defRPr>
            </a:lvl3pPr>
            <a:lvl4pPr marL="1371600" indent="0" algn="ctr">
              <a:buFont typeface="Arial" panose="020B0604020202020204" pitchFamily="34" charset="0"/>
              <a:buNone/>
              <a:defRPr>
                <a:solidFill>
                  <a:schemeClr val="bg1"/>
                </a:solidFill>
                <a:latin typeface="+mj-lt"/>
              </a:defRPr>
            </a:lvl4pPr>
            <a:lvl5pPr marL="1828800" indent="0" algn="ctr">
              <a:buFont typeface="Arial" panose="020B0604020202020204" pitchFamily="34" charset="0"/>
              <a:buNone/>
              <a:defRPr>
                <a:solidFill>
                  <a:schemeClr val="bg1"/>
                </a:solidFill>
                <a:latin typeface="+mj-lt"/>
              </a:defRPr>
            </a:lvl5pPr>
          </a:lstStyle>
          <a:p>
            <a:pPr lvl="0"/>
            <a:r>
              <a:rPr lang="en-US"/>
              <a:t>Click to edit Master text styles</a:t>
            </a:r>
          </a:p>
        </p:txBody>
      </p:sp>
      <p:sp>
        <p:nvSpPr>
          <p:cNvPr id="7" name="Slide Number Placeholder 5">
            <a:extLst>
              <a:ext uri="{FF2B5EF4-FFF2-40B4-BE49-F238E27FC236}">
                <a16:creationId xmlns:a16="http://schemas.microsoft.com/office/drawing/2014/main" id="{CB3CE524-54CB-4AAA-8F0B-0092F399214B}"/>
              </a:ext>
            </a:extLst>
          </p:cNvPr>
          <p:cNvSpPr>
            <a:spLocks noGrp="1"/>
          </p:cNvSpPr>
          <p:nvPr>
            <p:ph type="sldNum" sz="quarter" idx="12"/>
          </p:nvPr>
        </p:nvSpPr>
        <p:spPr>
          <a:xfrm>
            <a:off x="11624649" y="6311084"/>
            <a:ext cx="471531" cy="365125"/>
          </a:xfrm>
        </p:spPr>
        <p:txBody>
          <a:bodyPr lIns="0" tIns="0" rIns="0" bIns="0"/>
          <a:lstStyle>
            <a:lvl1pPr algn="ctr">
              <a:defRPr sz="1000">
                <a:solidFill>
                  <a:schemeClr val="bg1"/>
                </a:solidFill>
              </a:defRPr>
            </a:lvl1pPr>
          </a:lstStyle>
          <a:p>
            <a:fld id="{B12F1F40-B84F-4E9C-99E8-73F889F628BE}" type="slidenum">
              <a:rPr lang="es-ES_tradnl" smtClean="0"/>
              <a:pPr/>
              <a:t>‹Nº›</a:t>
            </a:fld>
            <a:endParaRPr lang="es-ES_tradnl"/>
          </a:p>
        </p:txBody>
      </p:sp>
    </p:spTree>
    <p:extLst>
      <p:ext uri="{BB962C8B-B14F-4D97-AF65-F5344CB8AC3E}">
        <p14:creationId xmlns:p14="http://schemas.microsoft.com/office/powerpoint/2010/main" val="1202710626"/>
      </p:ext>
    </p:extLst>
  </p:cSld>
  <p:clrMapOvr>
    <a:masterClrMapping/>
  </p:clrMapOvr>
  <p:extLst>
    <p:ext uri="{DCECCB84-F9BA-43D5-87BE-67443E8EF086}">
      <p15:sldGuideLst xmlns:p15="http://schemas.microsoft.com/office/powerpoint/2012/main">
        <p15:guide id="1" orient="horz" pos="913">
          <p15:clr>
            <a:srgbClr val="F26B43"/>
          </p15:clr>
        </p15:guide>
        <p15:guide id="2" pos="4067">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Front">
    <p:spTree>
      <p:nvGrpSpPr>
        <p:cNvPr id="1" name=""/>
        <p:cNvGrpSpPr/>
        <p:nvPr/>
      </p:nvGrpSpPr>
      <p:grpSpPr>
        <a:xfrm>
          <a:off x="0" y="0"/>
          <a:ext cx="0" cy="0"/>
          <a:chOff x="0" y="0"/>
          <a:chExt cx="0" cy="0"/>
        </a:xfrm>
      </p:grpSpPr>
      <p:pic>
        <p:nvPicPr>
          <p:cNvPr id="11" name="Imagen 10" descr="Imagen digital de una cortina azul&#10;&#10;Descripción generada automáticamente con confianza baja">
            <a:extLst>
              <a:ext uri="{FF2B5EF4-FFF2-40B4-BE49-F238E27FC236}">
                <a16:creationId xmlns:a16="http://schemas.microsoft.com/office/drawing/2014/main" id="{680517FB-FF4E-0613-58EC-A288F154038F}"/>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t="10448"/>
          <a:stretch/>
        </p:blipFill>
        <p:spPr>
          <a:xfrm>
            <a:off x="0" y="0"/>
            <a:ext cx="12192000" cy="6858000"/>
          </a:xfrm>
          <a:prstGeom prst="rect">
            <a:avLst/>
          </a:prstGeom>
        </p:spPr>
      </p:pic>
      <p:sp>
        <p:nvSpPr>
          <p:cNvPr id="2" name="Title 1">
            <a:extLst>
              <a:ext uri="{FF2B5EF4-FFF2-40B4-BE49-F238E27FC236}">
                <a16:creationId xmlns:a16="http://schemas.microsoft.com/office/drawing/2014/main" id="{0CC2B1A9-F58B-4E2E-A641-2EBC602CB68F}"/>
              </a:ext>
            </a:extLst>
          </p:cNvPr>
          <p:cNvSpPr>
            <a:spLocks noGrp="1"/>
          </p:cNvSpPr>
          <p:nvPr>
            <p:ph type="ctrTitle" hasCustomPrompt="1"/>
          </p:nvPr>
        </p:nvSpPr>
        <p:spPr>
          <a:xfrm>
            <a:off x="704753" y="1458815"/>
            <a:ext cx="6261656" cy="1595052"/>
          </a:xfrm>
        </p:spPr>
        <p:txBody>
          <a:bodyPr wrap="square" anchor="b">
            <a:spAutoFit/>
          </a:bodyPr>
          <a:lstStyle>
            <a:lvl1pPr algn="l">
              <a:defRPr sz="5400"/>
            </a:lvl1pPr>
          </a:lstStyle>
          <a:p>
            <a:r>
              <a:rPr lang="es-ES_tradnl"/>
              <a:t>[</a:t>
            </a:r>
            <a:r>
              <a:rPr lang="es-ES_tradnl" err="1"/>
              <a:t>Prosal</a:t>
            </a:r>
            <a:r>
              <a:rPr lang="es-ES_tradnl"/>
              <a:t> </a:t>
            </a:r>
            <a:r>
              <a:rPr lang="es-ES_tradnl" err="1"/>
              <a:t>name</a:t>
            </a:r>
            <a:r>
              <a:rPr lang="es-ES_tradnl"/>
              <a:t>] </a:t>
            </a:r>
            <a:r>
              <a:rPr lang="es-ES_tradnl" err="1"/>
              <a:t>for</a:t>
            </a:r>
            <a:r>
              <a:rPr lang="es-ES_tradnl"/>
              <a:t> [</a:t>
            </a:r>
            <a:r>
              <a:rPr lang="es-ES_tradnl" err="1"/>
              <a:t>Client</a:t>
            </a:r>
            <a:r>
              <a:rPr lang="es-ES_tradnl"/>
              <a:t>]</a:t>
            </a:r>
          </a:p>
        </p:txBody>
      </p:sp>
      <p:sp>
        <p:nvSpPr>
          <p:cNvPr id="3" name="Subtitle 2">
            <a:extLst>
              <a:ext uri="{FF2B5EF4-FFF2-40B4-BE49-F238E27FC236}">
                <a16:creationId xmlns:a16="http://schemas.microsoft.com/office/drawing/2014/main" id="{82740CEC-42C3-44B6-9ACC-A88F1B792A62}"/>
              </a:ext>
            </a:extLst>
          </p:cNvPr>
          <p:cNvSpPr>
            <a:spLocks noGrp="1"/>
          </p:cNvSpPr>
          <p:nvPr>
            <p:ph type="subTitle" idx="1"/>
          </p:nvPr>
        </p:nvSpPr>
        <p:spPr>
          <a:xfrm>
            <a:off x="704753" y="3054866"/>
            <a:ext cx="6261656" cy="288028"/>
          </a:xfrm>
        </p:spPr>
        <p:txBody>
          <a:bodyPr>
            <a:noAutofit/>
          </a:bodyPr>
          <a:lstStyle>
            <a:lvl1pPr marL="0" indent="0" algn="l">
              <a:buNone/>
              <a:defRPr sz="1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s-ES_tradnl"/>
          </a:p>
        </p:txBody>
      </p:sp>
      <p:pic>
        <p:nvPicPr>
          <p:cNvPr id="5" name="Gráfico 4">
            <a:extLst>
              <a:ext uri="{FF2B5EF4-FFF2-40B4-BE49-F238E27FC236}">
                <a16:creationId xmlns:a16="http://schemas.microsoft.com/office/drawing/2014/main" id="{09040A34-1DC2-9944-A847-E329BA6AC4FA}"/>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7200000">
            <a:off x="-3425832" y="1708807"/>
            <a:ext cx="6851663" cy="7196400"/>
          </a:xfrm>
          <a:prstGeom prst="rect">
            <a:avLst/>
          </a:prstGeom>
        </p:spPr>
      </p:pic>
      <p:pic>
        <p:nvPicPr>
          <p:cNvPr id="7" name="Gráfico 6">
            <a:extLst>
              <a:ext uri="{FF2B5EF4-FFF2-40B4-BE49-F238E27FC236}">
                <a16:creationId xmlns:a16="http://schemas.microsoft.com/office/drawing/2014/main" id="{D9CAC9EE-28D0-5D4F-ADEF-9CFD3C5F2C2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7200000">
            <a:off x="7989215" y="-2302398"/>
            <a:ext cx="6851663" cy="7196400"/>
          </a:xfrm>
          <a:prstGeom prst="rect">
            <a:avLst/>
          </a:prstGeom>
        </p:spPr>
      </p:pic>
      <p:sp>
        <p:nvSpPr>
          <p:cNvPr id="10" name="Slide Number Placeholder 5">
            <a:extLst>
              <a:ext uri="{FF2B5EF4-FFF2-40B4-BE49-F238E27FC236}">
                <a16:creationId xmlns:a16="http://schemas.microsoft.com/office/drawing/2014/main" id="{28DB329E-BEB7-49B5-BF84-45B68251ED16}"/>
              </a:ext>
            </a:extLst>
          </p:cNvPr>
          <p:cNvSpPr>
            <a:spLocks noGrp="1"/>
          </p:cNvSpPr>
          <p:nvPr>
            <p:ph type="sldNum" sz="quarter" idx="12"/>
          </p:nvPr>
        </p:nvSpPr>
        <p:spPr>
          <a:xfrm>
            <a:off x="11624649" y="6311084"/>
            <a:ext cx="471531" cy="365125"/>
          </a:xfrm>
        </p:spPr>
        <p:txBody>
          <a:bodyPr lIns="0" tIns="0" rIns="0" bIns="0"/>
          <a:lstStyle>
            <a:lvl1pPr algn="ctr">
              <a:defRPr sz="1000">
                <a:solidFill>
                  <a:schemeClr val="bg1"/>
                </a:solidFill>
                <a:latin typeface="Poppins Medium" panose="00000600000000000000" pitchFamily="2" charset="0"/>
                <a:cs typeface="Poppins Medium" panose="00000600000000000000" pitchFamily="2" charset="0"/>
              </a:defRPr>
            </a:lvl1pPr>
          </a:lstStyle>
          <a:p>
            <a:fld id="{B12F1F40-B84F-4E9C-99E8-73F889F628BE}" type="slidenum">
              <a:rPr lang="es-ES_tradnl" smtClean="0"/>
              <a:pPr/>
              <a:t>‹#›</a:t>
            </a:fld>
            <a:endParaRPr lang="es-ES_tradnl"/>
          </a:p>
        </p:txBody>
      </p:sp>
    </p:spTree>
    <p:extLst>
      <p:ext uri="{BB962C8B-B14F-4D97-AF65-F5344CB8AC3E}">
        <p14:creationId xmlns:p14="http://schemas.microsoft.com/office/powerpoint/2010/main" val="1259760401"/>
      </p:ext>
    </p:extLst>
  </p:cSld>
  <p:clrMapOvr>
    <a:masterClrMapping/>
  </p:clrMapOvr>
  <p:extLst>
    <p:ext uri="{DCECCB84-F9BA-43D5-87BE-67443E8EF086}">
      <p15:sldGuideLst xmlns:p15="http://schemas.microsoft.com/office/powerpoint/2012/main">
        <p15:guide id="1" pos="438">
          <p15:clr>
            <a:srgbClr val="FBAE40"/>
          </p15:clr>
        </p15:guide>
        <p15:guide id="2" orient="horz" pos="913">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WG (T+F+N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3C4CA7-E180-44FB-A4AD-DB2187BFCC26}"/>
              </a:ext>
            </a:extLst>
          </p:cNvPr>
          <p:cNvSpPr>
            <a:spLocks noGrp="1"/>
          </p:cNvSpPr>
          <p:nvPr>
            <p:ph type="title"/>
          </p:nvPr>
        </p:nvSpPr>
        <p:spPr>
          <a:xfrm>
            <a:off x="334963" y="368300"/>
            <a:ext cx="5761037" cy="720725"/>
          </a:xfrm>
        </p:spPr>
        <p:txBody>
          <a:bodyPr lIns="0" tIns="0" rIns="0" bIns="0">
            <a:normAutofit/>
          </a:bodyPr>
          <a:lstStyle>
            <a:lvl1pPr>
              <a:lnSpc>
                <a:spcPct val="100000"/>
              </a:lnSpc>
              <a:defRPr sz="2800">
                <a:solidFill>
                  <a:schemeClr val="accent1"/>
                </a:solidFill>
              </a:defRPr>
            </a:lvl1pPr>
          </a:lstStyle>
          <a:p>
            <a:r>
              <a:rPr lang="en-US"/>
              <a:t>Click to edit Master title style</a:t>
            </a:r>
            <a:endParaRPr lang="es-ES_tradnl"/>
          </a:p>
        </p:txBody>
      </p:sp>
      <p:sp>
        <p:nvSpPr>
          <p:cNvPr id="6" name="Footer Placeholder 4">
            <a:extLst>
              <a:ext uri="{FF2B5EF4-FFF2-40B4-BE49-F238E27FC236}">
                <a16:creationId xmlns:a16="http://schemas.microsoft.com/office/drawing/2014/main" id="{5E038294-851A-4BB3-B5DA-369913B1DDA1}"/>
              </a:ext>
            </a:extLst>
          </p:cNvPr>
          <p:cNvSpPr>
            <a:spLocks noGrp="1"/>
          </p:cNvSpPr>
          <p:nvPr>
            <p:ph type="ftr" sz="quarter" idx="11"/>
          </p:nvPr>
        </p:nvSpPr>
        <p:spPr>
          <a:xfrm>
            <a:off x="344015" y="6311085"/>
            <a:ext cx="8102867" cy="365125"/>
          </a:xfrm>
        </p:spPr>
        <p:txBody>
          <a:bodyPr lIns="0" tIns="0" rIns="0" bIns="0" anchor="t"/>
          <a:lstStyle>
            <a:lvl1pPr algn="l">
              <a:spcAft>
                <a:spcPts val="0"/>
              </a:spcAft>
              <a:defRPr sz="800">
                <a:solidFill>
                  <a:schemeClr val="bg1">
                    <a:lumMod val="50000"/>
                  </a:schemeClr>
                </a:solidFill>
              </a:defRPr>
            </a:lvl1pPr>
          </a:lstStyle>
          <a:p>
            <a:endParaRPr lang="es-ES_tradnl"/>
          </a:p>
        </p:txBody>
      </p:sp>
      <p:sp>
        <p:nvSpPr>
          <p:cNvPr id="8" name="Rectangle 7">
            <a:extLst>
              <a:ext uri="{FF2B5EF4-FFF2-40B4-BE49-F238E27FC236}">
                <a16:creationId xmlns:a16="http://schemas.microsoft.com/office/drawing/2014/main" id="{847DB910-F0B7-48ED-A568-C1C633BF2562}"/>
              </a:ext>
            </a:extLst>
          </p:cNvPr>
          <p:cNvSpPr/>
          <p:nvPr userDrawn="1"/>
        </p:nvSpPr>
        <p:spPr>
          <a:xfrm>
            <a:off x="6096001" y="2491"/>
            <a:ext cx="6096042" cy="685550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144000" tIns="45720" rIns="144000" bIns="45720" rtlCol="0" anchor="ctr"/>
          <a:lstStyle/>
          <a:p>
            <a:pPr algn="ctr"/>
            <a:endParaRPr lang="es-ES_tradnl" sz="2800">
              <a:solidFill>
                <a:schemeClr val="bg1"/>
              </a:solidFill>
              <a:latin typeface="+mj-lt"/>
            </a:endParaRPr>
          </a:p>
          <a:p>
            <a:pPr algn="ctr"/>
            <a:endParaRPr lang="es-ES_tradnl" sz="2800">
              <a:solidFill>
                <a:schemeClr val="bg1"/>
              </a:solidFill>
              <a:latin typeface="+mj-lt"/>
            </a:endParaRPr>
          </a:p>
          <a:p>
            <a:pPr algn="ctr"/>
            <a:endParaRPr lang="es-ES_tradnl" sz="2800">
              <a:solidFill>
                <a:schemeClr val="bg1"/>
              </a:solidFill>
              <a:latin typeface="+mj-lt"/>
            </a:endParaRPr>
          </a:p>
          <a:p>
            <a:pPr algn="ctr"/>
            <a:endParaRPr lang="es-ES_tradnl" sz="2800">
              <a:solidFill>
                <a:schemeClr val="bg1"/>
              </a:solidFill>
              <a:latin typeface="+mj-lt"/>
              <a:cs typeface="Poppins ExtraBold"/>
            </a:endParaRPr>
          </a:p>
          <a:p>
            <a:pPr algn="ctr"/>
            <a:endParaRPr lang="es-ES_tradnl" sz="2800">
              <a:solidFill>
                <a:schemeClr val="bg1"/>
              </a:solidFill>
              <a:latin typeface="+mj-lt"/>
              <a:cs typeface="Poppins ExtraBold"/>
            </a:endParaRPr>
          </a:p>
        </p:txBody>
      </p:sp>
      <p:sp>
        <p:nvSpPr>
          <p:cNvPr id="4" name="Content Placeholder 3">
            <a:extLst>
              <a:ext uri="{FF2B5EF4-FFF2-40B4-BE49-F238E27FC236}">
                <a16:creationId xmlns:a16="http://schemas.microsoft.com/office/drawing/2014/main" id="{437477EC-6243-423B-822C-2AE5F48991E3}"/>
              </a:ext>
            </a:extLst>
          </p:cNvPr>
          <p:cNvSpPr>
            <a:spLocks noGrp="1"/>
          </p:cNvSpPr>
          <p:nvPr>
            <p:ph sz="quarter" idx="13"/>
          </p:nvPr>
        </p:nvSpPr>
        <p:spPr>
          <a:xfrm>
            <a:off x="6456363" y="2993239"/>
            <a:ext cx="5391150" cy="871521"/>
          </a:xfrm>
        </p:spPr>
        <p:txBody>
          <a:bodyPr anchor="ctr">
            <a:spAutoFit/>
          </a:bodyPr>
          <a:lstStyle>
            <a:lvl1pPr marL="0" indent="0" algn="ctr">
              <a:buFont typeface="Arial" panose="020B0604020202020204" pitchFamily="34" charset="0"/>
              <a:buNone/>
              <a:defRPr>
                <a:solidFill>
                  <a:schemeClr val="bg1"/>
                </a:solidFill>
                <a:latin typeface="+mj-lt"/>
              </a:defRPr>
            </a:lvl1pPr>
            <a:lvl2pPr marL="457200" indent="0" algn="ctr">
              <a:buFont typeface="Arial" panose="020B0604020202020204" pitchFamily="34" charset="0"/>
              <a:buNone/>
              <a:defRPr>
                <a:solidFill>
                  <a:schemeClr val="bg1"/>
                </a:solidFill>
                <a:latin typeface="+mj-lt"/>
              </a:defRPr>
            </a:lvl2pPr>
            <a:lvl3pPr marL="914400" indent="0" algn="ctr">
              <a:buFont typeface="Arial" panose="020B0604020202020204" pitchFamily="34" charset="0"/>
              <a:buNone/>
              <a:defRPr>
                <a:solidFill>
                  <a:schemeClr val="bg1"/>
                </a:solidFill>
                <a:latin typeface="+mj-lt"/>
              </a:defRPr>
            </a:lvl3pPr>
            <a:lvl4pPr marL="1371600" indent="0" algn="ctr">
              <a:buFont typeface="Arial" panose="020B0604020202020204" pitchFamily="34" charset="0"/>
              <a:buNone/>
              <a:defRPr>
                <a:solidFill>
                  <a:schemeClr val="bg1"/>
                </a:solidFill>
                <a:latin typeface="+mj-lt"/>
              </a:defRPr>
            </a:lvl4pPr>
            <a:lvl5pPr marL="1828800" indent="0" algn="ctr">
              <a:buFont typeface="Arial" panose="020B0604020202020204" pitchFamily="34" charset="0"/>
              <a:buNone/>
              <a:defRPr>
                <a:solidFill>
                  <a:schemeClr val="bg1"/>
                </a:solidFill>
                <a:latin typeface="+mj-lt"/>
              </a:defRPr>
            </a:lvl5pPr>
          </a:lstStyle>
          <a:p>
            <a:pPr lvl="0"/>
            <a:r>
              <a:rPr lang="en-US"/>
              <a:t>Click to edit Master text styles</a:t>
            </a:r>
          </a:p>
        </p:txBody>
      </p:sp>
      <p:sp>
        <p:nvSpPr>
          <p:cNvPr id="7" name="Slide Number Placeholder 5">
            <a:extLst>
              <a:ext uri="{FF2B5EF4-FFF2-40B4-BE49-F238E27FC236}">
                <a16:creationId xmlns:a16="http://schemas.microsoft.com/office/drawing/2014/main" id="{CB3CE524-54CB-4AAA-8F0B-0092F399214B}"/>
              </a:ext>
            </a:extLst>
          </p:cNvPr>
          <p:cNvSpPr>
            <a:spLocks noGrp="1"/>
          </p:cNvSpPr>
          <p:nvPr>
            <p:ph type="sldNum" sz="quarter" idx="12"/>
          </p:nvPr>
        </p:nvSpPr>
        <p:spPr>
          <a:xfrm>
            <a:off x="11624649" y="6311084"/>
            <a:ext cx="471531" cy="365125"/>
          </a:xfrm>
        </p:spPr>
        <p:txBody>
          <a:bodyPr lIns="0" tIns="0" rIns="0" bIns="0"/>
          <a:lstStyle>
            <a:lvl1pPr algn="ctr">
              <a:defRPr sz="1000">
                <a:solidFill>
                  <a:schemeClr val="bg1"/>
                </a:solidFill>
              </a:defRPr>
            </a:lvl1pPr>
          </a:lstStyle>
          <a:p>
            <a:fld id="{B12F1F40-B84F-4E9C-99E8-73F889F628BE}" type="slidenum">
              <a:rPr lang="es-ES_tradnl" smtClean="0"/>
              <a:pPr/>
              <a:t>‹#›</a:t>
            </a:fld>
            <a:endParaRPr lang="es-ES_tradnl"/>
          </a:p>
        </p:txBody>
      </p:sp>
    </p:spTree>
    <p:extLst>
      <p:ext uri="{BB962C8B-B14F-4D97-AF65-F5344CB8AC3E}">
        <p14:creationId xmlns:p14="http://schemas.microsoft.com/office/powerpoint/2010/main" val="1202710626"/>
      </p:ext>
    </p:extLst>
  </p:cSld>
  <p:clrMapOvr>
    <a:masterClrMapping/>
  </p:clrMapOvr>
  <p:extLst>
    <p:ext uri="{DCECCB84-F9BA-43D5-87BE-67443E8EF086}">
      <p15:sldGuideLst xmlns:p15="http://schemas.microsoft.com/office/powerpoint/2012/main">
        <p15:guide id="1" orient="horz" pos="913">
          <p15:clr>
            <a:srgbClr val="F26B43"/>
          </p15:clr>
        </p15:guide>
        <p15:guide id="2" pos="4067">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W (T+No.)">
    <p:bg>
      <p:bgRef idx="1001">
        <a:schemeClr val="bg1"/>
      </p:bgRef>
    </p:bg>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FFC114EB-D832-41C8-84D4-4DCFAD4DACBE}"/>
              </a:ext>
            </a:extLst>
          </p:cNvPr>
          <p:cNvSpPr>
            <a:spLocks noGrp="1"/>
          </p:cNvSpPr>
          <p:nvPr>
            <p:ph type="sldNum" sz="quarter" idx="12"/>
          </p:nvPr>
        </p:nvSpPr>
        <p:spPr>
          <a:xfrm>
            <a:off x="11624649" y="6311084"/>
            <a:ext cx="471531" cy="365125"/>
          </a:xfrm>
        </p:spPr>
        <p:txBody>
          <a:bodyPr lIns="0" tIns="0" rIns="0" bIns="0"/>
          <a:lstStyle>
            <a:lvl1pPr algn="ctr">
              <a:defRPr sz="1000">
                <a:solidFill>
                  <a:schemeClr val="bg1">
                    <a:lumMod val="50000"/>
                  </a:schemeClr>
                </a:solidFill>
              </a:defRPr>
            </a:lvl1pPr>
          </a:lstStyle>
          <a:p>
            <a:fld id="{B12F1F40-B84F-4E9C-99E8-73F889F628BE}" type="slidenum">
              <a:rPr lang="es-ES_tradnl" smtClean="0"/>
              <a:pPr/>
              <a:t>‹Nº›</a:t>
            </a:fld>
            <a:endParaRPr lang="es-ES_tradnl"/>
          </a:p>
        </p:txBody>
      </p:sp>
      <p:sp>
        <p:nvSpPr>
          <p:cNvPr id="3" name="Title 2">
            <a:extLst>
              <a:ext uri="{FF2B5EF4-FFF2-40B4-BE49-F238E27FC236}">
                <a16:creationId xmlns:a16="http://schemas.microsoft.com/office/drawing/2014/main" id="{4B1E38DD-6718-4B00-A5CB-5EEF50D1E63E}"/>
              </a:ext>
            </a:extLst>
          </p:cNvPr>
          <p:cNvSpPr>
            <a:spLocks noGrp="1"/>
          </p:cNvSpPr>
          <p:nvPr>
            <p:ph type="title"/>
          </p:nvPr>
        </p:nvSpPr>
        <p:spPr>
          <a:xfrm>
            <a:off x="695325" y="2257526"/>
            <a:ext cx="5040313" cy="2342949"/>
          </a:xfrm>
        </p:spPr>
        <p:txBody>
          <a:bodyPr>
            <a:spAutoFit/>
          </a:bodyPr>
          <a:lstStyle>
            <a:lvl1pPr algn="l">
              <a:defRPr sz="5400">
                <a:solidFill>
                  <a:schemeClr val="tx1"/>
                </a:solidFill>
              </a:defRPr>
            </a:lvl1pPr>
          </a:lstStyle>
          <a:p>
            <a:r>
              <a:rPr lang="en-US"/>
              <a:t>Click to edit Master title style</a:t>
            </a:r>
            <a:endParaRPr lang="es-ES_tradnl"/>
          </a:p>
        </p:txBody>
      </p:sp>
    </p:spTree>
    <p:extLst>
      <p:ext uri="{BB962C8B-B14F-4D97-AF65-F5344CB8AC3E}">
        <p14:creationId xmlns:p14="http://schemas.microsoft.com/office/powerpoint/2010/main" val="350623906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4067">
          <p15:clr>
            <a:srgbClr val="FBAE40"/>
          </p15:clr>
        </p15:guide>
        <p15:guide id="2" pos="7242">
          <p15:clr>
            <a:srgbClr val="FBAE40"/>
          </p15:clr>
        </p15:guide>
        <p15:guide id="3" pos="3613">
          <p15:clr>
            <a:srgbClr val="FBAE40"/>
          </p15:clr>
        </p15:guide>
        <p15:guide id="4" pos="438">
          <p15:clr>
            <a:srgbClr val="FBAE40"/>
          </p15:clr>
        </p15:guide>
        <p15:guide id="5" pos="2026">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W (T+No.)">
    <p:bg>
      <p:bgRef idx="1001">
        <a:schemeClr val="bg1"/>
      </p:bgRef>
    </p:bg>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FFC114EB-D832-41C8-84D4-4DCFAD4DACBE}"/>
              </a:ext>
            </a:extLst>
          </p:cNvPr>
          <p:cNvSpPr>
            <a:spLocks noGrp="1"/>
          </p:cNvSpPr>
          <p:nvPr>
            <p:ph type="sldNum" sz="quarter" idx="12"/>
          </p:nvPr>
        </p:nvSpPr>
        <p:spPr>
          <a:xfrm>
            <a:off x="11624649" y="6311084"/>
            <a:ext cx="471531" cy="365125"/>
          </a:xfrm>
        </p:spPr>
        <p:txBody>
          <a:bodyPr lIns="0" tIns="0" rIns="0" bIns="0"/>
          <a:lstStyle>
            <a:lvl1pPr algn="ctr">
              <a:defRPr sz="1000">
                <a:solidFill>
                  <a:schemeClr val="bg1">
                    <a:lumMod val="50000"/>
                  </a:schemeClr>
                </a:solidFill>
              </a:defRPr>
            </a:lvl1pPr>
          </a:lstStyle>
          <a:p>
            <a:fld id="{B12F1F40-B84F-4E9C-99E8-73F889F628BE}" type="slidenum">
              <a:rPr lang="es-ES_tradnl" smtClean="0"/>
              <a:pPr/>
              <a:t>‹#›</a:t>
            </a:fld>
            <a:endParaRPr lang="es-ES_tradnl"/>
          </a:p>
        </p:txBody>
      </p:sp>
      <p:sp>
        <p:nvSpPr>
          <p:cNvPr id="3" name="Title 2">
            <a:extLst>
              <a:ext uri="{FF2B5EF4-FFF2-40B4-BE49-F238E27FC236}">
                <a16:creationId xmlns:a16="http://schemas.microsoft.com/office/drawing/2014/main" id="{4B1E38DD-6718-4B00-A5CB-5EEF50D1E63E}"/>
              </a:ext>
            </a:extLst>
          </p:cNvPr>
          <p:cNvSpPr>
            <a:spLocks noGrp="1"/>
          </p:cNvSpPr>
          <p:nvPr>
            <p:ph type="title"/>
          </p:nvPr>
        </p:nvSpPr>
        <p:spPr>
          <a:xfrm>
            <a:off x="695325" y="2257526"/>
            <a:ext cx="5040313" cy="2342949"/>
          </a:xfrm>
        </p:spPr>
        <p:txBody>
          <a:bodyPr>
            <a:spAutoFit/>
          </a:bodyPr>
          <a:lstStyle>
            <a:lvl1pPr algn="l">
              <a:defRPr sz="5400">
                <a:solidFill>
                  <a:schemeClr val="tx1"/>
                </a:solidFill>
              </a:defRPr>
            </a:lvl1pPr>
          </a:lstStyle>
          <a:p>
            <a:r>
              <a:rPr lang="en-US"/>
              <a:t>Click to edit Master title style</a:t>
            </a:r>
            <a:endParaRPr lang="es-ES_tradnl"/>
          </a:p>
        </p:txBody>
      </p:sp>
    </p:spTree>
    <p:extLst>
      <p:ext uri="{BB962C8B-B14F-4D97-AF65-F5344CB8AC3E}">
        <p14:creationId xmlns:p14="http://schemas.microsoft.com/office/powerpoint/2010/main" val="350623906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4067">
          <p15:clr>
            <a:srgbClr val="FBAE40"/>
          </p15:clr>
        </p15:guide>
        <p15:guide id="2" pos="7242">
          <p15:clr>
            <a:srgbClr val="FBAE40"/>
          </p15:clr>
        </p15:guide>
        <p15:guide id="3" pos="3613">
          <p15:clr>
            <a:srgbClr val="FBAE40"/>
          </p15:clr>
        </p15:guide>
        <p15:guide id="4" pos="438">
          <p15:clr>
            <a:srgbClr val="FBAE40"/>
          </p15:clr>
        </p15:guide>
        <p15:guide id="5" pos="2026">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W ( T+B+No.)">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14347EA-CEB6-48CF-82A2-772D8B0D786B}"/>
              </a:ext>
            </a:extLst>
          </p:cNvPr>
          <p:cNvSpPr/>
          <p:nvPr userDrawn="1"/>
        </p:nvSpPr>
        <p:spPr>
          <a:xfrm>
            <a:off x="0"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 name="Title 1">
            <a:extLst>
              <a:ext uri="{FF2B5EF4-FFF2-40B4-BE49-F238E27FC236}">
                <a16:creationId xmlns:a16="http://schemas.microsoft.com/office/drawing/2014/main" id="{633C4CA7-E180-44FB-A4AD-DB2187BFCC26}"/>
              </a:ext>
            </a:extLst>
          </p:cNvPr>
          <p:cNvSpPr>
            <a:spLocks noGrp="1"/>
          </p:cNvSpPr>
          <p:nvPr>
            <p:ph type="title"/>
          </p:nvPr>
        </p:nvSpPr>
        <p:spPr>
          <a:xfrm>
            <a:off x="347663" y="377826"/>
            <a:ext cx="11509375" cy="711199"/>
          </a:xfrm>
        </p:spPr>
        <p:txBody>
          <a:bodyPr lIns="0" tIns="0" rIns="0" bIns="0">
            <a:normAutofit/>
          </a:bodyPr>
          <a:lstStyle>
            <a:lvl1pPr>
              <a:lnSpc>
                <a:spcPct val="100000"/>
              </a:lnSpc>
              <a:defRPr sz="2800">
                <a:solidFill>
                  <a:schemeClr val="bg1"/>
                </a:solidFill>
              </a:defRPr>
            </a:lvl1pPr>
          </a:lstStyle>
          <a:p>
            <a:r>
              <a:rPr lang="en-US"/>
              <a:t>Click to edit Master title style</a:t>
            </a:r>
            <a:endParaRPr lang="es-ES_tradnl"/>
          </a:p>
        </p:txBody>
      </p:sp>
      <p:sp>
        <p:nvSpPr>
          <p:cNvPr id="5" name="Slide Number Placeholder 5">
            <a:extLst>
              <a:ext uri="{FF2B5EF4-FFF2-40B4-BE49-F238E27FC236}">
                <a16:creationId xmlns:a16="http://schemas.microsoft.com/office/drawing/2014/main" id="{EB721E13-36B4-432F-89CE-4165A8399E2E}"/>
              </a:ext>
            </a:extLst>
          </p:cNvPr>
          <p:cNvSpPr>
            <a:spLocks noGrp="1"/>
          </p:cNvSpPr>
          <p:nvPr>
            <p:ph type="sldNum" sz="quarter" idx="12"/>
          </p:nvPr>
        </p:nvSpPr>
        <p:spPr>
          <a:xfrm>
            <a:off x="11624649" y="6311084"/>
            <a:ext cx="471531" cy="365125"/>
          </a:xfrm>
        </p:spPr>
        <p:txBody>
          <a:bodyPr lIns="0" tIns="0" rIns="0" bIns="0"/>
          <a:lstStyle>
            <a:lvl1pPr algn="ctr">
              <a:defRPr sz="1000">
                <a:solidFill>
                  <a:schemeClr val="bg1">
                    <a:lumMod val="50000"/>
                  </a:schemeClr>
                </a:solidFill>
              </a:defRPr>
            </a:lvl1pPr>
          </a:lstStyle>
          <a:p>
            <a:fld id="{B12F1F40-B84F-4E9C-99E8-73F889F628BE}" type="slidenum">
              <a:rPr lang="es-ES_tradnl" smtClean="0"/>
              <a:pPr/>
              <a:t>‹Nº›</a:t>
            </a:fld>
            <a:endParaRPr lang="es-ES_tradnl"/>
          </a:p>
        </p:txBody>
      </p:sp>
      <p:sp>
        <p:nvSpPr>
          <p:cNvPr id="7" name="Content Placeholder 6">
            <a:extLst>
              <a:ext uri="{FF2B5EF4-FFF2-40B4-BE49-F238E27FC236}">
                <a16:creationId xmlns:a16="http://schemas.microsoft.com/office/drawing/2014/main" id="{D6FCE3AA-B449-4591-A555-8D08A0209DF6}"/>
              </a:ext>
            </a:extLst>
          </p:cNvPr>
          <p:cNvSpPr>
            <a:spLocks noGrp="1"/>
          </p:cNvSpPr>
          <p:nvPr>
            <p:ph sz="quarter" idx="13" hasCustomPrompt="1"/>
          </p:nvPr>
        </p:nvSpPr>
        <p:spPr>
          <a:xfrm>
            <a:off x="334963" y="1089025"/>
            <a:ext cx="5368925" cy="5400675"/>
          </a:xfrm>
        </p:spPr>
        <p:txBody>
          <a:bodyPr lIns="0" tIns="0" rIns="0" bIns="0" anchor="ctr">
            <a:normAutofit/>
          </a:bodyPr>
          <a:lstStyle>
            <a:lvl1pPr marL="0" indent="0">
              <a:lnSpc>
                <a:spcPct val="100000"/>
              </a:lnSpc>
              <a:spcBef>
                <a:spcPts val="0"/>
              </a:spcBef>
              <a:spcAft>
                <a:spcPts val="600"/>
              </a:spcAft>
              <a:buNone/>
              <a:defRPr sz="4800">
                <a:solidFill>
                  <a:schemeClr val="bg1"/>
                </a:solidFill>
                <a:latin typeface="+mj-lt"/>
              </a:defRPr>
            </a:lvl1pPr>
            <a:lvl2pPr marL="457200" indent="0">
              <a:buNone/>
              <a:defRPr sz="2000">
                <a:solidFill>
                  <a:schemeClr val="bg1"/>
                </a:solidFill>
                <a:latin typeface="+mj-lt"/>
              </a:defRPr>
            </a:lvl2pPr>
            <a:lvl3pPr marL="914400" indent="0">
              <a:buNone/>
              <a:defRPr sz="2000">
                <a:solidFill>
                  <a:schemeClr val="bg1"/>
                </a:solidFill>
                <a:latin typeface="+mj-lt"/>
              </a:defRPr>
            </a:lvl3pPr>
            <a:lvl4pPr marL="1371600" indent="0">
              <a:buNone/>
              <a:defRPr sz="2000">
                <a:solidFill>
                  <a:schemeClr val="bg1"/>
                </a:solidFill>
                <a:latin typeface="+mj-lt"/>
              </a:defRPr>
            </a:lvl4pPr>
            <a:lvl5pPr marL="1828800" indent="0">
              <a:buNone/>
              <a:defRPr sz="2000">
                <a:solidFill>
                  <a:schemeClr val="bg1"/>
                </a:solidFill>
                <a:latin typeface="+mj-lt"/>
              </a:defRPr>
            </a:lvl5pPr>
          </a:lstStyle>
          <a:p>
            <a:pPr lvl="0"/>
            <a:r>
              <a:rPr lang="en-US"/>
              <a:t>Body</a:t>
            </a:r>
          </a:p>
        </p:txBody>
      </p:sp>
    </p:spTree>
    <p:extLst>
      <p:ext uri="{BB962C8B-B14F-4D97-AF65-F5344CB8AC3E}">
        <p14:creationId xmlns:p14="http://schemas.microsoft.com/office/powerpoint/2010/main" val="645093933"/>
      </p:ext>
    </p:extLst>
  </p:cSld>
  <p:clrMapOvr>
    <a:masterClrMapping/>
  </p:clrMapOvr>
  <p:extLst>
    <p:ext uri="{DCECCB84-F9BA-43D5-87BE-67443E8EF086}">
      <p15:sldGuideLst xmlns:p15="http://schemas.microsoft.com/office/powerpoint/2012/main">
        <p15:guide id="1" orient="horz" pos="913">
          <p15:clr>
            <a:srgbClr val="F26B43"/>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GW ( T+B+No.)">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14347EA-CEB6-48CF-82A2-772D8B0D786B}"/>
              </a:ext>
            </a:extLst>
          </p:cNvPr>
          <p:cNvSpPr/>
          <p:nvPr userDrawn="1"/>
        </p:nvSpPr>
        <p:spPr>
          <a:xfrm>
            <a:off x="0"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 name="Title 1">
            <a:extLst>
              <a:ext uri="{FF2B5EF4-FFF2-40B4-BE49-F238E27FC236}">
                <a16:creationId xmlns:a16="http://schemas.microsoft.com/office/drawing/2014/main" id="{633C4CA7-E180-44FB-A4AD-DB2187BFCC26}"/>
              </a:ext>
            </a:extLst>
          </p:cNvPr>
          <p:cNvSpPr>
            <a:spLocks noGrp="1"/>
          </p:cNvSpPr>
          <p:nvPr>
            <p:ph type="title"/>
          </p:nvPr>
        </p:nvSpPr>
        <p:spPr>
          <a:xfrm>
            <a:off x="347663" y="377826"/>
            <a:ext cx="11509375" cy="711199"/>
          </a:xfrm>
        </p:spPr>
        <p:txBody>
          <a:bodyPr lIns="0" tIns="0" rIns="0" bIns="0">
            <a:normAutofit/>
          </a:bodyPr>
          <a:lstStyle>
            <a:lvl1pPr>
              <a:lnSpc>
                <a:spcPct val="100000"/>
              </a:lnSpc>
              <a:defRPr sz="2800">
                <a:solidFill>
                  <a:schemeClr val="bg1"/>
                </a:solidFill>
              </a:defRPr>
            </a:lvl1pPr>
          </a:lstStyle>
          <a:p>
            <a:r>
              <a:rPr lang="en-US"/>
              <a:t>Click to edit Master title style</a:t>
            </a:r>
            <a:endParaRPr lang="es-ES_tradnl"/>
          </a:p>
        </p:txBody>
      </p:sp>
      <p:sp>
        <p:nvSpPr>
          <p:cNvPr id="5" name="Slide Number Placeholder 5">
            <a:extLst>
              <a:ext uri="{FF2B5EF4-FFF2-40B4-BE49-F238E27FC236}">
                <a16:creationId xmlns:a16="http://schemas.microsoft.com/office/drawing/2014/main" id="{EB721E13-36B4-432F-89CE-4165A8399E2E}"/>
              </a:ext>
            </a:extLst>
          </p:cNvPr>
          <p:cNvSpPr>
            <a:spLocks noGrp="1"/>
          </p:cNvSpPr>
          <p:nvPr>
            <p:ph type="sldNum" sz="quarter" idx="12"/>
          </p:nvPr>
        </p:nvSpPr>
        <p:spPr>
          <a:xfrm>
            <a:off x="11624649" y="6311084"/>
            <a:ext cx="471531" cy="365125"/>
          </a:xfrm>
        </p:spPr>
        <p:txBody>
          <a:bodyPr lIns="0" tIns="0" rIns="0" bIns="0"/>
          <a:lstStyle>
            <a:lvl1pPr algn="ctr">
              <a:defRPr sz="1000">
                <a:solidFill>
                  <a:schemeClr val="bg1">
                    <a:lumMod val="50000"/>
                  </a:schemeClr>
                </a:solidFill>
              </a:defRPr>
            </a:lvl1pPr>
          </a:lstStyle>
          <a:p>
            <a:fld id="{B12F1F40-B84F-4E9C-99E8-73F889F628BE}" type="slidenum">
              <a:rPr lang="es-ES_tradnl" smtClean="0"/>
              <a:pPr/>
              <a:t>‹#›</a:t>
            </a:fld>
            <a:endParaRPr lang="es-ES_tradnl"/>
          </a:p>
        </p:txBody>
      </p:sp>
      <p:sp>
        <p:nvSpPr>
          <p:cNvPr id="7" name="Content Placeholder 6">
            <a:extLst>
              <a:ext uri="{FF2B5EF4-FFF2-40B4-BE49-F238E27FC236}">
                <a16:creationId xmlns:a16="http://schemas.microsoft.com/office/drawing/2014/main" id="{D6FCE3AA-B449-4591-A555-8D08A0209DF6}"/>
              </a:ext>
            </a:extLst>
          </p:cNvPr>
          <p:cNvSpPr>
            <a:spLocks noGrp="1"/>
          </p:cNvSpPr>
          <p:nvPr>
            <p:ph sz="quarter" idx="13" hasCustomPrompt="1"/>
          </p:nvPr>
        </p:nvSpPr>
        <p:spPr>
          <a:xfrm>
            <a:off x="334963" y="1089025"/>
            <a:ext cx="5368925" cy="5400675"/>
          </a:xfrm>
        </p:spPr>
        <p:txBody>
          <a:bodyPr lIns="0" tIns="0" rIns="0" bIns="0" anchor="ctr">
            <a:normAutofit/>
          </a:bodyPr>
          <a:lstStyle>
            <a:lvl1pPr marL="0" indent="0">
              <a:lnSpc>
                <a:spcPct val="100000"/>
              </a:lnSpc>
              <a:spcBef>
                <a:spcPts val="0"/>
              </a:spcBef>
              <a:spcAft>
                <a:spcPts val="600"/>
              </a:spcAft>
              <a:buNone/>
              <a:defRPr sz="4800">
                <a:solidFill>
                  <a:schemeClr val="bg1"/>
                </a:solidFill>
                <a:latin typeface="+mj-lt"/>
              </a:defRPr>
            </a:lvl1pPr>
            <a:lvl2pPr marL="457200" indent="0">
              <a:buNone/>
              <a:defRPr sz="2000">
                <a:solidFill>
                  <a:schemeClr val="bg1"/>
                </a:solidFill>
                <a:latin typeface="+mj-lt"/>
              </a:defRPr>
            </a:lvl2pPr>
            <a:lvl3pPr marL="914400" indent="0">
              <a:buNone/>
              <a:defRPr sz="2000">
                <a:solidFill>
                  <a:schemeClr val="bg1"/>
                </a:solidFill>
                <a:latin typeface="+mj-lt"/>
              </a:defRPr>
            </a:lvl3pPr>
            <a:lvl4pPr marL="1371600" indent="0">
              <a:buNone/>
              <a:defRPr sz="2000">
                <a:solidFill>
                  <a:schemeClr val="bg1"/>
                </a:solidFill>
                <a:latin typeface="+mj-lt"/>
              </a:defRPr>
            </a:lvl4pPr>
            <a:lvl5pPr marL="1828800" indent="0">
              <a:buNone/>
              <a:defRPr sz="2000">
                <a:solidFill>
                  <a:schemeClr val="bg1"/>
                </a:solidFill>
                <a:latin typeface="+mj-lt"/>
              </a:defRPr>
            </a:lvl5pPr>
          </a:lstStyle>
          <a:p>
            <a:pPr lvl="0"/>
            <a:r>
              <a:rPr lang="en-US"/>
              <a:t>Body</a:t>
            </a:r>
          </a:p>
        </p:txBody>
      </p:sp>
    </p:spTree>
    <p:extLst>
      <p:ext uri="{BB962C8B-B14F-4D97-AF65-F5344CB8AC3E}">
        <p14:creationId xmlns:p14="http://schemas.microsoft.com/office/powerpoint/2010/main" val="645093933"/>
      </p:ext>
    </p:extLst>
  </p:cSld>
  <p:clrMapOvr>
    <a:masterClrMapping/>
  </p:clrMapOvr>
  <p:extLst>
    <p:ext uri="{DCECCB84-F9BA-43D5-87BE-67443E8EF086}">
      <p15:sldGuideLst xmlns:p15="http://schemas.microsoft.com/office/powerpoint/2012/main">
        <p15:guide id="1" orient="horz" pos="913">
          <p15:clr>
            <a:srgbClr val="F26B43"/>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W (No.)">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F75BD602-2119-4B1D-815B-0BA5F8E7F41A}"/>
              </a:ext>
            </a:extLst>
          </p:cNvPr>
          <p:cNvSpPr>
            <a:spLocks noGrp="1"/>
          </p:cNvSpPr>
          <p:nvPr>
            <p:ph type="sldNum" sz="quarter" idx="12"/>
          </p:nvPr>
        </p:nvSpPr>
        <p:spPr>
          <a:xfrm>
            <a:off x="11624649" y="6311084"/>
            <a:ext cx="471531" cy="365125"/>
          </a:xfrm>
        </p:spPr>
        <p:txBody>
          <a:bodyPr lIns="0" tIns="0" rIns="0" bIns="0"/>
          <a:lstStyle>
            <a:lvl1pPr algn="ctr">
              <a:defRPr sz="1000">
                <a:solidFill>
                  <a:schemeClr val="bg1">
                    <a:lumMod val="50000"/>
                  </a:schemeClr>
                </a:solidFill>
              </a:defRPr>
            </a:lvl1pPr>
          </a:lstStyle>
          <a:p>
            <a:fld id="{B12F1F40-B84F-4E9C-99E8-73F889F628BE}" type="slidenum">
              <a:rPr lang="es-ES_tradnl" smtClean="0"/>
              <a:pPr/>
              <a:t>‹Nº›</a:t>
            </a:fld>
            <a:endParaRPr lang="es-ES_tradnl"/>
          </a:p>
        </p:txBody>
      </p:sp>
      <p:pic>
        <p:nvPicPr>
          <p:cNvPr id="2" name="Picture 5" descr="Graphical user interface, application&#10;&#10;Description automatically generated">
            <a:extLst>
              <a:ext uri="{FF2B5EF4-FFF2-40B4-BE49-F238E27FC236}">
                <a16:creationId xmlns:a16="http://schemas.microsoft.com/office/drawing/2014/main" id="{07577BFC-C70B-E3B1-579E-8D304E58564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6242" t="29911" r="16001" b="29956"/>
          <a:stretch/>
        </p:blipFill>
        <p:spPr>
          <a:xfrm>
            <a:off x="10826450" y="267290"/>
            <a:ext cx="1047344" cy="311975"/>
          </a:xfrm>
          <a:prstGeom prst="rect">
            <a:avLst/>
          </a:prstGeom>
        </p:spPr>
      </p:pic>
      <p:cxnSp>
        <p:nvCxnSpPr>
          <p:cNvPr id="6" name="Conector recto 5">
            <a:extLst>
              <a:ext uri="{FF2B5EF4-FFF2-40B4-BE49-F238E27FC236}">
                <a16:creationId xmlns:a16="http://schemas.microsoft.com/office/drawing/2014/main" id="{2D864F57-A839-5A25-218B-CC4CDD62D12C}"/>
              </a:ext>
            </a:extLst>
          </p:cNvPr>
          <p:cNvCxnSpPr>
            <a:cxnSpLocks/>
          </p:cNvCxnSpPr>
          <p:nvPr userDrawn="1"/>
        </p:nvCxnSpPr>
        <p:spPr>
          <a:xfrm>
            <a:off x="10718197" y="205563"/>
            <a:ext cx="0" cy="435428"/>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7" name="Imagen 6" descr="Texto&#10;&#10;Descripción generada automáticamente con confianza baja">
            <a:extLst>
              <a:ext uri="{FF2B5EF4-FFF2-40B4-BE49-F238E27FC236}">
                <a16:creationId xmlns:a16="http://schemas.microsoft.com/office/drawing/2014/main" id="{AB3315EA-BFBB-3A7C-800C-6E8916D44DD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76228" y="260966"/>
            <a:ext cx="1233715" cy="324622"/>
          </a:xfrm>
          <a:prstGeom prst="rect">
            <a:avLst/>
          </a:prstGeom>
        </p:spPr>
      </p:pic>
    </p:spTree>
    <p:extLst>
      <p:ext uri="{BB962C8B-B14F-4D97-AF65-F5344CB8AC3E}">
        <p14:creationId xmlns:p14="http://schemas.microsoft.com/office/powerpoint/2010/main" val="422353838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W (No.)">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F75BD602-2119-4B1D-815B-0BA5F8E7F41A}"/>
              </a:ext>
            </a:extLst>
          </p:cNvPr>
          <p:cNvSpPr>
            <a:spLocks noGrp="1"/>
          </p:cNvSpPr>
          <p:nvPr>
            <p:ph type="sldNum" sz="quarter" idx="12"/>
          </p:nvPr>
        </p:nvSpPr>
        <p:spPr>
          <a:xfrm>
            <a:off x="11624649" y="6311084"/>
            <a:ext cx="471531" cy="365125"/>
          </a:xfrm>
        </p:spPr>
        <p:txBody>
          <a:bodyPr lIns="0" tIns="0" rIns="0" bIns="0"/>
          <a:lstStyle>
            <a:lvl1pPr algn="ctr">
              <a:defRPr sz="1000">
                <a:solidFill>
                  <a:schemeClr val="bg1">
                    <a:lumMod val="50000"/>
                  </a:schemeClr>
                </a:solidFill>
              </a:defRPr>
            </a:lvl1pPr>
          </a:lstStyle>
          <a:p>
            <a:fld id="{B12F1F40-B84F-4E9C-99E8-73F889F628BE}" type="slidenum">
              <a:rPr lang="es-ES_tradnl" smtClean="0"/>
              <a:pPr/>
              <a:t>‹#›</a:t>
            </a:fld>
            <a:endParaRPr lang="es-ES_tradnl"/>
          </a:p>
        </p:txBody>
      </p:sp>
      <p:pic>
        <p:nvPicPr>
          <p:cNvPr id="2" name="Picture 5" descr="Graphical user interface, application&#10;&#10;Description automatically generated">
            <a:extLst>
              <a:ext uri="{FF2B5EF4-FFF2-40B4-BE49-F238E27FC236}">
                <a16:creationId xmlns:a16="http://schemas.microsoft.com/office/drawing/2014/main" id="{07577BFC-C70B-E3B1-579E-8D304E58564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6242" t="29911" r="16001" b="29956"/>
          <a:stretch/>
        </p:blipFill>
        <p:spPr>
          <a:xfrm>
            <a:off x="10826450" y="267290"/>
            <a:ext cx="1047344" cy="311975"/>
          </a:xfrm>
          <a:prstGeom prst="rect">
            <a:avLst/>
          </a:prstGeom>
        </p:spPr>
      </p:pic>
      <p:cxnSp>
        <p:nvCxnSpPr>
          <p:cNvPr id="6" name="Conector recto 5">
            <a:extLst>
              <a:ext uri="{FF2B5EF4-FFF2-40B4-BE49-F238E27FC236}">
                <a16:creationId xmlns:a16="http://schemas.microsoft.com/office/drawing/2014/main" id="{2D864F57-A839-5A25-218B-CC4CDD62D12C}"/>
              </a:ext>
            </a:extLst>
          </p:cNvPr>
          <p:cNvCxnSpPr>
            <a:cxnSpLocks/>
          </p:cNvCxnSpPr>
          <p:nvPr userDrawn="1"/>
        </p:nvCxnSpPr>
        <p:spPr>
          <a:xfrm>
            <a:off x="10718197" y="205563"/>
            <a:ext cx="0" cy="435428"/>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7" name="Imagen 6" descr="Texto&#10;&#10;Descripción generada automáticamente con confianza baja">
            <a:extLst>
              <a:ext uri="{FF2B5EF4-FFF2-40B4-BE49-F238E27FC236}">
                <a16:creationId xmlns:a16="http://schemas.microsoft.com/office/drawing/2014/main" id="{AB3315EA-BFBB-3A7C-800C-6E8916D44DD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76228" y="260966"/>
            <a:ext cx="1233715" cy="324622"/>
          </a:xfrm>
          <a:prstGeom prst="rect">
            <a:avLst/>
          </a:prstGeom>
        </p:spPr>
      </p:pic>
    </p:spTree>
    <p:extLst>
      <p:ext uri="{BB962C8B-B14F-4D97-AF65-F5344CB8AC3E}">
        <p14:creationId xmlns:p14="http://schemas.microsoft.com/office/powerpoint/2010/main" val="42235383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W (No.)">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927277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1_W (No.)">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92727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rofile CV">
    <p:spTree>
      <p:nvGrpSpPr>
        <p:cNvPr id="1" name=""/>
        <p:cNvGrpSpPr/>
        <p:nvPr/>
      </p:nvGrpSpPr>
      <p:grpSpPr>
        <a:xfrm>
          <a:off x="0" y="0"/>
          <a:ext cx="0" cy="0"/>
          <a:chOff x="0" y="0"/>
          <a:chExt cx="0" cy="0"/>
        </a:xfrm>
      </p:grpSpPr>
      <p:pic>
        <p:nvPicPr>
          <p:cNvPr id="15" name="Imagen 14" descr="Imagen digital de una cortina azul&#10;&#10;Descripción generada automáticamente con confianza baja">
            <a:extLst>
              <a:ext uri="{FF2B5EF4-FFF2-40B4-BE49-F238E27FC236}">
                <a16:creationId xmlns:a16="http://schemas.microsoft.com/office/drawing/2014/main" id="{00AD106E-B325-0102-0F7D-6BE1B3F37FFD}"/>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t="10448"/>
          <a:stretch/>
        </p:blipFill>
        <p:spPr>
          <a:xfrm>
            <a:off x="0" y="0"/>
            <a:ext cx="12192000" cy="6858000"/>
          </a:xfrm>
          <a:prstGeom prst="rect">
            <a:avLst/>
          </a:prstGeom>
        </p:spPr>
      </p:pic>
      <p:sp>
        <p:nvSpPr>
          <p:cNvPr id="6" name="Google Shape;825;p53">
            <a:extLst>
              <a:ext uri="{FF2B5EF4-FFF2-40B4-BE49-F238E27FC236}">
                <a16:creationId xmlns:a16="http://schemas.microsoft.com/office/drawing/2014/main" id="{C16B818B-76DD-43AD-8F08-9E6AACB9F21C}"/>
              </a:ext>
            </a:extLst>
          </p:cNvPr>
          <p:cNvSpPr/>
          <p:nvPr userDrawn="1"/>
        </p:nvSpPr>
        <p:spPr>
          <a:xfrm>
            <a:off x="1958600" y="421067"/>
            <a:ext cx="10233600" cy="1760400"/>
          </a:xfrm>
          <a:prstGeom prst="rect">
            <a:avLst/>
          </a:prstGeom>
          <a:solidFill>
            <a:schemeClr val="accent1">
              <a:lumMod val="20000"/>
              <a:lumOff val="80000"/>
              <a:alpha val="1429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 name="Google Shape;826;p53">
            <a:extLst>
              <a:ext uri="{FF2B5EF4-FFF2-40B4-BE49-F238E27FC236}">
                <a16:creationId xmlns:a16="http://schemas.microsoft.com/office/drawing/2014/main" id="{E3305B22-622B-409E-9DA1-952116CC72A9}"/>
              </a:ext>
            </a:extLst>
          </p:cNvPr>
          <p:cNvSpPr/>
          <p:nvPr userDrawn="1"/>
        </p:nvSpPr>
        <p:spPr>
          <a:xfrm>
            <a:off x="0" y="0"/>
            <a:ext cx="3592512" cy="6858000"/>
          </a:xfrm>
          <a:prstGeom prst="rect">
            <a:avLst/>
          </a:prstGeom>
          <a:solidFill>
            <a:srgbClr val="007AC2"/>
          </a:solidFill>
          <a:ln>
            <a:noFill/>
          </a:ln>
          <a:effectLst>
            <a:outerShdw blurRad="57150" dist="19050" dir="5400000" algn="bl" rotWithShape="0">
              <a:srgbClr val="000000">
                <a:alpha val="50000"/>
              </a:srgbClr>
            </a:outerShdw>
          </a:effectLst>
        </p:spPr>
        <p:txBody>
          <a:bodyPr spcFirstLastPara="1" wrap="square" lIns="91433" tIns="45700" rIns="91433" bIns="45700" anchor="ctr" anchorCtr="0">
            <a:noAutofit/>
          </a:bodyPr>
          <a:lstStyle/>
          <a:p>
            <a:pPr marL="380990" marR="0" lvl="0" indent="-380990" algn="ctr" rtl="0">
              <a:spcBef>
                <a:spcPts val="0"/>
              </a:spcBef>
              <a:spcAft>
                <a:spcPts val="0"/>
              </a:spcAft>
              <a:buFont typeface="Arial" panose="020B0604020202020204" pitchFamily="34" charset="0"/>
              <a:buChar char="•"/>
            </a:pPr>
            <a:endParaRPr sz="1600" b="0" i="0" u="none" strike="noStrike" cap="none">
              <a:solidFill>
                <a:schemeClr val="lt1"/>
              </a:solidFill>
              <a:latin typeface="+mn-lt"/>
              <a:ea typeface="Calibri"/>
              <a:cs typeface="Calibri"/>
              <a:sym typeface="Calibri"/>
            </a:endParaRPr>
          </a:p>
        </p:txBody>
      </p:sp>
      <p:sp>
        <p:nvSpPr>
          <p:cNvPr id="8" name="Google Shape;829;p53">
            <a:extLst>
              <a:ext uri="{FF2B5EF4-FFF2-40B4-BE49-F238E27FC236}">
                <a16:creationId xmlns:a16="http://schemas.microsoft.com/office/drawing/2014/main" id="{F76C3E4B-33CC-4C20-A617-7C896920C9B1}"/>
              </a:ext>
            </a:extLst>
          </p:cNvPr>
          <p:cNvSpPr txBox="1"/>
          <p:nvPr userDrawn="1"/>
        </p:nvSpPr>
        <p:spPr>
          <a:xfrm>
            <a:off x="4301275" y="732659"/>
            <a:ext cx="3234588" cy="243654"/>
          </a:xfrm>
          <a:prstGeom prst="rect">
            <a:avLst/>
          </a:prstGeom>
          <a:noFill/>
          <a:ln>
            <a:noFill/>
          </a:ln>
        </p:spPr>
        <p:txBody>
          <a:bodyPr spcFirstLastPara="1" wrap="square" lIns="0" tIns="0" rIns="0" bIns="0" anchor="t" anchorCtr="0">
            <a:noAutofit/>
          </a:bodyPr>
          <a:lstStyle/>
          <a:p>
            <a:pPr marL="0" marR="0" lvl="1" indent="0" algn="l" rtl="0">
              <a:lnSpc>
                <a:spcPct val="90000"/>
              </a:lnSpc>
              <a:spcBef>
                <a:spcPts val="0"/>
              </a:spcBef>
              <a:spcAft>
                <a:spcPts val="0"/>
              </a:spcAft>
              <a:buClr>
                <a:srgbClr val="18A9E2"/>
              </a:buClr>
              <a:buSzPts val="900"/>
              <a:buFont typeface="Arial"/>
              <a:buNone/>
            </a:pPr>
            <a:r>
              <a:rPr lang="es-ES" sz="2000">
                <a:solidFill>
                  <a:schemeClr val="bg1"/>
                </a:solidFill>
                <a:latin typeface="+mj-lt"/>
                <a:ea typeface="Oswald"/>
                <a:cs typeface="Oswald"/>
                <a:sym typeface="Oswald"/>
              </a:rPr>
              <a:t>Key </a:t>
            </a:r>
            <a:r>
              <a:rPr lang="es-ES" sz="2000" err="1">
                <a:solidFill>
                  <a:schemeClr val="bg1"/>
                </a:solidFill>
                <a:latin typeface="+mj-lt"/>
                <a:ea typeface="Oswald"/>
                <a:cs typeface="Oswald"/>
                <a:sym typeface="Oswald"/>
              </a:rPr>
              <a:t>skills</a:t>
            </a:r>
            <a:endParaRPr sz="2000" i="0" u="none" strike="noStrike" cap="none">
              <a:solidFill>
                <a:schemeClr val="bg1"/>
              </a:solidFill>
              <a:latin typeface="+mj-lt"/>
              <a:ea typeface="Oswald"/>
              <a:cs typeface="Oswald"/>
              <a:sym typeface="Oswald"/>
            </a:endParaRPr>
          </a:p>
        </p:txBody>
      </p:sp>
      <p:sp>
        <p:nvSpPr>
          <p:cNvPr id="9" name="Google Shape;830;p53">
            <a:extLst>
              <a:ext uri="{FF2B5EF4-FFF2-40B4-BE49-F238E27FC236}">
                <a16:creationId xmlns:a16="http://schemas.microsoft.com/office/drawing/2014/main" id="{D77C7303-768D-495A-B980-2B74F83BD771}"/>
              </a:ext>
            </a:extLst>
          </p:cNvPr>
          <p:cNvSpPr txBox="1"/>
          <p:nvPr userDrawn="1"/>
        </p:nvSpPr>
        <p:spPr>
          <a:xfrm>
            <a:off x="4301275" y="2570671"/>
            <a:ext cx="3234588" cy="227600"/>
          </a:xfrm>
          <a:prstGeom prst="rect">
            <a:avLst/>
          </a:prstGeom>
          <a:noFill/>
          <a:ln>
            <a:noFill/>
          </a:ln>
        </p:spPr>
        <p:txBody>
          <a:bodyPr spcFirstLastPara="1" wrap="square" lIns="0" tIns="0" rIns="0" bIns="0" anchor="t" anchorCtr="0">
            <a:noAutofit/>
          </a:bodyPr>
          <a:lstStyle/>
          <a:p>
            <a:pPr marL="0" marR="0" lvl="1" indent="0" algn="l" rtl="0">
              <a:lnSpc>
                <a:spcPct val="90000"/>
              </a:lnSpc>
              <a:spcBef>
                <a:spcPts val="0"/>
              </a:spcBef>
              <a:spcAft>
                <a:spcPts val="0"/>
              </a:spcAft>
              <a:buClr>
                <a:srgbClr val="18A9E2"/>
              </a:buClr>
              <a:buSzPts val="900"/>
              <a:buFont typeface="Arial"/>
              <a:buNone/>
            </a:pPr>
            <a:r>
              <a:rPr lang="es-ES" sz="2000" i="0" u="none" strike="noStrike" cap="none" err="1">
                <a:solidFill>
                  <a:schemeClr val="bg1"/>
                </a:solidFill>
                <a:latin typeface="+mj-lt"/>
                <a:ea typeface="Oswald"/>
                <a:cs typeface="Oswald"/>
                <a:sym typeface="Oswald"/>
              </a:rPr>
              <a:t>Experience</a:t>
            </a:r>
            <a:endParaRPr sz="2000" i="0" u="none" strike="noStrike" cap="none">
              <a:solidFill>
                <a:schemeClr val="bg1"/>
              </a:solidFill>
              <a:latin typeface="+mj-lt"/>
              <a:ea typeface="Oswald"/>
              <a:cs typeface="Oswald"/>
              <a:sym typeface="Oswald"/>
            </a:endParaRPr>
          </a:p>
        </p:txBody>
      </p:sp>
      <p:sp>
        <p:nvSpPr>
          <p:cNvPr id="10" name="Google Shape;831;p53">
            <a:extLst>
              <a:ext uri="{FF2B5EF4-FFF2-40B4-BE49-F238E27FC236}">
                <a16:creationId xmlns:a16="http://schemas.microsoft.com/office/drawing/2014/main" id="{55F2DCD2-5EA8-4CAE-B36B-0322A70BCBED}"/>
              </a:ext>
            </a:extLst>
          </p:cNvPr>
          <p:cNvSpPr txBox="1"/>
          <p:nvPr userDrawn="1"/>
        </p:nvSpPr>
        <p:spPr>
          <a:xfrm>
            <a:off x="8616950" y="2570671"/>
            <a:ext cx="3240088" cy="227600"/>
          </a:xfrm>
          <a:prstGeom prst="rect">
            <a:avLst/>
          </a:prstGeom>
          <a:noFill/>
          <a:ln>
            <a:noFill/>
          </a:ln>
        </p:spPr>
        <p:txBody>
          <a:bodyPr spcFirstLastPara="1" wrap="square" lIns="0" tIns="0" rIns="0" bIns="0" anchor="t" anchorCtr="0">
            <a:noAutofit/>
          </a:bodyPr>
          <a:lstStyle/>
          <a:p>
            <a:pPr marL="0" marR="0" lvl="1" indent="0" algn="l" rtl="0">
              <a:lnSpc>
                <a:spcPct val="90000"/>
              </a:lnSpc>
              <a:spcBef>
                <a:spcPts val="0"/>
              </a:spcBef>
              <a:spcAft>
                <a:spcPts val="0"/>
              </a:spcAft>
              <a:buClr>
                <a:srgbClr val="18A9E2"/>
              </a:buClr>
              <a:buSzPts val="900"/>
              <a:buFont typeface="Arial"/>
              <a:buNone/>
            </a:pPr>
            <a:r>
              <a:rPr lang="es-ES" sz="2000" err="1">
                <a:solidFill>
                  <a:schemeClr val="bg1"/>
                </a:solidFill>
                <a:latin typeface="+mj-lt"/>
                <a:ea typeface="Oswald"/>
                <a:cs typeface="Oswald"/>
                <a:sym typeface="Oswald"/>
              </a:rPr>
              <a:t>Relevant</a:t>
            </a:r>
            <a:r>
              <a:rPr lang="es-ES" sz="2000">
                <a:solidFill>
                  <a:schemeClr val="bg1"/>
                </a:solidFill>
                <a:latin typeface="+mj-lt"/>
                <a:ea typeface="Oswald"/>
                <a:cs typeface="Oswald"/>
                <a:sym typeface="Oswald"/>
              </a:rPr>
              <a:t> </a:t>
            </a:r>
            <a:r>
              <a:rPr lang="es-ES" sz="2000" err="1">
                <a:solidFill>
                  <a:schemeClr val="bg1"/>
                </a:solidFill>
                <a:latin typeface="+mj-lt"/>
                <a:ea typeface="Oswald"/>
                <a:cs typeface="Oswald"/>
                <a:sym typeface="Oswald"/>
              </a:rPr>
              <a:t>projects</a:t>
            </a:r>
            <a:endParaRPr sz="2000">
              <a:solidFill>
                <a:schemeClr val="bg1"/>
              </a:solidFill>
              <a:latin typeface="+mj-lt"/>
              <a:ea typeface="Oswald"/>
              <a:cs typeface="Oswald"/>
              <a:sym typeface="Oswald"/>
            </a:endParaRPr>
          </a:p>
        </p:txBody>
      </p:sp>
      <p:sp>
        <p:nvSpPr>
          <p:cNvPr id="11" name="Google Shape;832;p53">
            <a:extLst>
              <a:ext uri="{FF2B5EF4-FFF2-40B4-BE49-F238E27FC236}">
                <a16:creationId xmlns:a16="http://schemas.microsoft.com/office/drawing/2014/main" id="{FAE4096A-18BB-4803-A29A-B97EC2E19147}"/>
              </a:ext>
            </a:extLst>
          </p:cNvPr>
          <p:cNvSpPr txBox="1">
            <a:spLocks noGrp="1"/>
          </p:cNvSpPr>
          <p:nvPr>
            <p:ph type="body" idx="1"/>
          </p:nvPr>
        </p:nvSpPr>
        <p:spPr>
          <a:xfrm>
            <a:off x="348001" y="3767367"/>
            <a:ext cx="3083808" cy="2722333"/>
          </a:xfrm>
          <a:prstGeom prst="rect">
            <a:avLst/>
          </a:prstGeom>
        </p:spPr>
        <p:txBody>
          <a:bodyPr spcFirstLastPara="1" wrap="square" lIns="0" tIns="0" rIns="0" bIns="0" anchor="t" anchorCtr="0">
            <a:noAutofit/>
          </a:bodyPr>
          <a:lstStyle>
            <a:lvl1pPr marL="0" lvl="0" indent="0" algn="just" rtl="0">
              <a:spcBef>
                <a:spcPts val="0"/>
              </a:spcBef>
              <a:spcAft>
                <a:spcPts val="800"/>
              </a:spcAft>
              <a:buClr>
                <a:srgbClr val="FFFFFF"/>
              </a:buClr>
              <a:buSzPts val="1000"/>
              <a:buFont typeface="Lato Light"/>
              <a:buNone/>
              <a:defRPr sz="1200">
                <a:solidFill>
                  <a:srgbClr val="FFFFFF"/>
                </a:solidFill>
                <a:latin typeface="+mn-lt"/>
                <a:ea typeface="Lato Light"/>
                <a:cs typeface="Lato Light"/>
                <a:sym typeface="Lato Light"/>
              </a:defRPr>
            </a:lvl1pPr>
            <a:lvl2pPr marL="1219170" lvl="1" indent="-389457" algn="just" rtl="0">
              <a:spcBef>
                <a:spcPts val="2133"/>
              </a:spcBef>
              <a:spcAft>
                <a:spcPts val="0"/>
              </a:spcAft>
              <a:buClr>
                <a:srgbClr val="FFFFFF"/>
              </a:buClr>
              <a:buSzPts val="1000"/>
              <a:buFont typeface="Lato Light"/>
              <a:buChar char="○"/>
              <a:defRPr sz="1333">
                <a:solidFill>
                  <a:srgbClr val="FFFFFF"/>
                </a:solidFill>
                <a:latin typeface="Lato Light"/>
                <a:ea typeface="Lato Light"/>
                <a:cs typeface="Lato Light"/>
                <a:sym typeface="Lato Light"/>
              </a:defRPr>
            </a:lvl2pPr>
            <a:lvl3pPr marL="1828754" lvl="2" indent="-389457" algn="just" rtl="0">
              <a:spcBef>
                <a:spcPts val="2133"/>
              </a:spcBef>
              <a:spcAft>
                <a:spcPts val="0"/>
              </a:spcAft>
              <a:buClr>
                <a:srgbClr val="FFFFFF"/>
              </a:buClr>
              <a:buSzPts val="1000"/>
              <a:buFont typeface="Lato Light"/>
              <a:buChar char="■"/>
              <a:defRPr sz="1333">
                <a:solidFill>
                  <a:srgbClr val="FFFFFF"/>
                </a:solidFill>
                <a:latin typeface="Lato Light"/>
                <a:ea typeface="Lato Light"/>
                <a:cs typeface="Lato Light"/>
                <a:sym typeface="Lato Light"/>
              </a:defRPr>
            </a:lvl3pPr>
            <a:lvl4pPr marL="2438339" lvl="3" indent="-389457" algn="just" rtl="0">
              <a:spcBef>
                <a:spcPts val="2133"/>
              </a:spcBef>
              <a:spcAft>
                <a:spcPts val="0"/>
              </a:spcAft>
              <a:buClr>
                <a:srgbClr val="FFFFFF"/>
              </a:buClr>
              <a:buSzPts val="1000"/>
              <a:buFont typeface="Lato Light"/>
              <a:buChar char="●"/>
              <a:defRPr sz="1333">
                <a:solidFill>
                  <a:srgbClr val="FFFFFF"/>
                </a:solidFill>
                <a:latin typeface="Lato Light"/>
                <a:ea typeface="Lato Light"/>
                <a:cs typeface="Lato Light"/>
                <a:sym typeface="Lato Light"/>
              </a:defRPr>
            </a:lvl4pPr>
            <a:lvl5pPr marL="3047924" lvl="4" indent="-389457" algn="just" rtl="0">
              <a:spcBef>
                <a:spcPts val="2133"/>
              </a:spcBef>
              <a:spcAft>
                <a:spcPts val="0"/>
              </a:spcAft>
              <a:buClr>
                <a:srgbClr val="FFFFFF"/>
              </a:buClr>
              <a:buSzPts val="1000"/>
              <a:buFont typeface="Lato Light"/>
              <a:buChar char="○"/>
              <a:defRPr sz="1333">
                <a:solidFill>
                  <a:srgbClr val="FFFFFF"/>
                </a:solidFill>
                <a:latin typeface="Lato Light"/>
                <a:ea typeface="Lato Light"/>
                <a:cs typeface="Lato Light"/>
                <a:sym typeface="Lato Light"/>
              </a:defRPr>
            </a:lvl5pPr>
            <a:lvl6pPr marL="3657509" lvl="5" indent="-389457" algn="just" rtl="0">
              <a:spcBef>
                <a:spcPts val="2133"/>
              </a:spcBef>
              <a:spcAft>
                <a:spcPts val="0"/>
              </a:spcAft>
              <a:buClr>
                <a:srgbClr val="FFFFFF"/>
              </a:buClr>
              <a:buSzPts val="1000"/>
              <a:buFont typeface="Lato Light"/>
              <a:buChar char="■"/>
              <a:defRPr sz="1333">
                <a:solidFill>
                  <a:srgbClr val="FFFFFF"/>
                </a:solidFill>
                <a:latin typeface="Lato Light"/>
                <a:ea typeface="Lato Light"/>
                <a:cs typeface="Lato Light"/>
                <a:sym typeface="Lato Light"/>
              </a:defRPr>
            </a:lvl6pPr>
            <a:lvl7pPr marL="4267093" lvl="6" indent="-389457" algn="just" rtl="0">
              <a:spcBef>
                <a:spcPts val="2133"/>
              </a:spcBef>
              <a:spcAft>
                <a:spcPts val="0"/>
              </a:spcAft>
              <a:buClr>
                <a:srgbClr val="FFFFFF"/>
              </a:buClr>
              <a:buSzPts val="1000"/>
              <a:buFont typeface="Lato Light"/>
              <a:buChar char="●"/>
              <a:defRPr sz="1333">
                <a:solidFill>
                  <a:srgbClr val="FFFFFF"/>
                </a:solidFill>
                <a:latin typeface="Lato Light"/>
                <a:ea typeface="Lato Light"/>
                <a:cs typeface="Lato Light"/>
                <a:sym typeface="Lato Light"/>
              </a:defRPr>
            </a:lvl7pPr>
            <a:lvl8pPr marL="4876678" lvl="7" indent="-389457" algn="just" rtl="0">
              <a:spcBef>
                <a:spcPts val="2133"/>
              </a:spcBef>
              <a:spcAft>
                <a:spcPts val="0"/>
              </a:spcAft>
              <a:buClr>
                <a:srgbClr val="FFFFFF"/>
              </a:buClr>
              <a:buSzPts val="1000"/>
              <a:buFont typeface="Lato Light"/>
              <a:buChar char="○"/>
              <a:defRPr sz="1333">
                <a:solidFill>
                  <a:srgbClr val="FFFFFF"/>
                </a:solidFill>
                <a:latin typeface="Lato Light"/>
                <a:ea typeface="Lato Light"/>
                <a:cs typeface="Lato Light"/>
                <a:sym typeface="Lato Light"/>
              </a:defRPr>
            </a:lvl8pPr>
            <a:lvl9pPr marL="5486263" lvl="8" indent="-389457" algn="just" rtl="0">
              <a:spcBef>
                <a:spcPts val="2133"/>
              </a:spcBef>
              <a:spcAft>
                <a:spcPts val="2133"/>
              </a:spcAft>
              <a:buClr>
                <a:srgbClr val="FFFFFF"/>
              </a:buClr>
              <a:buSzPts val="1000"/>
              <a:buFont typeface="Lato Light"/>
              <a:buChar char="■"/>
              <a:defRPr sz="1333">
                <a:solidFill>
                  <a:srgbClr val="FFFFFF"/>
                </a:solidFill>
                <a:latin typeface="Lato Light"/>
                <a:ea typeface="Lato Light"/>
                <a:cs typeface="Lato Light"/>
                <a:sym typeface="Lato Light"/>
              </a:defRPr>
            </a:lvl9pPr>
          </a:lstStyle>
          <a:p>
            <a:endParaRPr/>
          </a:p>
        </p:txBody>
      </p:sp>
      <p:sp>
        <p:nvSpPr>
          <p:cNvPr id="12" name="Google Shape;833;p53">
            <a:extLst>
              <a:ext uri="{FF2B5EF4-FFF2-40B4-BE49-F238E27FC236}">
                <a16:creationId xmlns:a16="http://schemas.microsoft.com/office/drawing/2014/main" id="{05287752-6831-4CD8-BF43-5DE06D31AC48}"/>
              </a:ext>
            </a:extLst>
          </p:cNvPr>
          <p:cNvSpPr txBox="1">
            <a:spLocks noGrp="1"/>
          </p:cNvSpPr>
          <p:nvPr>
            <p:ph type="body" idx="2" hasCustomPrompt="1"/>
          </p:nvPr>
        </p:nvSpPr>
        <p:spPr>
          <a:xfrm>
            <a:off x="115800" y="2800350"/>
            <a:ext cx="1654898" cy="520000"/>
          </a:xfrm>
          <a:prstGeom prst="rect">
            <a:avLst/>
          </a:prstGeom>
        </p:spPr>
        <p:txBody>
          <a:bodyPr spcFirstLastPara="1" wrap="square" lIns="91425" tIns="91425" rIns="91425" bIns="91425" anchor="ctr" anchorCtr="0">
            <a:noAutofit/>
          </a:bodyPr>
          <a:lstStyle>
            <a:lvl1pPr marL="0" lvl="0" indent="0" algn="r" rtl="0">
              <a:lnSpc>
                <a:spcPct val="100000"/>
              </a:lnSpc>
              <a:spcBef>
                <a:spcPts val="0"/>
              </a:spcBef>
              <a:spcAft>
                <a:spcPts val="0"/>
              </a:spcAft>
              <a:buClr>
                <a:srgbClr val="FFFFFF"/>
              </a:buClr>
              <a:buSzPts val="1800"/>
              <a:buFont typeface="Lato"/>
              <a:buNone/>
              <a:defRPr sz="2000" b="1">
                <a:solidFill>
                  <a:srgbClr val="FFFFFF"/>
                </a:solidFill>
                <a:latin typeface="+mj-lt"/>
                <a:ea typeface="Lato"/>
                <a:cs typeface="Lato"/>
                <a:sym typeface="Lato"/>
              </a:defRPr>
            </a:lvl1pPr>
            <a:lvl2pPr marL="1219170" lvl="1" indent="-457189" algn="r" rtl="0">
              <a:lnSpc>
                <a:spcPct val="100000"/>
              </a:lnSpc>
              <a:spcBef>
                <a:spcPts val="0"/>
              </a:spcBef>
              <a:spcAft>
                <a:spcPts val="0"/>
              </a:spcAft>
              <a:buClr>
                <a:srgbClr val="FFFFFF"/>
              </a:buClr>
              <a:buSzPts val="1800"/>
              <a:buFont typeface="Lato"/>
              <a:buChar char="○"/>
              <a:defRPr sz="2400" b="1">
                <a:solidFill>
                  <a:srgbClr val="FFFFFF"/>
                </a:solidFill>
                <a:latin typeface="Lato"/>
                <a:ea typeface="Lato"/>
                <a:cs typeface="Lato"/>
                <a:sym typeface="Lato"/>
              </a:defRPr>
            </a:lvl2pPr>
            <a:lvl3pPr marL="1828754" lvl="2" indent="-457189" algn="r" rtl="0">
              <a:lnSpc>
                <a:spcPct val="100000"/>
              </a:lnSpc>
              <a:spcBef>
                <a:spcPts val="0"/>
              </a:spcBef>
              <a:spcAft>
                <a:spcPts val="0"/>
              </a:spcAft>
              <a:buClr>
                <a:srgbClr val="FFFFFF"/>
              </a:buClr>
              <a:buSzPts val="1800"/>
              <a:buFont typeface="Lato"/>
              <a:buChar char="■"/>
              <a:defRPr sz="2400" b="1">
                <a:solidFill>
                  <a:srgbClr val="FFFFFF"/>
                </a:solidFill>
                <a:latin typeface="Lato"/>
                <a:ea typeface="Lato"/>
                <a:cs typeface="Lato"/>
                <a:sym typeface="Lato"/>
              </a:defRPr>
            </a:lvl3pPr>
            <a:lvl4pPr marL="2438339" lvl="3" indent="-457189" algn="r" rtl="0">
              <a:lnSpc>
                <a:spcPct val="100000"/>
              </a:lnSpc>
              <a:spcBef>
                <a:spcPts val="0"/>
              </a:spcBef>
              <a:spcAft>
                <a:spcPts val="0"/>
              </a:spcAft>
              <a:buClr>
                <a:srgbClr val="FFFFFF"/>
              </a:buClr>
              <a:buSzPts val="1800"/>
              <a:buFont typeface="Lato"/>
              <a:buChar char="●"/>
              <a:defRPr sz="2400" b="1">
                <a:solidFill>
                  <a:srgbClr val="FFFFFF"/>
                </a:solidFill>
                <a:latin typeface="Lato"/>
                <a:ea typeface="Lato"/>
                <a:cs typeface="Lato"/>
                <a:sym typeface="Lato"/>
              </a:defRPr>
            </a:lvl4pPr>
            <a:lvl5pPr marL="3047924" lvl="4" indent="-457189" algn="r" rtl="0">
              <a:lnSpc>
                <a:spcPct val="100000"/>
              </a:lnSpc>
              <a:spcBef>
                <a:spcPts val="0"/>
              </a:spcBef>
              <a:spcAft>
                <a:spcPts val="0"/>
              </a:spcAft>
              <a:buClr>
                <a:srgbClr val="FFFFFF"/>
              </a:buClr>
              <a:buSzPts val="1800"/>
              <a:buFont typeface="Lato"/>
              <a:buChar char="○"/>
              <a:defRPr sz="2400" b="1">
                <a:solidFill>
                  <a:srgbClr val="FFFFFF"/>
                </a:solidFill>
                <a:latin typeface="Lato"/>
                <a:ea typeface="Lato"/>
                <a:cs typeface="Lato"/>
                <a:sym typeface="Lato"/>
              </a:defRPr>
            </a:lvl5pPr>
            <a:lvl6pPr marL="3657509" lvl="5" indent="-457189" algn="r" rtl="0">
              <a:lnSpc>
                <a:spcPct val="100000"/>
              </a:lnSpc>
              <a:spcBef>
                <a:spcPts val="0"/>
              </a:spcBef>
              <a:spcAft>
                <a:spcPts val="0"/>
              </a:spcAft>
              <a:buClr>
                <a:srgbClr val="FFFFFF"/>
              </a:buClr>
              <a:buSzPts val="1800"/>
              <a:buFont typeface="Lato"/>
              <a:buChar char="■"/>
              <a:defRPr sz="2400" b="1">
                <a:solidFill>
                  <a:srgbClr val="FFFFFF"/>
                </a:solidFill>
                <a:latin typeface="Lato"/>
                <a:ea typeface="Lato"/>
                <a:cs typeface="Lato"/>
                <a:sym typeface="Lato"/>
              </a:defRPr>
            </a:lvl6pPr>
            <a:lvl7pPr marL="4267093" lvl="6" indent="-457189" algn="r" rtl="0">
              <a:lnSpc>
                <a:spcPct val="100000"/>
              </a:lnSpc>
              <a:spcBef>
                <a:spcPts val="0"/>
              </a:spcBef>
              <a:spcAft>
                <a:spcPts val="0"/>
              </a:spcAft>
              <a:buClr>
                <a:srgbClr val="FFFFFF"/>
              </a:buClr>
              <a:buSzPts val="1800"/>
              <a:buFont typeface="Lato"/>
              <a:buChar char="●"/>
              <a:defRPr sz="2400" b="1">
                <a:solidFill>
                  <a:srgbClr val="FFFFFF"/>
                </a:solidFill>
                <a:latin typeface="Lato"/>
                <a:ea typeface="Lato"/>
                <a:cs typeface="Lato"/>
                <a:sym typeface="Lato"/>
              </a:defRPr>
            </a:lvl7pPr>
            <a:lvl8pPr marL="4876678" lvl="7" indent="-457189" algn="r" rtl="0">
              <a:lnSpc>
                <a:spcPct val="100000"/>
              </a:lnSpc>
              <a:spcBef>
                <a:spcPts val="0"/>
              </a:spcBef>
              <a:spcAft>
                <a:spcPts val="0"/>
              </a:spcAft>
              <a:buClr>
                <a:srgbClr val="FFFFFF"/>
              </a:buClr>
              <a:buSzPts val="1800"/>
              <a:buFont typeface="Lato"/>
              <a:buChar char="○"/>
              <a:defRPr sz="2400" b="1">
                <a:solidFill>
                  <a:srgbClr val="FFFFFF"/>
                </a:solidFill>
                <a:latin typeface="Lato"/>
                <a:ea typeface="Lato"/>
                <a:cs typeface="Lato"/>
                <a:sym typeface="Lato"/>
              </a:defRPr>
            </a:lvl8pPr>
            <a:lvl9pPr marL="5486263" lvl="8" indent="-457189" algn="r" rtl="0">
              <a:lnSpc>
                <a:spcPct val="100000"/>
              </a:lnSpc>
              <a:spcBef>
                <a:spcPts val="0"/>
              </a:spcBef>
              <a:spcAft>
                <a:spcPts val="0"/>
              </a:spcAft>
              <a:buClr>
                <a:srgbClr val="FFFFFF"/>
              </a:buClr>
              <a:buSzPts val="1800"/>
              <a:buFont typeface="Lato"/>
              <a:buChar char="■"/>
              <a:defRPr sz="2400" b="1">
                <a:solidFill>
                  <a:srgbClr val="FFFFFF"/>
                </a:solidFill>
                <a:latin typeface="Lato"/>
                <a:ea typeface="Lato"/>
                <a:cs typeface="Lato"/>
                <a:sym typeface="Lato"/>
              </a:defRPr>
            </a:lvl9pPr>
          </a:lstStyle>
          <a:p>
            <a:r>
              <a:rPr lang="es-ES" err="1"/>
              <a:t>Name</a:t>
            </a:r>
            <a:endParaRPr/>
          </a:p>
        </p:txBody>
      </p:sp>
      <p:sp>
        <p:nvSpPr>
          <p:cNvPr id="13" name="Google Shape;834;p53">
            <a:extLst>
              <a:ext uri="{FF2B5EF4-FFF2-40B4-BE49-F238E27FC236}">
                <a16:creationId xmlns:a16="http://schemas.microsoft.com/office/drawing/2014/main" id="{4DEA5182-727A-4E69-99A0-FEB1322C38F1}"/>
              </a:ext>
            </a:extLst>
          </p:cNvPr>
          <p:cNvSpPr txBox="1">
            <a:spLocks noGrp="1"/>
          </p:cNvSpPr>
          <p:nvPr>
            <p:ph type="body" idx="3" hasCustomPrompt="1"/>
          </p:nvPr>
        </p:nvSpPr>
        <p:spPr>
          <a:xfrm>
            <a:off x="2046500" y="2800350"/>
            <a:ext cx="1384942" cy="520000"/>
          </a:xfrm>
          <a:prstGeom prst="rect">
            <a:avLst/>
          </a:prstGeom>
        </p:spPr>
        <p:txBody>
          <a:bodyPr spcFirstLastPara="1" wrap="square" lIns="91425" tIns="91425" rIns="91425" bIns="91425" anchor="ctr" anchorCtr="0">
            <a:noAutofit/>
          </a:bodyPr>
          <a:lstStyle>
            <a:lvl1pPr marL="0" lvl="0" indent="0" algn="l" rtl="0">
              <a:lnSpc>
                <a:spcPct val="100000"/>
              </a:lnSpc>
              <a:spcBef>
                <a:spcPts val="0"/>
              </a:spcBef>
              <a:spcAft>
                <a:spcPts val="0"/>
              </a:spcAft>
              <a:buClr>
                <a:srgbClr val="FFFFFF"/>
              </a:buClr>
              <a:buSzPts val="1000"/>
              <a:buFont typeface="Lato Light"/>
              <a:buNone/>
              <a:defRPr sz="1400">
                <a:solidFill>
                  <a:srgbClr val="FFFFFF"/>
                </a:solidFill>
                <a:latin typeface="+mn-lt"/>
                <a:ea typeface="Lato Light"/>
                <a:cs typeface="Lato Light"/>
                <a:sym typeface="Lato Light"/>
              </a:defRPr>
            </a:lvl1pPr>
            <a:lvl2pPr marL="1219170" lvl="1" indent="-389457" algn="ctr" rtl="0">
              <a:lnSpc>
                <a:spcPct val="100000"/>
              </a:lnSpc>
              <a:spcBef>
                <a:spcPts val="0"/>
              </a:spcBef>
              <a:spcAft>
                <a:spcPts val="0"/>
              </a:spcAft>
              <a:buClr>
                <a:srgbClr val="FFFFFF"/>
              </a:buClr>
              <a:buSzPts val="1000"/>
              <a:buFont typeface="Lato Light"/>
              <a:buChar char="○"/>
              <a:defRPr sz="1333">
                <a:solidFill>
                  <a:srgbClr val="FFFFFF"/>
                </a:solidFill>
                <a:latin typeface="Lato Light"/>
                <a:ea typeface="Lato Light"/>
                <a:cs typeface="Lato Light"/>
                <a:sym typeface="Lato Light"/>
              </a:defRPr>
            </a:lvl2pPr>
            <a:lvl3pPr marL="1828754" lvl="2" indent="-389457" algn="ctr" rtl="0">
              <a:lnSpc>
                <a:spcPct val="100000"/>
              </a:lnSpc>
              <a:spcBef>
                <a:spcPts val="0"/>
              </a:spcBef>
              <a:spcAft>
                <a:spcPts val="0"/>
              </a:spcAft>
              <a:buClr>
                <a:srgbClr val="FFFFFF"/>
              </a:buClr>
              <a:buSzPts val="1000"/>
              <a:buFont typeface="Lato Light"/>
              <a:buChar char="■"/>
              <a:defRPr sz="1333">
                <a:solidFill>
                  <a:srgbClr val="FFFFFF"/>
                </a:solidFill>
                <a:latin typeface="Lato Light"/>
                <a:ea typeface="Lato Light"/>
                <a:cs typeface="Lato Light"/>
                <a:sym typeface="Lato Light"/>
              </a:defRPr>
            </a:lvl3pPr>
            <a:lvl4pPr marL="2438339" lvl="3" indent="-389457" algn="ctr" rtl="0">
              <a:lnSpc>
                <a:spcPct val="100000"/>
              </a:lnSpc>
              <a:spcBef>
                <a:spcPts val="0"/>
              </a:spcBef>
              <a:spcAft>
                <a:spcPts val="0"/>
              </a:spcAft>
              <a:buClr>
                <a:srgbClr val="FFFFFF"/>
              </a:buClr>
              <a:buSzPts val="1000"/>
              <a:buFont typeface="Lato Light"/>
              <a:buChar char="●"/>
              <a:defRPr sz="1333">
                <a:solidFill>
                  <a:srgbClr val="FFFFFF"/>
                </a:solidFill>
                <a:latin typeface="Lato Light"/>
                <a:ea typeface="Lato Light"/>
                <a:cs typeface="Lato Light"/>
                <a:sym typeface="Lato Light"/>
              </a:defRPr>
            </a:lvl4pPr>
            <a:lvl5pPr marL="3047924" lvl="4" indent="-389457" algn="ctr" rtl="0">
              <a:lnSpc>
                <a:spcPct val="100000"/>
              </a:lnSpc>
              <a:spcBef>
                <a:spcPts val="0"/>
              </a:spcBef>
              <a:spcAft>
                <a:spcPts val="0"/>
              </a:spcAft>
              <a:buClr>
                <a:srgbClr val="FFFFFF"/>
              </a:buClr>
              <a:buSzPts val="1000"/>
              <a:buFont typeface="Lato Light"/>
              <a:buChar char="○"/>
              <a:defRPr sz="1333">
                <a:solidFill>
                  <a:srgbClr val="FFFFFF"/>
                </a:solidFill>
                <a:latin typeface="Lato Light"/>
                <a:ea typeface="Lato Light"/>
                <a:cs typeface="Lato Light"/>
                <a:sym typeface="Lato Light"/>
              </a:defRPr>
            </a:lvl5pPr>
            <a:lvl6pPr marL="3657509" lvl="5" indent="-389457" algn="ctr" rtl="0">
              <a:lnSpc>
                <a:spcPct val="100000"/>
              </a:lnSpc>
              <a:spcBef>
                <a:spcPts val="0"/>
              </a:spcBef>
              <a:spcAft>
                <a:spcPts val="0"/>
              </a:spcAft>
              <a:buClr>
                <a:srgbClr val="FFFFFF"/>
              </a:buClr>
              <a:buSzPts val="1000"/>
              <a:buFont typeface="Lato Light"/>
              <a:buChar char="■"/>
              <a:defRPr sz="1333">
                <a:solidFill>
                  <a:srgbClr val="FFFFFF"/>
                </a:solidFill>
                <a:latin typeface="Lato Light"/>
                <a:ea typeface="Lato Light"/>
                <a:cs typeface="Lato Light"/>
                <a:sym typeface="Lato Light"/>
              </a:defRPr>
            </a:lvl6pPr>
            <a:lvl7pPr marL="4267093" lvl="6" indent="-389457" algn="ctr" rtl="0">
              <a:lnSpc>
                <a:spcPct val="100000"/>
              </a:lnSpc>
              <a:spcBef>
                <a:spcPts val="0"/>
              </a:spcBef>
              <a:spcAft>
                <a:spcPts val="0"/>
              </a:spcAft>
              <a:buClr>
                <a:srgbClr val="FFFFFF"/>
              </a:buClr>
              <a:buSzPts val="1000"/>
              <a:buFont typeface="Lato Light"/>
              <a:buChar char="●"/>
              <a:defRPr sz="1333">
                <a:solidFill>
                  <a:srgbClr val="FFFFFF"/>
                </a:solidFill>
                <a:latin typeface="Lato Light"/>
                <a:ea typeface="Lato Light"/>
                <a:cs typeface="Lato Light"/>
                <a:sym typeface="Lato Light"/>
              </a:defRPr>
            </a:lvl7pPr>
            <a:lvl8pPr marL="4876678" lvl="7" indent="-389457" algn="ctr" rtl="0">
              <a:lnSpc>
                <a:spcPct val="100000"/>
              </a:lnSpc>
              <a:spcBef>
                <a:spcPts val="0"/>
              </a:spcBef>
              <a:spcAft>
                <a:spcPts val="0"/>
              </a:spcAft>
              <a:buClr>
                <a:srgbClr val="FFFFFF"/>
              </a:buClr>
              <a:buSzPts val="1000"/>
              <a:buFont typeface="Lato Light"/>
              <a:buChar char="○"/>
              <a:defRPr sz="1333">
                <a:solidFill>
                  <a:srgbClr val="FFFFFF"/>
                </a:solidFill>
                <a:latin typeface="Lato Light"/>
                <a:ea typeface="Lato Light"/>
                <a:cs typeface="Lato Light"/>
                <a:sym typeface="Lato Light"/>
              </a:defRPr>
            </a:lvl8pPr>
            <a:lvl9pPr marL="5486263" lvl="8" indent="-389457" algn="ctr" rtl="0">
              <a:lnSpc>
                <a:spcPct val="100000"/>
              </a:lnSpc>
              <a:spcBef>
                <a:spcPts val="0"/>
              </a:spcBef>
              <a:spcAft>
                <a:spcPts val="0"/>
              </a:spcAft>
              <a:buClr>
                <a:srgbClr val="FFFFFF"/>
              </a:buClr>
              <a:buSzPts val="1000"/>
              <a:buFont typeface="Lato Light"/>
              <a:buChar char="■"/>
              <a:defRPr sz="1333">
                <a:solidFill>
                  <a:srgbClr val="FFFFFF"/>
                </a:solidFill>
                <a:latin typeface="Lato Light"/>
                <a:ea typeface="Lato Light"/>
                <a:cs typeface="Lato Light"/>
                <a:sym typeface="Lato Light"/>
              </a:defRPr>
            </a:lvl9pPr>
          </a:lstStyle>
          <a:p>
            <a:r>
              <a:rPr lang="es-ES" err="1"/>
              <a:t>Title</a:t>
            </a:r>
            <a:endParaRPr/>
          </a:p>
        </p:txBody>
      </p:sp>
      <p:cxnSp>
        <p:nvCxnSpPr>
          <p:cNvPr id="14" name="Google Shape;828;p53">
            <a:extLst>
              <a:ext uri="{FF2B5EF4-FFF2-40B4-BE49-F238E27FC236}">
                <a16:creationId xmlns:a16="http://schemas.microsoft.com/office/drawing/2014/main" id="{EF4FCF4E-3DA3-437E-9516-6163BC70DCEC}"/>
              </a:ext>
            </a:extLst>
          </p:cNvPr>
          <p:cNvCxnSpPr>
            <a:cxnSpLocks/>
          </p:cNvCxnSpPr>
          <p:nvPr userDrawn="1"/>
        </p:nvCxnSpPr>
        <p:spPr>
          <a:xfrm>
            <a:off x="1882409" y="2691700"/>
            <a:ext cx="366" cy="737300"/>
          </a:xfrm>
          <a:prstGeom prst="straightConnector1">
            <a:avLst/>
          </a:prstGeom>
          <a:noFill/>
          <a:ln w="28575" cap="flat" cmpd="sng">
            <a:solidFill>
              <a:schemeClr val="bg1"/>
            </a:solidFill>
            <a:prstDash val="solid"/>
            <a:round/>
            <a:headEnd type="none" w="med" len="med"/>
            <a:tailEnd type="none" w="med" len="med"/>
          </a:ln>
        </p:spPr>
      </p:cxnSp>
    </p:spTree>
    <p:extLst>
      <p:ext uri="{BB962C8B-B14F-4D97-AF65-F5344CB8AC3E}">
        <p14:creationId xmlns:p14="http://schemas.microsoft.com/office/powerpoint/2010/main" val="2350316129"/>
      </p:ext>
    </p:extLst>
  </p:cSld>
  <p:clrMapOvr>
    <a:masterClrMapping/>
  </p:clrMapOvr>
  <p:extLst>
    <p:ext uri="{DCECCB84-F9BA-43D5-87BE-67443E8EF086}">
      <p15:sldGuideLst xmlns:p15="http://schemas.microsoft.com/office/powerpoint/2012/main">
        <p15:guide id="1" pos="211">
          <p15:clr>
            <a:srgbClr val="FDE53C"/>
          </p15:clr>
        </p15:guide>
        <p15:guide id="2" pos="2162">
          <p15:clr>
            <a:srgbClr val="FDE53C"/>
          </p15:clr>
        </p15:guide>
        <p15:guide id="3" pos="2706">
          <p15:clr>
            <a:srgbClr val="C35EA4"/>
          </p15:clr>
        </p15:guide>
        <p15:guide id="4" pos="5428">
          <p15:clr>
            <a:srgbClr val="C35EA4"/>
          </p15:clr>
        </p15:guide>
        <p15:guide id="5" pos="1186">
          <p15:clr>
            <a:srgbClr val="FDE53C"/>
          </p15:clr>
        </p15:guide>
        <p15:guide id="6" orient="horz" pos="867">
          <p15:clr>
            <a:srgbClr val="FDE53C"/>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Profile CV">
    <p:spTree>
      <p:nvGrpSpPr>
        <p:cNvPr id="1" name=""/>
        <p:cNvGrpSpPr/>
        <p:nvPr/>
      </p:nvGrpSpPr>
      <p:grpSpPr>
        <a:xfrm>
          <a:off x="0" y="0"/>
          <a:ext cx="0" cy="0"/>
          <a:chOff x="0" y="0"/>
          <a:chExt cx="0" cy="0"/>
        </a:xfrm>
      </p:grpSpPr>
      <p:pic>
        <p:nvPicPr>
          <p:cNvPr id="15" name="Imagen 14" descr="Imagen digital de una cortina azul&#10;&#10;Descripción generada automáticamente con confianza baja">
            <a:extLst>
              <a:ext uri="{FF2B5EF4-FFF2-40B4-BE49-F238E27FC236}">
                <a16:creationId xmlns:a16="http://schemas.microsoft.com/office/drawing/2014/main" id="{00AD106E-B325-0102-0F7D-6BE1B3F37FFD}"/>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t="10448"/>
          <a:stretch/>
        </p:blipFill>
        <p:spPr>
          <a:xfrm>
            <a:off x="0" y="0"/>
            <a:ext cx="12192000" cy="6858000"/>
          </a:xfrm>
          <a:prstGeom prst="rect">
            <a:avLst/>
          </a:prstGeom>
        </p:spPr>
      </p:pic>
      <p:sp>
        <p:nvSpPr>
          <p:cNvPr id="6" name="Google Shape;825;p53">
            <a:extLst>
              <a:ext uri="{FF2B5EF4-FFF2-40B4-BE49-F238E27FC236}">
                <a16:creationId xmlns:a16="http://schemas.microsoft.com/office/drawing/2014/main" id="{C16B818B-76DD-43AD-8F08-9E6AACB9F21C}"/>
              </a:ext>
            </a:extLst>
          </p:cNvPr>
          <p:cNvSpPr/>
          <p:nvPr userDrawn="1"/>
        </p:nvSpPr>
        <p:spPr>
          <a:xfrm>
            <a:off x="1958600" y="421067"/>
            <a:ext cx="10233600" cy="1760400"/>
          </a:xfrm>
          <a:prstGeom prst="rect">
            <a:avLst/>
          </a:prstGeom>
          <a:solidFill>
            <a:schemeClr val="accent1">
              <a:lumMod val="20000"/>
              <a:lumOff val="80000"/>
              <a:alpha val="1429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 name="Google Shape;826;p53">
            <a:extLst>
              <a:ext uri="{FF2B5EF4-FFF2-40B4-BE49-F238E27FC236}">
                <a16:creationId xmlns:a16="http://schemas.microsoft.com/office/drawing/2014/main" id="{E3305B22-622B-409E-9DA1-952116CC72A9}"/>
              </a:ext>
            </a:extLst>
          </p:cNvPr>
          <p:cNvSpPr/>
          <p:nvPr userDrawn="1"/>
        </p:nvSpPr>
        <p:spPr>
          <a:xfrm>
            <a:off x="0" y="0"/>
            <a:ext cx="3592512" cy="6858000"/>
          </a:xfrm>
          <a:prstGeom prst="rect">
            <a:avLst/>
          </a:prstGeom>
          <a:solidFill>
            <a:srgbClr val="007AC2"/>
          </a:solidFill>
          <a:ln>
            <a:noFill/>
          </a:ln>
          <a:effectLst>
            <a:outerShdw blurRad="57150" dist="19050" dir="5400000" algn="bl" rotWithShape="0">
              <a:srgbClr val="000000">
                <a:alpha val="50000"/>
              </a:srgbClr>
            </a:outerShdw>
          </a:effectLst>
        </p:spPr>
        <p:txBody>
          <a:bodyPr spcFirstLastPara="1" wrap="square" lIns="91433" tIns="45700" rIns="91433" bIns="45700" anchor="ctr" anchorCtr="0">
            <a:noAutofit/>
          </a:bodyPr>
          <a:lstStyle/>
          <a:p>
            <a:pPr marL="380990" marR="0" lvl="0" indent="-380990" algn="ctr" rtl="0">
              <a:spcBef>
                <a:spcPts val="0"/>
              </a:spcBef>
              <a:spcAft>
                <a:spcPts val="0"/>
              </a:spcAft>
              <a:buFont typeface="Arial" panose="020B0604020202020204" pitchFamily="34" charset="0"/>
              <a:buChar char="•"/>
            </a:pPr>
            <a:endParaRPr sz="1600" b="0" i="0" u="none" strike="noStrike" cap="none">
              <a:solidFill>
                <a:schemeClr val="lt1"/>
              </a:solidFill>
              <a:latin typeface="+mn-lt"/>
              <a:ea typeface="Calibri"/>
              <a:cs typeface="Calibri"/>
              <a:sym typeface="Calibri"/>
            </a:endParaRPr>
          </a:p>
        </p:txBody>
      </p:sp>
      <p:sp>
        <p:nvSpPr>
          <p:cNvPr id="8" name="Google Shape;829;p53">
            <a:extLst>
              <a:ext uri="{FF2B5EF4-FFF2-40B4-BE49-F238E27FC236}">
                <a16:creationId xmlns:a16="http://schemas.microsoft.com/office/drawing/2014/main" id="{F76C3E4B-33CC-4C20-A617-7C896920C9B1}"/>
              </a:ext>
            </a:extLst>
          </p:cNvPr>
          <p:cNvSpPr txBox="1"/>
          <p:nvPr userDrawn="1"/>
        </p:nvSpPr>
        <p:spPr>
          <a:xfrm>
            <a:off x="4301275" y="732659"/>
            <a:ext cx="3234588" cy="243654"/>
          </a:xfrm>
          <a:prstGeom prst="rect">
            <a:avLst/>
          </a:prstGeom>
          <a:noFill/>
          <a:ln>
            <a:noFill/>
          </a:ln>
        </p:spPr>
        <p:txBody>
          <a:bodyPr spcFirstLastPara="1" wrap="square" lIns="0" tIns="0" rIns="0" bIns="0" anchor="t" anchorCtr="0">
            <a:noAutofit/>
          </a:bodyPr>
          <a:lstStyle/>
          <a:p>
            <a:pPr marL="0" marR="0" lvl="1" indent="0" algn="l" rtl="0">
              <a:lnSpc>
                <a:spcPct val="90000"/>
              </a:lnSpc>
              <a:spcBef>
                <a:spcPts val="0"/>
              </a:spcBef>
              <a:spcAft>
                <a:spcPts val="0"/>
              </a:spcAft>
              <a:buClr>
                <a:srgbClr val="18A9E2"/>
              </a:buClr>
              <a:buSzPts val="900"/>
              <a:buFont typeface="Arial"/>
              <a:buNone/>
            </a:pPr>
            <a:r>
              <a:rPr lang="es-ES" sz="2000">
                <a:solidFill>
                  <a:schemeClr val="bg1"/>
                </a:solidFill>
                <a:latin typeface="+mj-lt"/>
                <a:ea typeface="Oswald"/>
                <a:cs typeface="Oswald"/>
                <a:sym typeface="Oswald"/>
              </a:rPr>
              <a:t>Key </a:t>
            </a:r>
            <a:r>
              <a:rPr lang="es-ES" sz="2000" err="1">
                <a:solidFill>
                  <a:schemeClr val="bg1"/>
                </a:solidFill>
                <a:latin typeface="+mj-lt"/>
                <a:ea typeface="Oswald"/>
                <a:cs typeface="Oswald"/>
                <a:sym typeface="Oswald"/>
              </a:rPr>
              <a:t>skills</a:t>
            </a:r>
            <a:endParaRPr sz="2000" i="0" u="none" strike="noStrike" cap="none">
              <a:solidFill>
                <a:schemeClr val="bg1"/>
              </a:solidFill>
              <a:latin typeface="+mj-lt"/>
              <a:ea typeface="Oswald"/>
              <a:cs typeface="Oswald"/>
              <a:sym typeface="Oswald"/>
            </a:endParaRPr>
          </a:p>
        </p:txBody>
      </p:sp>
      <p:sp>
        <p:nvSpPr>
          <p:cNvPr id="9" name="Google Shape;830;p53">
            <a:extLst>
              <a:ext uri="{FF2B5EF4-FFF2-40B4-BE49-F238E27FC236}">
                <a16:creationId xmlns:a16="http://schemas.microsoft.com/office/drawing/2014/main" id="{D77C7303-768D-495A-B980-2B74F83BD771}"/>
              </a:ext>
            </a:extLst>
          </p:cNvPr>
          <p:cNvSpPr txBox="1"/>
          <p:nvPr userDrawn="1"/>
        </p:nvSpPr>
        <p:spPr>
          <a:xfrm>
            <a:off x="4301275" y="2570671"/>
            <a:ext cx="3234588" cy="227600"/>
          </a:xfrm>
          <a:prstGeom prst="rect">
            <a:avLst/>
          </a:prstGeom>
          <a:noFill/>
          <a:ln>
            <a:noFill/>
          </a:ln>
        </p:spPr>
        <p:txBody>
          <a:bodyPr spcFirstLastPara="1" wrap="square" lIns="0" tIns="0" rIns="0" bIns="0" anchor="t" anchorCtr="0">
            <a:noAutofit/>
          </a:bodyPr>
          <a:lstStyle/>
          <a:p>
            <a:pPr marL="0" marR="0" lvl="1" indent="0" algn="l" rtl="0">
              <a:lnSpc>
                <a:spcPct val="90000"/>
              </a:lnSpc>
              <a:spcBef>
                <a:spcPts val="0"/>
              </a:spcBef>
              <a:spcAft>
                <a:spcPts val="0"/>
              </a:spcAft>
              <a:buClr>
                <a:srgbClr val="18A9E2"/>
              </a:buClr>
              <a:buSzPts val="900"/>
              <a:buFont typeface="Arial"/>
              <a:buNone/>
            </a:pPr>
            <a:r>
              <a:rPr lang="es-ES" sz="2000" i="0" u="none" strike="noStrike" cap="none" err="1">
                <a:solidFill>
                  <a:schemeClr val="bg1"/>
                </a:solidFill>
                <a:latin typeface="+mj-lt"/>
                <a:ea typeface="Oswald"/>
                <a:cs typeface="Oswald"/>
                <a:sym typeface="Oswald"/>
              </a:rPr>
              <a:t>Experience</a:t>
            </a:r>
            <a:endParaRPr sz="2000" i="0" u="none" strike="noStrike" cap="none">
              <a:solidFill>
                <a:schemeClr val="bg1"/>
              </a:solidFill>
              <a:latin typeface="+mj-lt"/>
              <a:ea typeface="Oswald"/>
              <a:cs typeface="Oswald"/>
              <a:sym typeface="Oswald"/>
            </a:endParaRPr>
          </a:p>
        </p:txBody>
      </p:sp>
      <p:sp>
        <p:nvSpPr>
          <p:cNvPr id="10" name="Google Shape;831;p53">
            <a:extLst>
              <a:ext uri="{FF2B5EF4-FFF2-40B4-BE49-F238E27FC236}">
                <a16:creationId xmlns:a16="http://schemas.microsoft.com/office/drawing/2014/main" id="{55F2DCD2-5EA8-4CAE-B36B-0322A70BCBED}"/>
              </a:ext>
            </a:extLst>
          </p:cNvPr>
          <p:cNvSpPr txBox="1"/>
          <p:nvPr userDrawn="1"/>
        </p:nvSpPr>
        <p:spPr>
          <a:xfrm>
            <a:off x="8616950" y="2570671"/>
            <a:ext cx="3240088" cy="227600"/>
          </a:xfrm>
          <a:prstGeom prst="rect">
            <a:avLst/>
          </a:prstGeom>
          <a:noFill/>
          <a:ln>
            <a:noFill/>
          </a:ln>
        </p:spPr>
        <p:txBody>
          <a:bodyPr spcFirstLastPara="1" wrap="square" lIns="0" tIns="0" rIns="0" bIns="0" anchor="t" anchorCtr="0">
            <a:noAutofit/>
          </a:bodyPr>
          <a:lstStyle/>
          <a:p>
            <a:pPr marL="0" marR="0" lvl="1" indent="0" algn="l" rtl="0">
              <a:lnSpc>
                <a:spcPct val="90000"/>
              </a:lnSpc>
              <a:spcBef>
                <a:spcPts val="0"/>
              </a:spcBef>
              <a:spcAft>
                <a:spcPts val="0"/>
              </a:spcAft>
              <a:buClr>
                <a:srgbClr val="18A9E2"/>
              </a:buClr>
              <a:buSzPts val="900"/>
              <a:buFont typeface="Arial"/>
              <a:buNone/>
            </a:pPr>
            <a:r>
              <a:rPr lang="es-ES" sz="2000" err="1">
                <a:solidFill>
                  <a:schemeClr val="bg1"/>
                </a:solidFill>
                <a:latin typeface="+mj-lt"/>
                <a:ea typeface="Oswald"/>
                <a:cs typeface="Oswald"/>
                <a:sym typeface="Oswald"/>
              </a:rPr>
              <a:t>Relevant</a:t>
            </a:r>
            <a:r>
              <a:rPr lang="es-ES" sz="2000">
                <a:solidFill>
                  <a:schemeClr val="bg1"/>
                </a:solidFill>
                <a:latin typeface="+mj-lt"/>
                <a:ea typeface="Oswald"/>
                <a:cs typeface="Oswald"/>
                <a:sym typeface="Oswald"/>
              </a:rPr>
              <a:t> </a:t>
            </a:r>
            <a:r>
              <a:rPr lang="es-ES" sz="2000" err="1">
                <a:solidFill>
                  <a:schemeClr val="bg1"/>
                </a:solidFill>
                <a:latin typeface="+mj-lt"/>
                <a:ea typeface="Oswald"/>
                <a:cs typeface="Oswald"/>
                <a:sym typeface="Oswald"/>
              </a:rPr>
              <a:t>projects</a:t>
            </a:r>
            <a:endParaRPr sz="2000">
              <a:solidFill>
                <a:schemeClr val="bg1"/>
              </a:solidFill>
              <a:latin typeface="+mj-lt"/>
              <a:ea typeface="Oswald"/>
              <a:cs typeface="Oswald"/>
              <a:sym typeface="Oswald"/>
            </a:endParaRPr>
          </a:p>
        </p:txBody>
      </p:sp>
      <p:sp>
        <p:nvSpPr>
          <p:cNvPr id="11" name="Google Shape;832;p53">
            <a:extLst>
              <a:ext uri="{FF2B5EF4-FFF2-40B4-BE49-F238E27FC236}">
                <a16:creationId xmlns:a16="http://schemas.microsoft.com/office/drawing/2014/main" id="{FAE4096A-18BB-4803-A29A-B97EC2E19147}"/>
              </a:ext>
            </a:extLst>
          </p:cNvPr>
          <p:cNvSpPr txBox="1">
            <a:spLocks noGrp="1"/>
          </p:cNvSpPr>
          <p:nvPr>
            <p:ph type="body" idx="1"/>
          </p:nvPr>
        </p:nvSpPr>
        <p:spPr>
          <a:xfrm>
            <a:off x="348001" y="3767367"/>
            <a:ext cx="3083808" cy="2722333"/>
          </a:xfrm>
          <a:prstGeom prst="rect">
            <a:avLst/>
          </a:prstGeom>
        </p:spPr>
        <p:txBody>
          <a:bodyPr spcFirstLastPara="1" wrap="square" lIns="0" tIns="0" rIns="0" bIns="0" anchor="t" anchorCtr="0">
            <a:noAutofit/>
          </a:bodyPr>
          <a:lstStyle>
            <a:lvl1pPr marL="0" lvl="0" indent="0" algn="just" rtl="0">
              <a:spcBef>
                <a:spcPts val="0"/>
              </a:spcBef>
              <a:spcAft>
                <a:spcPts val="800"/>
              </a:spcAft>
              <a:buClr>
                <a:srgbClr val="FFFFFF"/>
              </a:buClr>
              <a:buSzPts val="1000"/>
              <a:buFont typeface="Lato Light"/>
              <a:buNone/>
              <a:defRPr sz="1200">
                <a:solidFill>
                  <a:srgbClr val="FFFFFF"/>
                </a:solidFill>
                <a:latin typeface="+mn-lt"/>
                <a:ea typeface="Lato Light"/>
                <a:cs typeface="Lato Light"/>
                <a:sym typeface="Lato Light"/>
              </a:defRPr>
            </a:lvl1pPr>
            <a:lvl2pPr marL="1219170" lvl="1" indent="-389457" algn="just" rtl="0">
              <a:spcBef>
                <a:spcPts val="2133"/>
              </a:spcBef>
              <a:spcAft>
                <a:spcPts val="0"/>
              </a:spcAft>
              <a:buClr>
                <a:srgbClr val="FFFFFF"/>
              </a:buClr>
              <a:buSzPts val="1000"/>
              <a:buFont typeface="Lato Light"/>
              <a:buChar char="○"/>
              <a:defRPr sz="1333">
                <a:solidFill>
                  <a:srgbClr val="FFFFFF"/>
                </a:solidFill>
                <a:latin typeface="Lato Light"/>
                <a:ea typeface="Lato Light"/>
                <a:cs typeface="Lato Light"/>
                <a:sym typeface="Lato Light"/>
              </a:defRPr>
            </a:lvl2pPr>
            <a:lvl3pPr marL="1828754" lvl="2" indent="-389457" algn="just" rtl="0">
              <a:spcBef>
                <a:spcPts val="2133"/>
              </a:spcBef>
              <a:spcAft>
                <a:spcPts val="0"/>
              </a:spcAft>
              <a:buClr>
                <a:srgbClr val="FFFFFF"/>
              </a:buClr>
              <a:buSzPts val="1000"/>
              <a:buFont typeface="Lato Light"/>
              <a:buChar char="■"/>
              <a:defRPr sz="1333">
                <a:solidFill>
                  <a:srgbClr val="FFFFFF"/>
                </a:solidFill>
                <a:latin typeface="Lato Light"/>
                <a:ea typeface="Lato Light"/>
                <a:cs typeface="Lato Light"/>
                <a:sym typeface="Lato Light"/>
              </a:defRPr>
            </a:lvl3pPr>
            <a:lvl4pPr marL="2438339" lvl="3" indent="-389457" algn="just" rtl="0">
              <a:spcBef>
                <a:spcPts val="2133"/>
              </a:spcBef>
              <a:spcAft>
                <a:spcPts val="0"/>
              </a:spcAft>
              <a:buClr>
                <a:srgbClr val="FFFFFF"/>
              </a:buClr>
              <a:buSzPts val="1000"/>
              <a:buFont typeface="Lato Light"/>
              <a:buChar char="●"/>
              <a:defRPr sz="1333">
                <a:solidFill>
                  <a:srgbClr val="FFFFFF"/>
                </a:solidFill>
                <a:latin typeface="Lato Light"/>
                <a:ea typeface="Lato Light"/>
                <a:cs typeface="Lato Light"/>
                <a:sym typeface="Lato Light"/>
              </a:defRPr>
            </a:lvl4pPr>
            <a:lvl5pPr marL="3047924" lvl="4" indent="-389457" algn="just" rtl="0">
              <a:spcBef>
                <a:spcPts val="2133"/>
              </a:spcBef>
              <a:spcAft>
                <a:spcPts val="0"/>
              </a:spcAft>
              <a:buClr>
                <a:srgbClr val="FFFFFF"/>
              </a:buClr>
              <a:buSzPts val="1000"/>
              <a:buFont typeface="Lato Light"/>
              <a:buChar char="○"/>
              <a:defRPr sz="1333">
                <a:solidFill>
                  <a:srgbClr val="FFFFFF"/>
                </a:solidFill>
                <a:latin typeface="Lato Light"/>
                <a:ea typeface="Lato Light"/>
                <a:cs typeface="Lato Light"/>
                <a:sym typeface="Lato Light"/>
              </a:defRPr>
            </a:lvl5pPr>
            <a:lvl6pPr marL="3657509" lvl="5" indent="-389457" algn="just" rtl="0">
              <a:spcBef>
                <a:spcPts val="2133"/>
              </a:spcBef>
              <a:spcAft>
                <a:spcPts val="0"/>
              </a:spcAft>
              <a:buClr>
                <a:srgbClr val="FFFFFF"/>
              </a:buClr>
              <a:buSzPts val="1000"/>
              <a:buFont typeface="Lato Light"/>
              <a:buChar char="■"/>
              <a:defRPr sz="1333">
                <a:solidFill>
                  <a:srgbClr val="FFFFFF"/>
                </a:solidFill>
                <a:latin typeface="Lato Light"/>
                <a:ea typeface="Lato Light"/>
                <a:cs typeface="Lato Light"/>
                <a:sym typeface="Lato Light"/>
              </a:defRPr>
            </a:lvl6pPr>
            <a:lvl7pPr marL="4267093" lvl="6" indent="-389457" algn="just" rtl="0">
              <a:spcBef>
                <a:spcPts val="2133"/>
              </a:spcBef>
              <a:spcAft>
                <a:spcPts val="0"/>
              </a:spcAft>
              <a:buClr>
                <a:srgbClr val="FFFFFF"/>
              </a:buClr>
              <a:buSzPts val="1000"/>
              <a:buFont typeface="Lato Light"/>
              <a:buChar char="●"/>
              <a:defRPr sz="1333">
                <a:solidFill>
                  <a:srgbClr val="FFFFFF"/>
                </a:solidFill>
                <a:latin typeface="Lato Light"/>
                <a:ea typeface="Lato Light"/>
                <a:cs typeface="Lato Light"/>
                <a:sym typeface="Lato Light"/>
              </a:defRPr>
            </a:lvl7pPr>
            <a:lvl8pPr marL="4876678" lvl="7" indent="-389457" algn="just" rtl="0">
              <a:spcBef>
                <a:spcPts val="2133"/>
              </a:spcBef>
              <a:spcAft>
                <a:spcPts val="0"/>
              </a:spcAft>
              <a:buClr>
                <a:srgbClr val="FFFFFF"/>
              </a:buClr>
              <a:buSzPts val="1000"/>
              <a:buFont typeface="Lato Light"/>
              <a:buChar char="○"/>
              <a:defRPr sz="1333">
                <a:solidFill>
                  <a:srgbClr val="FFFFFF"/>
                </a:solidFill>
                <a:latin typeface="Lato Light"/>
                <a:ea typeface="Lato Light"/>
                <a:cs typeface="Lato Light"/>
                <a:sym typeface="Lato Light"/>
              </a:defRPr>
            </a:lvl8pPr>
            <a:lvl9pPr marL="5486263" lvl="8" indent="-389457" algn="just" rtl="0">
              <a:spcBef>
                <a:spcPts val="2133"/>
              </a:spcBef>
              <a:spcAft>
                <a:spcPts val="2133"/>
              </a:spcAft>
              <a:buClr>
                <a:srgbClr val="FFFFFF"/>
              </a:buClr>
              <a:buSzPts val="1000"/>
              <a:buFont typeface="Lato Light"/>
              <a:buChar char="■"/>
              <a:defRPr sz="1333">
                <a:solidFill>
                  <a:srgbClr val="FFFFFF"/>
                </a:solidFill>
                <a:latin typeface="Lato Light"/>
                <a:ea typeface="Lato Light"/>
                <a:cs typeface="Lato Light"/>
                <a:sym typeface="Lato Light"/>
              </a:defRPr>
            </a:lvl9pPr>
          </a:lstStyle>
          <a:p>
            <a:endParaRPr/>
          </a:p>
        </p:txBody>
      </p:sp>
      <p:sp>
        <p:nvSpPr>
          <p:cNvPr id="12" name="Google Shape;833;p53">
            <a:extLst>
              <a:ext uri="{FF2B5EF4-FFF2-40B4-BE49-F238E27FC236}">
                <a16:creationId xmlns:a16="http://schemas.microsoft.com/office/drawing/2014/main" id="{05287752-6831-4CD8-BF43-5DE06D31AC48}"/>
              </a:ext>
            </a:extLst>
          </p:cNvPr>
          <p:cNvSpPr txBox="1">
            <a:spLocks noGrp="1"/>
          </p:cNvSpPr>
          <p:nvPr>
            <p:ph type="body" idx="2" hasCustomPrompt="1"/>
          </p:nvPr>
        </p:nvSpPr>
        <p:spPr>
          <a:xfrm>
            <a:off x="115800" y="2800350"/>
            <a:ext cx="1654898" cy="520000"/>
          </a:xfrm>
          <a:prstGeom prst="rect">
            <a:avLst/>
          </a:prstGeom>
        </p:spPr>
        <p:txBody>
          <a:bodyPr spcFirstLastPara="1" wrap="square" lIns="91425" tIns="91425" rIns="91425" bIns="91425" anchor="ctr" anchorCtr="0">
            <a:noAutofit/>
          </a:bodyPr>
          <a:lstStyle>
            <a:lvl1pPr marL="0" lvl="0" indent="0" algn="r" rtl="0">
              <a:lnSpc>
                <a:spcPct val="100000"/>
              </a:lnSpc>
              <a:spcBef>
                <a:spcPts val="0"/>
              </a:spcBef>
              <a:spcAft>
                <a:spcPts val="0"/>
              </a:spcAft>
              <a:buClr>
                <a:srgbClr val="FFFFFF"/>
              </a:buClr>
              <a:buSzPts val="1800"/>
              <a:buFont typeface="Lato"/>
              <a:buNone/>
              <a:defRPr sz="2000" b="1">
                <a:solidFill>
                  <a:srgbClr val="FFFFFF"/>
                </a:solidFill>
                <a:latin typeface="+mj-lt"/>
                <a:ea typeface="Lato"/>
                <a:cs typeface="Lato"/>
                <a:sym typeface="Lato"/>
              </a:defRPr>
            </a:lvl1pPr>
            <a:lvl2pPr marL="1219170" lvl="1" indent="-457189" algn="r" rtl="0">
              <a:lnSpc>
                <a:spcPct val="100000"/>
              </a:lnSpc>
              <a:spcBef>
                <a:spcPts val="0"/>
              </a:spcBef>
              <a:spcAft>
                <a:spcPts val="0"/>
              </a:spcAft>
              <a:buClr>
                <a:srgbClr val="FFFFFF"/>
              </a:buClr>
              <a:buSzPts val="1800"/>
              <a:buFont typeface="Lato"/>
              <a:buChar char="○"/>
              <a:defRPr sz="2400" b="1">
                <a:solidFill>
                  <a:srgbClr val="FFFFFF"/>
                </a:solidFill>
                <a:latin typeface="Lato"/>
                <a:ea typeface="Lato"/>
                <a:cs typeface="Lato"/>
                <a:sym typeface="Lato"/>
              </a:defRPr>
            </a:lvl2pPr>
            <a:lvl3pPr marL="1828754" lvl="2" indent="-457189" algn="r" rtl="0">
              <a:lnSpc>
                <a:spcPct val="100000"/>
              </a:lnSpc>
              <a:spcBef>
                <a:spcPts val="0"/>
              </a:spcBef>
              <a:spcAft>
                <a:spcPts val="0"/>
              </a:spcAft>
              <a:buClr>
                <a:srgbClr val="FFFFFF"/>
              </a:buClr>
              <a:buSzPts val="1800"/>
              <a:buFont typeface="Lato"/>
              <a:buChar char="■"/>
              <a:defRPr sz="2400" b="1">
                <a:solidFill>
                  <a:srgbClr val="FFFFFF"/>
                </a:solidFill>
                <a:latin typeface="Lato"/>
                <a:ea typeface="Lato"/>
                <a:cs typeface="Lato"/>
                <a:sym typeface="Lato"/>
              </a:defRPr>
            </a:lvl3pPr>
            <a:lvl4pPr marL="2438339" lvl="3" indent="-457189" algn="r" rtl="0">
              <a:lnSpc>
                <a:spcPct val="100000"/>
              </a:lnSpc>
              <a:spcBef>
                <a:spcPts val="0"/>
              </a:spcBef>
              <a:spcAft>
                <a:spcPts val="0"/>
              </a:spcAft>
              <a:buClr>
                <a:srgbClr val="FFFFFF"/>
              </a:buClr>
              <a:buSzPts val="1800"/>
              <a:buFont typeface="Lato"/>
              <a:buChar char="●"/>
              <a:defRPr sz="2400" b="1">
                <a:solidFill>
                  <a:srgbClr val="FFFFFF"/>
                </a:solidFill>
                <a:latin typeface="Lato"/>
                <a:ea typeface="Lato"/>
                <a:cs typeface="Lato"/>
                <a:sym typeface="Lato"/>
              </a:defRPr>
            </a:lvl4pPr>
            <a:lvl5pPr marL="3047924" lvl="4" indent="-457189" algn="r" rtl="0">
              <a:lnSpc>
                <a:spcPct val="100000"/>
              </a:lnSpc>
              <a:spcBef>
                <a:spcPts val="0"/>
              </a:spcBef>
              <a:spcAft>
                <a:spcPts val="0"/>
              </a:spcAft>
              <a:buClr>
                <a:srgbClr val="FFFFFF"/>
              </a:buClr>
              <a:buSzPts val="1800"/>
              <a:buFont typeface="Lato"/>
              <a:buChar char="○"/>
              <a:defRPr sz="2400" b="1">
                <a:solidFill>
                  <a:srgbClr val="FFFFFF"/>
                </a:solidFill>
                <a:latin typeface="Lato"/>
                <a:ea typeface="Lato"/>
                <a:cs typeface="Lato"/>
                <a:sym typeface="Lato"/>
              </a:defRPr>
            </a:lvl5pPr>
            <a:lvl6pPr marL="3657509" lvl="5" indent="-457189" algn="r" rtl="0">
              <a:lnSpc>
                <a:spcPct val="100000"/>
              </a:lnSpc>
              <a:spcBef>
                <a:spcPts val="0"/>
              </a:spcBef>
              <a:spcAft>
                <a:spcPts val="0"/>
              </a:spcAft>
              <a:buClr>
                <a:srgbClr val="FFFFFF"/>
              </a:buClr>
              <a:buSzPts val="1800"/>
              <a:buFont typeface="Lato"/>
              <a:buChar char="■"/>
              <a:defRPr sz="2400" b="1">
                <a:solidFill>
                  <a:srgbClr val="FFFFFF"/>
                </a:solidFill>
                <a:latin typeface="Lato"/>
                <a:ea typeface="Lato"/>
                <a:cs typeface="Lato"/>
                <a:sym typeface="Lato"/>
              </a:defRPr>
            </a:lvl6pPr>
            <a:lvl7pPr marL="4267093" lvl="6" indent="-457189" algn="r" rtl="0">
              <a:lnSpc>
                <a:spcPct val="100000"/>
              </a:lnSpc>
              <a:spcBef>
                <a:spcPts val="0"/>
              </a:spcBef>
              <a:spcAft>
                <a:spcPts val="0"/>
              </a:spcAft>
              <a:buClr>
                <a:srgbClr val="FFFFFF"/>
              </a:buClr>
              <a:buSzPts val="1800"/>
              <a:buFont typeface="Lato"/>
              <a:buChar char="●"/>
              <a:defRPr sz="2400" b="1">
                <a:solidFill>
                  <a:srgbClr val="FFFFFF"/>
                </a:solidFill>
                <a:latin typeface="Lato"/>
                <a:ea typeface="Lato"/>
                <a:cs typeface="Lato"/>
                <a:sym typeface="Lato"/>
              </a:defRPr>
            </a:lvl7pPr>
            <a:lvl8pPr marL="4876678" lvl="7" indent="-457189" algn="r" rtl="0">
              <a:lnSpc>
                <a:spcPct val="100000"/>
              </a:lnSpc>
              <a:spcBef>
                <a:spcPts val="0"/>
              </a:spcBef>
              <a:spcAft>
                <a:spcPts val="0"/>
              </a:spcAft>
              <a:buClr>
                <a:srgbClr val="FFFFFF"/>
              </a:buClr>
              <a:buSzPts val="1800"/>
              <a:buFont typeface="Lato"/>
              <a:buChar char="○"/>
              <a:defRPr sz="2400" b="1">
                <a:solidFill>
                  <a:srgbClr val="FFFFFF"/>
                </a:solidFill>
                <a:latin typeface="Lato"/>
                <a:ea typeface="Lato"/>
                <a:cs typeface="Lato"/>
                <a:sym typeface="Lato"/>
              </a:defRPr>
            </a:lvl8pPr>
            <a:lvl9pPr marL="5486263" lvl="8" indent="-457189" algn="r" rtl="0">
              <a:lnSpc>
                <a:spcPct val="100000"/>
              </a:lnSpc>
              <a:spcBef>
                <a:spcPts val="0"/>
              </a:spcBef>
              <a:spcAft>
                <a:spcPts val="0"/>
              </a:spcAft>
              <a:buClr>
                <a:srgbClr val="FFFFFF"/>
              </a:buClr>
              <a:buSzPts val="1800"/>
              <a:buFont typeface="Lato"/>
              <a:buChar char="■"/>
              <a:defRPr sz="2400" b="1">
                <a:solidFill>
                  <a:srgbClr val="FFFFFF"/>
                </a:solidFill>
                <a:latin typeface="Lato"/>
                <a:ea typeface="Lato"/>
                <a:cs typeface="Lato"/>
                <a:sym typeface="Lato"/>
              </a:defRPr>
            </a:lvl9pPr>
          </a:lstStyle>
          <a:p>
            <a:r>
              <a:rPr lang="es-ES" err="1"/>
              <a:t>Name</a:t>
            </a:r>
            <a:endParaRPr/>
          </a:p>
        </p:txBody>
      </p:sp>
      <p:sp>
        <p:nvSpPr>
          <p:cNvPr id="13" name="Google Shape;834;p53">
            <a:extLst>
              <a:ext uri="{FF2B5EF4-FFF2-40B4-BE49-F238E27FC236}">
                <a16:creationId xmlns:a16="http://schemas.microsoft.com/office/drawing/2014/main" id="{4DEA5182-727A-4E69-99A0-FEB1322C38F1}"/>
              </a:ext>
            </a:extLst>
          </p:cNvPr>
          <p:cNvSpPr txBox="1">
            <a:spLocks noGrp="1"/>
          </p:cNvSpPr>
          <p:nvPr>
            <p:ph type="body" idx="3" hasCustomPrompt="1"/>
          </p:nvPr>
        </p:nvSpPr>
        <p:spPr>
          <a:xfrm>
            <a:off x="2046500" y="2800350"/>
            <a:ext cx="1384942" cy="520000"/>
          </a:xfrm>
          <a:prstGeom prst="rect">
            <a:avLst/>
          </a:prstGeom>
        </p:spPr>
        <p:txBody>
          <a:bodyPr spcFirstLastPara="1" wrap="square" lIns="91425" tIns="91425" rIns="91425" bIns="91425" anchor="ctr" anchorCtr="0">
            <a:noAutofit/>
          </a:bodyPr>
          <a:lstStyle>
            <a:lvl1pPr marL="0" lvl="0" indent="0" algn="l" rtl="0">
              <a:lnSpc>
                <a:spcPct val="100000"/>
              </a:lnSpc>
              <a:spcBef>
                <a:spcPts val="0"/>
              </a:spcBef>
              <a:spcAft>
                <a:spcPts val="0"/>
              </a:spcAft>
              <a:buClr>
                <a:srgbClr val="FFFFFF"/>
              </a:buClr>
              <a:buSzPts val="1000"/>
              <a:buFont typeface="Lato Light"/>
              <a:buNone/>
              <a:defRPr sz="1400">
                <a:solidFill>
                  <a:srgbClr val="FFFFFF"/>
                </a:solidFill>
                <a:latin typeface="+mn-lt"/>
                <a:ea typeface="Lato Light"/>
                <a:cs typeface="Lato Light"/>
                <a:sym typeface="Lato Light"/>
              </a:defRPr>
            </a:lvl1pPr>
            <a:lvl2pPr marL="1219170" lvl="1" indent="-389457" algn="ctr" rtl="0">
              <a:lnSpc>
                <a:spcPct val="100000"/>
              </a:lnSpc>
              <a:spcBef>
                <a:spcPts val="0"/>
              </a:spcBef>
              <a:spcAft>
                <a:spcPts val="0"/>
              </a:spcAft>
              <a:buClr>
                <a:srgbClr val="FFFFFF"/>
              </a:buClr>
              <a:buSzPts val="1000"/>
              <a:buFont typeface="Lato Light"/>
              <a:buChar char="○"/>
              <a:defRPr sz="1333">
                <a:solidFill>
                  <a:srgbClr val="FFFFFF"/>
                </a:solidFill>
                <a:latin typeface="Lato Light"/>
                <a:ea typeface="Lato Light"/>
                <a:cs typeface="Lato Light"/>
                <a:sym typeface="Lato Light"/>
              </a:defRPr>
            </a:lvl2pPr>
            <a:lvl3pPr marL="1828754" lvl="2" indent="-389457" algn="ctr" rtl="0">
              <a:lnSpc>
                <a:spcPct val="100000"/>
              </a:lnSpc>
              <a:spcBef>
                <a:spcPts val="0"/>
              </a:spcBef>
              <a:spcAft>
                <a:spcPts val="0"/>
              </a:spcAft>
              <a:buClr>
                <a:srgbClr val="FFFFFF"/>
              </a:buClr>
              <a:buSzPts val="1000"/>
              <a:buFont typeface="Lato Light"/>
              <a:buChar char="■"/>
              <a:defRPr sz="1333">
                <a:solidFill>
                  <a:srgbClr val="FFFFFF"/>
                </a:solidFill>
                <a:latin typeface="Lato Light"/>
                <a:ea typeface="Lato Light"/>
                <a:cs typeface="Lato Light"/>
                <a:sym typeface="Lato Light"/>
              </a:defRPr>
            </a:lvl3pPr>
            <a:lvl4pPr marL="2438339" lvl="3" indent="-389457" algn="ctr" rtl="0">
              <a:lnSpc>
                <a:spcPct val="100000"/>
              </a:lnSpc>
              <a:spcBef>
                <a:spcPts val="0"/>
              </a:spcBef>
              <a:spcAft>
                <a:spcPts val="0"/>
              </a:spcAft>
              <a:buClr>
                <a:srgbClr val="FFFFFF"/>
              </a:buClr>
              <a:buSzPts val="1000"/>
              <a:buFont typeface="Lato Light"/>
              <a:buChar char="●"/>
              <a:defRPr sz="1333">
                <a:solidFill>
                  <a:srgbClr val="FFFFFF"/>
                </a:solidFill>
                <a:latin typeface="Lato Light"/>
                <a:ea typeface="Lato Light"/>
                <a:cs typeface="Lato Light"/>
                <a:sym typeface="Lato Light"/>
              </a:defRPr>
            </a:lvl4pPr>
            <a:lvl5pPr marL="3047924" lvl="4" indent="-389457" algn="ctr" rtl="0">
              <a:lnSpc>
                <a:spcPct val="100000"/>
              </a:lnSpc>
              <a:spcBef>
                <a:spcPts val="0"/>
              </a:spcBef>
              <a:spcAft>
                <a:spcPts val="0"/>
              </a:spcAft>
              <a:buClr>
                <a:srgbClr val="FFFFFF"/>
              </a:buClr>
              <a:buSzPts val="1000"/>
              <a:buFont typeface="Lato Light"/>
              <a:buChar char="○"/>
              <a:defRPr sz="1333">
                <a:solidFill>
                  <a:srgbClr val="FFFFFF"/>
                </a:solidFill>
                <a:latin typeface="Lato Light"/>
                <a:ea typeface="Lato Light"/>
                <a:cs typeface="Lato Light"/>
                <a:sym typeface="Lato Light"/>
              </a:defRPr>
            </a:lvl5pPr>
            <a:lvl6pPr marL="3657509" lvl="5" indent="-389457" algn="ctr" rtl="0">
              <a:lnSpc>
                <a:spcPct val="100000"/>
              </a:lnSpc>
              <a:spcBef>
                <a:spcPts val="0"/>
              </a:spcBef>
              <a:spcAft>
                <a:spcPts val="0"/>
              </a:spcAft>
              <a:buClr>
                <a:srgbClr val="FFFFFF"/>
              </a:buClr>
              <a:buSzPts val="1000"/>
              <a:buFont typeface="Lato Light"/>
              <a:buChar char="■"/>
              <a:defRPr sz="1333">
                <a:solidFill>
                  <a:srgbClr val="FFFFFF"/>
                </a:solidFill>
                <a:latin typeface="Lato Light"/>
                <a:ea typeface="Lato Light"/>
                <a:cs typeface="Lato Light"/>
                <a:sym typeface="Lato Light"/>
              </a:defRPr>
            </a:lvl6pPr>
            <a:lvl7pPr marL="4267093" lvl="6" indent="-389457" algn="ctr" rtl="0">
              <a:lnSpc>
                <a:spcPct val="100000"/>
              </a:lnSpc>
              <a:spcBef>
                <a:spcPts val="0"/>
              </a:spcBef>
              <a:spcAft>
                <a:spcPts val="0"/>
              </a:spcAft>
              <a:buClr>
                <a:srgbClr val="FFFFFF"/>
              </a:buClr>
              <a:buSzPts val="1000"/>
              <a:buFont typeface="Lato Light"/>
              <a:buChar char="●"/>
              <a:defRPr sz="1333">
                <a:solidFill>
                  <a:srgbClr val="FFFFFF"/>
                </a:solidFill>
                <a:latin typeface="Lato Light"/>
                <a:ea typeface="Lato Light"/>
                <a:cs typeface="Lato Light"/>
                <a:sym typeface="Lato Light"/>
              </a:defRPr>
            </a:lvl7pPr>
            <a:lvl8pPr marL="4876678" lvl="7" indent="-389457" algn="ctr" rtl="0">
              <a:lnSpc>
                <a:spcPct val="100000"/>
              </a:lnSpc>
              <a:spcBef>
                <a:spcPts val="0"/>
              </a:spcBef>
              <a:spcAft>
                <a:spcPts val="0"/>
              </a:spcAft>
              <a:buClr>
                <a:srgbClr val="FFFFFF"/>
              </a:buClr>
              <a:buSzPts val="1000"/>
              <a:buFont typeface="Lato Light"/>
              <a:buChar char="○"/>
              <a:defRPr sz="1333">
                <a:solidFill>
                  <a:srgbClr val="FFFFFF"/>
                </a:solidFill>
                <a:latin typeface="Lato Light"/>
                <a:ea typeface="Lato Light"/>
                <a:cs typeface="Lato Light"/>
                <a:sym typeface="Lato Light"/>
              </a:defRPr>
            </a:lvl8pPr>
            <a:lvl9pPr marL="5486263" lvl="8" indent="-389457" algn="ctr" rtl="0">
              <a:lnSpc>
                <a:spcPct val="100000"/>
              </a:lnSpc>
              <a:spcBef>
                <a:spcPts val="0"/>
              </a:spcBef>
              <a:spcAft>
                <a:spcPts val="0"/>
              </a:spcAft>
              <a:buClr>
                <a:srgbClr val="FFFFFF"/>
              </a:buClr>
              <a:buSzPts val="1000"/>
              <a:buFont typeface="Lato Light"/>
              <a:buChar char="■"/>
              <a:defRPr sz="1333">
                <a:solidFill>
                  <a:srgbClr val="FFFFFF"/>
                </a:solidFill>
                <a:latin typeface="Lato Light"/>
                <a:ea typeface="Lato Light"/>
                <a:cs typeface="Lato Light"/>
                <a:sym typeface="Lato Light"/>
              </a:defRPr>
            </a:lvl9pPr>
          </a:lstStyle>
          <a:p>
            <a:r>
              <a:rPr lang="es-ES" err="1"/>
              <a:t>Title</a:t>
            </a:r>
            <a:endParaRPr/>
          </a:p>
        </p:txBody>
      </p:sp>
      <p:cxnSp>
        <p:nvCxnSpPr>
          <p:cNvPr id="14" name="Google Shape;828;p53">
            <a:extLst>
              <a:ext uri="{FF2B5EF4-FFF2-40B4-BE49-F238E27FC236}">
                <a16:creationId xmlns:a16="http://schemas.microsoft.com/office/drawing/2014/main" id="{EF4FCF4E-3DA3-437E-9516-6163BC70DCEC}"/>
              </a:ext>
            </a:extLst>
          </p:cNvPr>
          <p:cNvCxnSpPr>
            <a:cxnSpLocks/>
          </p:cNvCxnSpPr>
          <p:nvPr userDrawn="1"/>
        </p:nvCxnSpPr>
        <p:spPr>
          <a:xfrm>
            <a:off x="1882409" y="2691700"/>
            <a:ext cx="366" cy="737300"/>
          </a:xfrm>
          <a:prstGeom prst="straightConnector1">
            <a:avLst/>
          </a:prstGeom>
          <a:noFill/>
          <a:ln w="28575" cap="flat" cmpd="sng">
            <a:solidFill>
              <a:schemeClr val="bg1"/>
            </a:solidFill>
            <a:prstDash val="solid"/>
            <a:round/>
            <a:headEnd type="none" w="med" len="med"/>
            <a:tailEnd type="none" w="med" len="med"/>
          </a:ln>
        </p:spPr>
      </p:cxnSp>
    </p:spTree>
    <p:extLst>
      <p:ext uri="{BB962C8B-B14F-4D97-AF65-F5344CB8AC3E}">
        <p14:creationId xmlns:p14="http://schemas.microsoft.com/office/powerpoint/2010/main" val="2350316129"/>
      </p:ext>
    </p:extLst>
  </p:cSld>
  <p:clrMapOvr>
    <a:masterClrMapping/>
  </p:clrMapOvr>
  <p:extLst>
    <p:ext uri="{DCECCB84-F9BA-43D5-87BE-67443E8EF086}">
      <p15:sldGuideLst xmlns:p15="http://schemas.microsoft.com/office/powerpoint/2012/main">
        <p15:guide id="1" pos="211">
          <p15:clr>
            <a:srgbClr val="FDE53C"/>
          </p15:clr>
        </p15:guide>
        <p15:guide id="2" pos="2162">
          <p15:clr>
            <a:srgbClr val="FDE53C"/>
          </p15:clr>
        </p15:guide>
        <p15:guide id="3" pos="2706">
          <p15:clr>
            <a:srgbClr val="C35EA4"/>
          </p15:clr>
        </p15:guide>
        <p15:guide id="4" pos="5428">
          <p15:clr>
            <a:srgbClr val="C35EA4"/>
          </p15:clr>
        </p15:guide>
        <p15:guide id="5" pos="1186">
          <p15:clr>
            <a:srgbClr val="FDE53C"/>
          </p15:clr>
        </p15:guide>
        <p15:guide id="6" orient="horz" pos="867">
          <p15:clr>
            <a:srgbClr val="FDE53C"/>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ack (Thank you!+Disclaimer)">
    <p:spTree>
      <p:nvGrpSpPr>
        <p:cNvPr id="1" name=""/>
        <p:cNvGrpSpPr/>
        <p:nvPr/>
      </p:nvGrpSpPr>
      <p:grpSpPr>
        <a:xfrm>
          <a:off x="0" y="0"/>
          <a:ext cx="0" cy="0"/>
          <a:chOff x="0" y="0"/>
          <a:chExt cx="0" cy="0"/>
        </a:xfrm>
      </p:grpSpPr>
      <p:sp>
        <p:nvSpPr>
          <p:cNvPr id="4" name="Google Shape;502;p23">
            <a:extLst>
              <a:ext uri="{FF2B5EF4-FFF2-40B4-BE49-F238E27FC236}">
                <a16:creationId xmlns:a16="http://schemas.microsoft.com/office/drawing/2014/main" id="{840E3BA3-7036-4CAE-8036-965329D004DF}"/>
              </a:ext>
            </a:extLst>
          </p:cNvPr>
          <p:cNvSpPr txBox="1"/>
          <p:nvPr userDrawn="1"/>
        </p:nvSpPr>
        <p:spPr>
          <a:xfrm>
            <a:off x="2428400" y="5274500"/>
            <a:ext cx="7335200" cy="1012400"/>
          </a:xfrm>
          <a:prstGeom prst="rect">
            <a:avLst/>
          </a:prstGeom>
          <a:noFill/>
          <a:ln>
            <a:noFill/>
          </a:ln>
        </p:spPr>
        <p:txBody>
          <a:bodyPr spcFirstLastPara="1" wrap="square" lIns="91433" tIns="91433" rIns="91433" bIns="91433" anchor="ctr" anchorCtr="0">
            <a:noAutofit/>
          </a:bodyPr>
          <a:lstStyle/>
          <a:p>
            <a:pPr marL="0" lvl="0" indent="0" algn="ctr" rtl="0">
              <a:lnSpc>
                <a:spcPct val="115000"/>
              </a:lnSpc>
              <a:spcBef>
                <a:spcPts val="0"/>
              </a:spcBef>
              <a:spcAft>
                <a:spcPts val="267"/>
              </a:spcAft>
              <a:buClr>
                <a:srgbClr val="000000"/>
              </a:buClr>
              <a:buSzPts val="1100"/>
              <a:buFont typeface="Arial"/>
              <a:buNone/>
            </a:pPr>
            <a:r>
              <a:rPr lang="en-US" sz="800">
                <a:solidFill>
                  <a:schemeClr val="tx1"/>
                </a:solidFill>
                <a:latin typeface="+mn-lt"/>
                <a:ea typeface="Lato Light"/>
                <a:cs typeface="Lato Light"/>
                <a:sym typeface="Lato Light"/>
              </a:rPr>
              <a:t>This proposal contains information of a confidential nature, the content of which is the property of </a:t>
            </a:r>
            <a:r>
              <a:rPr lang="en-US" sz="800" err="1">
                <a:solidFill>
                  <a:schemeClr val="tx1"/>
                </a:solidFill>
                <a:latin typeface="+mn-lt"/>
                <a:ea typeface="Lato Light"/>
                <a:cs typeface="Lato Light"/>
                <a:sym typeface="Lato Light"/>
              </a:rPr>
              <a:t>Opinno</a:t>
            </a:r>
            <a:r>
              <a:rPr lang="en-US" sz="800">
                <a:solidFill>
                  <a:schemeClr val="tx1"/>
                </a:solidFill>
                <a:latin typeface="+mn-lt"/>
                <a:ea typeface="Lato Light"/>
                <a:cs typeface="Lato Light"/>
                <a:sym typeface="Lato Light"/>
              </a:rPr>
              <a:t> and is subject to intellectual property rights. The information contained herein is for the exclusive use of the recipient and is intended for the study of the commercial proposal by the recipient or, where appropriate, for the future establishment of commercial relations. It is expressly forbidden to disclose, disseminate or publish the content of the same without the express consent of </a:t>
            </a:r>
            <a:r>
              <a:rPr lang="en-US" sz="800" err="1">
                <a:solidFill>
                  <a:schemeClr val="tx1"/>
                </a:solidFill>
                <a:latin typeface="+mn-lt"/>
                <a:ea typeface="Lato Light"/>
                <a:cs typeface="Lato Light"/>
                <a:sym typeface="Lato Light"/>
              </a:rPr>
              <a:t>Opinno</a:t>
            </a:r>
            <a:r>
              <a:rPr lang="en-US" sz="800">
                <a:solidFill>
                  <a:schemeClr val="tx1"/>
                </a:solidFill>
                <a:latin typeface="+mn-lt"/>
                <a:ea typeface="Lato Light"/>
                <a:cs typeface="Lato Light"/>
                <a:sym typeface="Lato Light"/>
              </a:rPr>
              <a:t>. Any action to the contrary will entitle </a:t>
            </a:r>
            <a:r>
              <a:rPr lang="en-US" sz="800" err="1">
                <a:solidFill>
                  <a:schemeClr val="tx1"/>
                </a:solidFill>
                <a:latin typeface="+mn-lt"/>
                <a:ea typeface="Lato Light"/>
                <a:cs typeface="Lato Light"/>
                <a:sym typeface="Lato Light"/>
              </a:rPr>
              <a:t>Opinno</a:t>
            </a:r>
            <a:r>
              <a:rPr lang="en-US" sz="800">
                <a:solidFill>
                  <a:schemeClr val="tx1"/>
                </a:solidFill>
                <a:latin typeface="+mn-lt"/>
                <a:ea typeface="Lato Light"/>
                <a:cs typeface="Lato Light"/>
                <a:sym typeface="Lato Light"/>
              </a:rPr>
              <a:t> to initiate any action contained in Articles 138 et seq. of the Intellectual Property Law or derived from possible damages.</a:t>
            </a:r>
          </a:p>
        </p:txBody>
      </p:sp>
      <p:sp>
        <p:nvSpPr>
          <p:cNvPr id="5" name="Title 4">
            <a:extLst>
              <a:ext uri="{FF2B5EF4-FFF2-40B4-BE49-F238E27FC236}">
                <a16:creationId xmlns:a16="http://schemas.microsoft.com/office/drawing/2014/main" id="{1BA9E27D-EF94-473C-82E0-4083B458324D}"/>
              </a:ext>
            </a:extLst>
          </p:cNvPr>
          <p:cNvSpPr>
            <a:spLocks noGrp="1"/>
          </p:cNvSpPr>
          <p:nvPr>
            <p:ph type="title" hasCustomPrompt="1"/>
          </p:nvPr>
        </p:nvSpPr>
        <p:spPr>
          <a:xfrm>
            <a:off x="838200" y="3429000"/>
            <a:ext cx="10515600" cy="1325563"/>
          </a:xfrm>
        </p:spPr>
        <p:txBody>
          <a:bodyPr>
            <a:normAutofit/>
          </a:bodyPr>
          <a:lstStyle>
            <a:lvl1pPr algn="ctr">
              <a:defRPr sz="2800"/>
            </a:lvl1pPr>
          </a:lstStyle>
          <a:p>
            <a:r>
              <a:rPr lang="en-US"/>
              <a:t>[Thank you!]</a:t>
            </a:r>
            <a:endParaRPr lang="es-ES_tradnl"/>
          </a:p>
        </p:txBody>
      </p:sp>
      <p:pic>
        <p:nvPicPr>
          <p:cNvPr id="6" name="Picture 5" descr="Graphical user interface, application&#10;&#10;Description automatically generated">
            <a:extLst>
              <a:ext uri="{FF2B5EF4-FFF2-40B4-BE49-F238E27FC236}">
                <a16:creationId xmlns:a16="http://schemas.microsoft.com/office/drawing/2014/main" id="{0E6F42DC-4C41-4A75-998A-20DDE6A40E7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95809" y="566056"/>
            <a:ext cx="8600381" cy="4325257"/>
          </a:xfrm>
          <a:prstGeom prst="rect">
            <a:avLst/>
          </a:prstGeom>
        </p:spPr>
      </p:pic>
    </p:spTree>
    <p:extLst>
      <p:ext uri="{BB962C8B-B14F-4D97-AF65-F5344CB8AC3E}">
        <p14:creationId xmlns:p14="http://schemas.microsoft.com/office/powerpoint/2010/main" val="45348370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Back (Thank you!+Disclaimer)">
    <p:spTree>
      <p:nvGrpSpPr>
        <p:cNvPr id="1" name=""/>
        <p:cNvGrpSpPr/>
        <p:nvPr/>
      </p:nvGrpSpPr>
      <p:grpSpPr>
        <a:xfrm>
          <a:off x="0" y="0"/>
          <a:ext cx="0" cy="0"/>
          <a:chOff x="0" y="0"/>
          <a:chExt cx="0" cy="0"/>
        </a:xfrm>
      </p:grpSpPr>
      <p:sp>
        <p:nvSpPr>
          <p:cNvPr id="4" name="Google Shape;502;p23">
            <a:extLst>
              <a:ext uri="{FF2B5EF4-FFF2-40B4-BE49-F238E27FC236}">
                <a16:creationId xmlns:a16="http://schemas.microsoft.com/office/drawing/2014/main" id="{840E3BA3-7036-4CAE-8036-965329D004DF}"/>
              </a:ext>
            </a:extLst>
          </p:cNvPr>
          <p:cNvSpPr txBox="1"/>
          <p:nvPr userDrawn="1"/>
        </p:nvSpPr>
        <p:spPr>
          <a:xfrm>
            <a:off x="2428400" y="5274500"/>
            <a:ext cx="7335200" cy="1012400"/>
          </a:xfrm>
          <a:prstGeom prst="rect">
            <a:avLst/>
          </a:prstGeom>
          <a:noFill/>
          <a:ln>
            <a:noFill/>
          </a:ln>
        </p:spPr>
        <p:txBody>
          <a:bodyPr spcFirstLastPara="1" wrap="square" lIns="91433" tIns="91433" rIns="91433" bIns="91433" anchor="ctr" anchorCtr="0">
            <a:noAutofit/>
          </a:bodyPr>
          <a:lstStyle/>
          <a:p>
            <a:pPr marL="0" lvl="0" indent="0" algn="ctr" rtl="0">
              <a:lnSpc>
                <a:spcPct val="115000"/>
              </a:lnSpc>
              <a:spcBef>
                <a:spcPts val="0"/>
              </a:spcBef>
              <a:spcAft>
                <a:spcPts val="267"/>
              </a:spcAft>
              <a:buClr>
                <a:srgbClr val="000000"/>
              </a:buClr>
              <a:buSzPts val="1100"/>
              <a:buFont typeface="Arial"/>
              <a:buNone/>
            </a:pPr>
            <a:r>
              <a:rPr lang="en-US" sz="800">
                <a:solidFill>
                  <a:schemeClr val="tx1"/>
                </a:solidFill>
                <a:latin typeface="+mn-lt"/>
                <a:ea typeface="Lato Light"/>
                <a:cs typeface="Lato Light"/>
                <a:sym typeface="Lato Light"/>
              </a:rPr>
              <a:t>This proposal contains information of a confidential nature, the content of which is the property of </a:t>
            </a:r>
            <a:r>
              <a:rPr lang="en-US" sz="800" err="1">
                <a:solidFill>
                  <a:schemeClr val="tx1"/>
                </a:solidFill>
                <a:latin typeface="+mn-lt"/>
                <a:ea typeface="Lato Light"/>
                <a:cs typeface="Lato Light"/>
                <a:sym typeface="Lato Light"/>
              </a:rPr>
              <a:t>Opinno</a:t>
            </a:r>
            <a:r>
              <a:rPr lang="en-US" sz="800">
                <a:solidFill>
                  <a:schemeClr val="tx1"/>
                </a:solidFill>
                <a:latin typeface="+mn-lt"/>
                <a:ea typeface="Lato Light"/>
                <a:cs typeface="Lato Light"/>
                <a:sym typeface="Lato Light"/>
              </a:rPr>
              <a:t> and is subject to intellectual property rights. The information contained herein is for the exclusive use of the recipient and is intended for the study of the commercial proposal by the recipient or, where appropriate, for the future establishment of commercial relations. It is expressly forbidden to disclose, disseminate or publish the content of the same without the express consent of </a:t>
            </a:r>
            <a:r>
              <a:rPr lang="en-US" sz="800" err="1">
                <a:solidFill>
                  <a:schemeClr val="tx1"/>
                </a:solidFill>
                <a:latin typeface="+mn-lt"/>
                <a:ea typeface="Lato Light"/>
                <a:cs typeface="Lato Light"/>
                <a:sym typeface="Lato Light"/>
              </a:rPr>
              <a:t>Opinno</a:t>
            </a:r>
            <a:r>
              <a:rPr lang="en-US" sz="800">
                <a:solidFill>
                  <a:schemeClr val="tx1"/>
                </a:solidFill>
                <a:latin typeface="+mn-lt"/>
                <a:ea typeface="Lato Light"/>
                <a:cs typeface="Lato Light"/>
                <a:sym typeface="Lato Light"/>
              </a:rPr>
              <a:t>. Any action to the contrary will entitle </a:t>
            </a:r>
            <a:r>
              <a:rPr lang="en-US" sz="800" err="1">
                <a:solidFill>
                  <a:schemeClr val="tx1"/>
                </a:solidFill>
                <a:latin typeface="+mn-lt"/>
                <a:ea typeface="Lato Light"/>
                <a:cs typeface="Lato Light"/>
                <a:sym typeface="Lato Light"/>
              </a:rPr>
              <a:t>Opinno</a:t>
            </a:r>
            <a:r>
              <a:rPr lang="en-US" sz="800">
                <a:solidFill>
                  <a:schemeClr val="tx1"/>
                </a:solidFill>
                <a:latin typeface="+mn-lt"/>
                <a:ea typeface="Lato Light"/>
                <a:cs typeface="Lato Light"/>
                <a:sym typeface="Lato Light"/>
              </a:rPr>
              <a:t> to initiate any action contained in Articles 138 et seq. of the Intellectual Property Law or derived from possible damages.</a:t>
            </a:r>
          </a:p>
        </p:txBody>
      </p:sp>
      <p:sp>
        <p:nvSpPr>
          <p:cNvPr id="5" name="Title 4">
            <a:extLst>
              <a:ext uri="{FF2B5EF4-FFF2-40B4-BE49-F238E27FC236}">
                <a16:creationId xmlns:a16="http://schemas.microsoft.com/office/drawing/2014/main" id="{1BA9E27D-EF94-473C-82E0-4083B458324D}"/>
              </a:ext>
            </a:extLst>
          </p:cNvPr>
          <p:cNvSpPr>
            <a:spLocks noGrp="1"/>
          </p:cNvSpPr>
          <p:nvPr>
            <p:ph type="title" hasCustomPrompt="1"/>
          </p:nvPr>
        </p:nvSpPr>
        <p:spPr>
          <a:xfrm>
            <a:off x="838200" y="3429000"/>
            <a:ext cx="10515600" cy="1325563"/>
          </a:xfrm>
        </p:spPr>
        <p:txBody>
          <a:bodyPr>
            <a:normAutofit/>
          </a:bodyPr>
          <a:lstStyle>
            <a:lvl1pPr algn="ctr">
              <a:defRPr sz="2800"/>
            </a:lvl1pPr>
          </a:lstStyle>
          <a:p>
            <a:r>
              <a:rPr lang="en-US"/>
              <a:t>[Thank you!]</a:t>
            </a:r>
            <a:endParaRPr lang="es-ES_tradnl"/>
          </a:p>
        </p:txBody>
      </p:sp>
      <p:pic>
        <p:nvPicPr>
          <p:cNvPr id="6" name="Picture 5" descr="Graphical user interface, application&#10;&#10;Description automatically generated">
            <a:extLst>
              <a:ext uri="{FF2B5EF4-FFF2-40B4-BE49-F238E27FC236}">
                <a16:creationId xmlns:a16="http://schemas.microsoft.com/office/drawing/2014/main" id="{0E6F42DC-4C41-4A75-998A-20DDE6A40E7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95809" y="566056"/>
            <a:ext cx="8600381" cy="4325257"/>
          </a:xfrm>
          <a:prstGeom prst="rect">
            <a:avLst/>
          </a:prstGeom>
        </p:spPr>
      </p:pic>
    </p:spTree>
    <p:extLst>
      <p:ext uri="{BB962C8B-B14F-4D97-AF65-F5344CB8AC3E}">
        <p14:creationId xmlns:p14="http://schemas.microsoft.com/office/powerpoint/2010/main" val="4534837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9_Title Slide">
    <p:bg>
      <p:bgPr>
        <a:solidFill>
          <a:schemeClr val="bg1"/>
        </a:solidFill>
        <a:effectLst/>
      </p:bgPr>
    </p:bg>
    <p:spTree>
      <p:nvGrpSpPr>
        <p:cNvPr id="1" name=""/>
        <p:cNvGrpSpPr/>
        <p:nvPr/>
      </p:nvGrpSpPr>
      <p:grpSpPr>
        <a:xfrm>
          <a:off x="0" y="0"/>
          <a:ext cx="0" cy="0"/>
          <a:chOff x="0" y="0"/>
          <a:chExt cx="0" cy="0"/>
        </a:xfrm>
      </p:grpSpPr>
      <p:pic>
        <p:nvPicPr>
          <p:cNvPr id="5" name="Picture 5" descr="Graphical user interface, application&#10;&#10;Description automatically generated">
            <a:extLst>
              <a:ext uri="{FF2B5EF4-FFF2-40B4-BE49-F238E27FC236}">
                <a16:creationId xmlns:a16="http://schemas.microsoft.com/office/drawing/2014/main" id="{F6F9B5C6-75C6-8743-B2DF-2B6C8D84EA2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6242" t="29911" r="16001" b="29956"/>
          <a:stretch/>
        </p:blipFill>
        <p:spPr>
          <a:xfrm>
            <a:off x="10826450" y="267290"/>
            <a:ext cx="1047344" cy="311975"/>
          </a:xfrm>
          <a:prstGeom prst="rect">
            <a:avLst/>
          </a:prstGeom>
        </p:spPr>
      </p:pic>
      <p:cxnSp>
        <p:nvCxnSpPr>
          <p:cNvPr id="6" name="Conector recto 5">
            <a:extLst>
              <a:ext uri="{FF2B5EF4-FFF2-40B4-BE49-F238E27FC236}">
                <a16:creationId xmlns:a16="http://schemas.microsoft.com/office/drawing/2014/main" id="{9B0C6D4C-3C15-AC23-7FD5-98A8298627E1}"/>
              </a:ext>
            </a:extLst>
          </p:cNvPr>
          <p:cNvCxnSpPr>
            <a:cxnSpLocks/>
          </p:cNvCxnSpPr>
          <p:nvPr userDrawn="1"/>
        </p:nvCxnSpPr>
        <p:spPr>
          <a:xfrm>
            <a:off x="10718197" y="205563"/>
            <a:ext cx="0" cy="435428"/>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4" name="Imagen 3" descr="Texto&#10;&#10;Descripción generada automáticamente con confianza baja">
            <a:extLst>
              <a:ext uri="{FF2B5EF4-FFF2-40B4-BE49-F238E27FC236}">
                <a16:creationId xmlns:a16="http://schemas.microsoft.com/office/drawing/2014/main" id="{A1E37AD2-7690-AEE5-4F01-0CB057CF3B0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76228" y="260966"/>
            <a:ext cx="1233715" cy="324622"/>
          </a:xfrm>
          <a:prstGeom prst="rect">
            <a:avLst/>
          </a:prstGeom>
        </p:spPr>
      </p:pic>
    </p:spTree>
    <p:extLst>
      <p:ext uri="{BB962C8B-B14F-4D97-AF65-F5344CB8AC3E}">
        <p14:creationId xmlns:p14="http://schemas.microsoft.com/office/powerpoint/2010/main" val="11860138"/>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9_Title Slide">
    <p:bg>
      <p:bgPr>
        <a:solidFill>
          <a:schemeClr val="bg1"/>
        </a:solidFill>
        <a:effectLst/>
      </p:bgPr>
    </p:bg>
    <p:spTree>
      <p:nvGrpSpPr>
        <p:cNvPr id="1" name=""/>
        <p:cNvGrpSpPr/>
        <p:nvPr/>
      </p:nvGrpSpPr>
      <p:grpSpPr>
        <a:xfrm>
          <a:off x="0" y="0"/>
          <a:ext cx="0" cy="0"/>
          <a:chOff x="0" y="0"/>
          <a:chExt cx="0" cy="0"/>
        </a:xfrm>
      </p:grpSpPr>
      <p:pic>
        <p:nvPicPr>
          <p:cNvPr id="5" name="Picture 5" descr="Graphical user interface, application&#10;&#10;Description automatically generated">
            <a:extLst>
              <a:ext uri="{FF2B5EF4-FFF2-40B4-BE49-F238E27FC236}">
                <a16:creationId xmlns:a16="http://schemas.microsoft.com/office/drawing/2014/main" id="{F6F9B5C6-75C6-8743-B2DF-2B6C8D84EA2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6242" t="29911" r="16001" b="29956"/>
          <a:stretch/>
        </p:blipFill>
        <p:spPr>
          <a:xfrm>
            <a:off x="10826450" y="267290"/>
            <a:ext cx="1047344" cy="311975"/>
          </a:xfrm>
          <a:prstGeom prst="rect">
            <a:avLst/>
          </a:prstGeom>
        </p:spPr>
      </p:pic>
      <p:cxnSp>
        <p:nvCxnSpPr>
          <p:cNvPr id="6" name="Conector recto 5">
            <a:extLst>
              <a:ext uri="{FF2B5EF4-FFF2-40B4-BE49-F238E27FC236}">
                <a16:creationId xmlns:a16="http://schemas.microsoft.com/office/drawing/2014/main" id="{9B0C6D4C-3C15-AC23-7FD5-98A8298627E1}"/>
              </a:ext>
            </a:extLst>
          </p:cNvPr>
          <p:cNvCxnSpPr>
            <a:cxnSpLocks/>
          </p:cNvCxnSpPr>
          <p:nvPr userDrawn="1"/>
        </p:nvCxnSpPr>
        <p:spPr>
          <a:xfrm>
            <a:off x="10718197" y="205563"/>
            <a:ext cx="0" cy="435428"/>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4" name="Imagen 3" descr="Texto&#10;&#10;Descripción generada automáticamente con confianza baja">
            <a:extLst>
              <a:ext uri="{FF2B5EF4-FFF2-40B4-BE49-F238E27FC236}">
                <a16:creationId xmlns:a16="http://schemas.microsoft.com/office/drawing/2014/main" id="{A1E37AD2-7690-AEE5-4F01-0CB057CF3B0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76228" y="260966"/>
            <a:ext cx="1233715" cy="324622"/>
          </a:xfrm>
          <a:prstGeom prst="rect">
            <a:avLst/>
          </a:prstGeom>
        </p:spPr>
      </p:pic>
    </p:spTree>
    <p:extLst>
      <p:ext uri="{BB962C8B-B14F-4D97-AF65-F5344CB8AC3E}">
        <p14:creationId xmlns:p14="http://schemas.microsoft.com/office/powerpoint/2010/main" val="118601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32C5EC-8732-9E6F-23CF-573EB9458590}"/>
              </a:ext>
            </a:extLst>
          </p:cNvPr>
          <p:cNvSpPr>
            <a:spLocks noGrp="1"/>
          </p:cNvSpPr>
          <p:nvPr>
            <p:ph type="title"/>
          </p:nvPr>
        </p:nvSpPr>
        <p:spPr/>
        <p:txBody>
          <a:bodyPr/>
          <a:lstStyle/>
          <a:p>
            <a:r>
              <a:rPr lang="en-US"/>
              <a:t>Click to edit Master title style</a:t>
            </a:r>
            <a:endParaRPr lang="es-ES_tradnl"/>
          </a:p>
        </p:txBody>
      </p:sp>
      <p:sp>
        <p:nvSpPr>
          <p:cNvPr id="6" name="Slide Number Placeholder 6">
            <a:extLst>
              <a:ext uri="{FF2B5EF4-FFF2-40B4-BE49-F238E27FC236}">
                <a16:creationId xmlns:a16="http://schemas.microsoft.com/office/drawing/2014/main" id="{4FCE2724-5416-9A32-3979-CD877D99692A}"/>
              </a:ext>
            </a:extLst>
          </p:cNvPr>
          <p:cNvSpPr>
            <a:spLocks noGrp="1"/>
          </p:cNvSpPr>
          <p:nvPr>
            <p:ph type="sldNum" sz="quarter" idx="4"/>
          </p:nvPr>
        </p:nvSpPr>
        <p:spPr>
          <a:xfrm>
            <a:off x="11404600" y="6308091"/>
            <a:ext cx="415925" cy="365125"/>
          </a:xfrm>
          <a:prstGeom prst="rect">
            <a:avLst/>
          </a:prstGeom>
        </p:spPr>
        <p:txBody>
          <a:bodyPr anchor="ctr"/>
          <a:lstStyle>
            <a:lvl1pPr>
              <a:defRPr sz="800" b="0" i="0">
                <a:latin typeface="Poppins Light" pitchFamily="2" charset="77"/>
                <a:cs typeface="Poppins Light" pitchFamily="2" charset="77"/>
              </a:defRPr>
            </a:lvl1pPr>
          </a:lstStyle>
          <a:p>
            <a:fld id="{0CF209F4-2684-044A-9E4C-290AA6EF5309}" type="slidenum">
              <a:rPr lang="es-ES_tradnl" smtClean="0"/>
              <a:t>‹Nº›</a:t>
            </a:fld>
            <a:endParaRPr lang="es-ES_tradnl"/>
          </a:p>
        </p:txBody>
      </p:sp>
    </p:spTree>
    <p:extLst>
      <p:ext uri="{BB962C8B-B14F-4D97-AF65-F5344CB8AC3E}">
        <p14:creationId xmlns:p14="http://schemas.microsoft.com/office/powerpoint/2010/main" val="4033421670"/>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32C5EC-8732-9E6F-23CF-573EB9458590}"/>
              </a:ext>
            </a:extLst>
          </p:cNvPr>
          <p:cNvSpPr>
            <a:spLocks noGrp="1"/>
          </p:cNvSpPr>
          <p:nvPr>
            <p:ph type="title"/>
          </p:nvPr>
        </p:nvSpPr>
        <p:spPr/>
        <p:txBody>
          <a:bodyPr/>
          <a:lstStyle/>
          <a:p>
            <a:r>
              <a:rPr lang="en-US"/>
              <a:t>Click to edit Master title style</a:t>
            </a:r>
            <a:endParaRPr lang="es-ES_tradnl"/>
          </a:p>
        </p:txBody>
      </p:sp>
      <p:sp>
        <p:nvSpPr>
          <p:cNvPr id="6" name="Slide Number Placeholder 6">
            <a:extLst>
              <a:ext uri="{FF2B5EF4-FFF2-40B4-BE49-F238E27FC236}">
                <a16:creationId xmlns:a16="http://schemas.microsoft.com/office/drawing/2014/main" id="{4FCE2724-5416-9A32-3979-CD877D99692A}"/>
              </a:ext>
            </a:extLst>
          </p:cNvPr>
          <p:cNvSpPr>
            <a:spLocks noGrp="1"/>
          </p:cNvSpPr>
          <p:nvPr>
            <p:ph type="sldNum" sz="quarter" idx="4"/>
          </p:nvPr>
        </p:nvSpPr>
        <p:spPr>
          <a:xfrm>
            <a:off x="11404600" y="6308091"/>
            <a:ext cx="415925" cy="365125"/>
          </a:xfrm>
          <a:prstGeom prst="rect">
            <a:avLst/>
          </a:prstGeom>
        </p:spPr>
        <p:txBody>
          <a:bodyPr anchor="ctr"/>
          <a:lstStyle>
            <a:lvl1pPr>
              <a:defRPr sz="800" b="0" i="0">
                <a:latin typeface="Poppins Light" pitchFamily="2" charset="77"/>
                <a:cs typeface="Poppins Light" pitchFamily="2" charset="77"/>
              </a:defRPr>
            </a:lvl1pPr>
          </a:lstStyle>
          <a:p>
            <a:fld id="{0CF209F4-2684-044A-9E4C-290AA6EF5309}" type="slidenum">
              <a:rPr lang="es-ES_tradnl" smtClean="0"/>
              <a:t>‹#›</a:t>
            </a:fld>
            <a:endParaRPr lang="es-ES_tradnl"/>
          </a:p>
        </p:txBody>
      </p:sp>
    </p:spTree>
    <p:extLst>
      <p:ext uri="{BB962C8B-B14F-4D97-AF65-F5344CB8AC3E}">
        <p14:creationId xmlns:p14="http://schemas.microsoft.com/office/powerpoint/2010/main" val="40334216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Front">
    <p:spTree>
      <p:nvGrpSpPr>
        <p:cNvPr id="1" name=""/>
        <p:cNvGrpSpPr/>
        <p:nvPr/>
      </p:nvGrpSpPr>
      <p:grpSpPr>
        <a:xfrm>
          <a:off x="0" y="0"/>
          <a:ext cx="0" cy="0"/>
          <a:chOff x="0" y="0"/>
          <a:chExt cx="0" cy="0"/>
        </a:xfrm>
      </p:grpSpPr>
      <p:pic>
        <p:nvPicPr>
          <p:cNvPr id="7" name="Imagen 6" descr="Imagen digital de una cortina azul&#10;&#10;Descripción generada automáticamente con confianza baja">
            <a:extLst>
              <a:ext uri="{FF2B5EF4-FFF2-40B4-BE49-F238E27FC236}">
                <a16:creationId xmlns:a16="http://schemas.microsoft.com/office/drawing/2014/main" id="{3ED85A7E-3657-35D6-A674-2FF1B0F0AD84}"/>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t="10448"/>
          <a:stretch/>
        </p:blipFill>
        <p:spPr>
          <a:xfrm>
            <a:off x="0" y="0"/>
            <a:ext cx="12192000" cy="6858000"/>
          </a:xfrm>
          <a:prstGeom prst="rect">
            <a:avLst/>
          </a:prstGeom>
        </p:spPr>
      </p:pic>
      <p:sp>
        <p:nvSpPr>
          <p:cNvPr id="8" name="Slide Number Placeholder 5">
            <a:extLst>
              <a:ext uri="{FF2B5EF4-FFF2-40B4-BE49-F238E27FC236}">
                <a16:creationId xmlns:a16="http://schemas.microsoft.com/office/drawing/2014/main" id="{B220AC91-EC7C-D4A9-6DB7-72CF4E5B2FB0}"/>
              </a:ext>
            </a:extLst>
          </p:cNvPr>
          <p:cNvSpPr>
            <a:spLocks noGrp="1"/>
          </p:cNvSpPr>
          <p:nvPr>
            <p:ph type="sldNum" sz="quarter" idx="12"/>
          </p:nvPr>
        </p:nvSpPr>
        <p:spPr>
          <a:xfrm>
            <a:off x="11624649" y="6311084"/>
            <a:ext cx="471531" cy="365125"/>
          </a:xfrm>
        </p:spPr>
        <p:txBody>
          <a:bodyPr lIns="0" tIns="0" rIns="0" bIns="0"/>
          <a:lstStyle>
            <a:lvl1pPr algn="ctr">
              <a:defRPr sz="1000">
                <a:solidFill>
                  <a:schemeClr val="bg1"/>
                </a:solidFill>
                <a:latin typeface="+mj-lt"/>
                <a:cs typeface="Poppins Medium" panose="00000600000000000000" pitchFamily="2" charset="0"/>
              </a:defRPr>
            </a:lvl1pPr>
          </a:lstStyle>
          <a:p>
            <a:fld id="{B12F1F40-B84F-4E9C-99E8-73F889F628BE}" type="slidenum">
              <a:rPr lang="es-ES_tradnl" smtClean="0"/>
              <a:pPr/>
              <a:t>‹Nº›</a:t>
            </a:fld>
            <a:endParaRPr lang="es-ES_tradnl"/>
          </a:p>
        </p:txBody>
      </p:sp>
      <p:grpSp>
        <p:nvGrpSpPr>
          <p:cNvPr id="5" name="Grupo 4">
            <a:extLst>
              <a:ext uri="{FF2B5EF4-FFF2-40B4-BE49-F238E27FC236}">
                <a16:creationId xmlns:a16="http://schemas.microsoft.com/office/drawing/2014/main" id="{5827611B-835D-8117-931E-4BA64D4B6158}"/>
              </a:ext>
            </a:extLst>
          </p:cNvPr>
          <p:cNvGrpSpPr/>
          <p:nvPr userDrawn="1"/>
        </p:nvGrpSpPr>
        <p:grpSpPr>
          <a:xfrm>
            <a:off x="9617452" y="181791"/>
            <a:ext cx="2242962" cy="352700"/>
            <a:chOff x="3353475" y="5660572"/>
            <a:chExt cx="4564573" cy="717768"/>
          </a:xfrm>
        </p:grpSpPr>
        <p:pic>
          <p:nvPicPr>
            <p:cNvPr id="2" name="Imagen 1">
              <a:extLst>
                <a:ext uri="{FF2B5EF4-FFF2-40B4-BE49-F238E27FC236}">
                  <a16:creationId xmlns:a16="http://schemas.microsoft.com/office/drawing/2014/main" id="{7F895886-D497-0D13-B46F-A3705C8F7A1B}"/>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4781" t="29514" r="16059" b="30512"/>
            <a:stretch/>
          </p:blipFill>
          <p:spPr>
            <a:xfrm>
              <a:off x="6228144" y="5773114"/>
              <a:ext cx="1689904" cy="492684"/>
            </a:xfrm>
            <a:prstGeom prst="rect">
              <a:avLst/>
            </a:prstGeom>
          </p:spPr>
        </p:pic>
        <p:cxnSp>
          <p:nvCxnSpPr>
            <p:cNvPr id="3" name="Conector recto 2">
              <a:extLst>
                <a:ext uri="{FF2B5EF4-FFF2-40B4-BE49-F238E27FC236}">
                  <a16:creationId xmlns:a16="http://schemas.microsoft.com/office/drawing/2014/main" id="{A9C31460-EEDB-FA36-4A1E-338CECA19056}"/>
                </a:ext>
              </a:extLst>
            </p:cNvPr>
            <p:cNvCxnSpPr>
              <a:cxnSpLocks/>
            </p:cNvCxnSpPr>
            <p:nvPr userDrawn="1"/>
          </p:nvCxnSpPr>
          <p:spPr>
            <a:xfrm>
              <a:off x="5937813" y="5660572"/>
              <a:ext cx="0" cy="71776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Imagen 3" descr="Imagen que contiene Texto&#10;&#10;Descripción generada automáticamente">
              <a:extLst>
                <a:ext uri="{FF2B5EF4-FFF2-40B4-BE49-F238E27FC236}">
                  <a16:creationId xmlns:a16="http://schemas.microsoft.com/office/drawing/2014/main" id="{692374BE-7AD9-B9AC-EAF9-30F75E59EA9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353475" y="5717651"/>
              <a:ext cx="2294008" cy="603611"/>
            </a:xfrm>
            <a:prstGeom prst="rect">
              <a:avLst/>
            </a:prstGeom>
          </p:spPr>
        </p:pic>
      </p:grpSp>
    </p:spTree>
    <p:extLst>
      <p:ext uri="{BB962C8B-B14F-4D97-AF65-F5344CB8AC3E}">
        <p14:creationId xmlns:p14="http://schemas.microsoft.com/office/powerpoint/2010/main" val="3480962719"/>
      </p:ext>
    </p:extLst>
  </p:cSld>
  <p:clrMapOvr>
    <a:masterClrMapping/>
  </p:clrMapOvr>
  <p:extLst>
    <p:ext uri="{DCECCB84-F9BA-43D5-87BE-67443E8EF086}">
      <p15:sldGuideLst xmlns:p15="http://schemas.microsoft.com/office/powerpoint/2012/main">
        <p15:guide id="1" pos="438">
          <p15:clr>
            <a:srgbClr val="FBAE40"/>
          </p15:clr>
        </p15:guide>
        <p15:guide id="2" orient="horz" pos="913">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itle and Vertical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DE78E38-5CD5-ABA6-512F-FFF8AB4C95A0}"/>
              </a:ext>
            </a:extLst>
          </p:cNvPr>
          <p:cNvPicPr>
            <a:picLocks noChangeAspect="1"/>
          </p:cNvPicPr>
          <p:nvPr userDrawn="1"/>
        </p:nvPicPr>
        <p:blipFill>
          <a:blip r:embed="rId3"/>
          <a:stretch>
            <a:fillRect/>
          </a:stretch>
        </p:blipFill>
        <p:spPr>
          <a:xfrm>
            <a:off x="10231533" y="433370"/>
            <a:ext cx="1549979" cy="396106"/>
          </a:xfrm>
          <a:prstGeom prst="rect">
            <a:avLst/>
          </a:prstGeom>
        </p:spPr>
      </p:pic>
      <p:pic>
        <p:nvPicPr>
          <p:cNvPr id="2" name="Imagen 4">
            <a:extLst>
              <a:ext uri="{FF2B5EF4-FFF2-40B4-BE49-F238E27FC236}">
                <a16:creationId xmlns:a16="http://schemas.microsoft.com/office/drawing/2014/main" id="{22F6B42B-A0B7-BF3D-6F90-4CB5283511C2}"/>
              </a:ext>
            </a:extLst>
          </p:cNvPr>
          <p:cNvPicPr>
            <a:picLocks noChangeAspect="1"/>
          </p:cNvPicPr>
          <p:nvPr userDrawn="1"/>
        </p:nvPicPr>
        <p:blipFill>
          <a:blip r:embed="rId4">
            <a:extLst>
              <a:ext uri="{BEBA8EAE-BF5A-486C-A8C5-ECC9F3942E4B}">
                <a14:imgProps xmlns:a14="http://schemas.microsoft.com/office/drawing/2010/main">
                  <a14:imgLayer r:embed="rId5">
                    <a14:imgEffect>
                      <a14:brightnessContrast bright="100000"/>
                    </a14:imgEffect>
                  </a14:imgLayer>
                </a14:imgProps>
              </a:ext>
            </a:extLst>
          </a:blip>
          <a:stretch>
            <a:fillRect/>
          </a:stretch>
        </p:blipFill>
        <p:spPr>
          <a:xfrm>
            <a:off x="8405152" y="389962"/>
            <a:ext cx="1549979" cy="439514"/>
          </a:xfrm>
          <a:prstGeom prst="rect">
            <a:avLst/>
          </a:prstGeom>
        </p:spPr>
      </p:pic>
    </p:spTree>
    <p:extLst>
      <p:ext uri="{BB962C8B-B14F-4D97-AF65-F5344CB8AC3E}">
        <p14:creationId xmlns:p14="http://schemas.microsoft.com/office/powerpoint/2010/main" val="2567351484"/>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userDrawn="1">
  <p:cSld name="Title and Vertical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DE78E38-5CD5-ABA6-512F-FFF8AB4C95A0}"/>
              </a:ext>
            </a:extLst>
          </p:cNvPr>
          <p:cNvPicPr>
            <a:picLocks noChangeAspect="1"/>
          </p:cNvPicPr>
          <p:nvPr userDrawn="1"/>
        </p:nvPicPr>
        <p:blipFill>
          <a:blip r:embed="rId3"/>
          <a:stretch>
            <a:fillRect/>
          </a:stretch>
        </p:blipFill>
        <p:spPr>
          <a:xfrm>
            <a:off x="10231533" y="433370"/>
            <a:ext cx="1549979" cy="396106"/>
          </a:xfrm>
          <a:prstGeom prst="rect">
            <a:avLst/>
          </a:prstGeom>
        </p:spPr>
      </p:pic>
      <p:pic>
        <p:nvPicPr>
          <p:cNvPr id="2" name="Imagen 4">
            <a:extLst>
              <a:ext uri="{FF2B5EF4-FFF2-40B4-BE49-F238E27FC236}">
                <a16:creationId xmlns:a16="http://schemas.microsoft.com/office/drawing/2014/main" id="{22F6B42B-A0B7-BF3D-6F90-4CB5283511C2}"/>
              </a:ext>
            </a:extLst>
          </p:cNvPr>
          <p:cNvPicPr>
            <a:picLocks noChangeAspect="1"/>
          </p:cNvPicPr>
          <p:nvPr userDrawn="1"/>
        </p:nvPicPr>
        <p:blipFill>
          <a:blip r:embed="rId4">
            <a:extLst>
              <a:ext uri="{BEBA8EAE-BF5A-486C-A8C5-ECC9F3942E4B}">
                <a14:imgProps xmlns:a14="http://schemas.microsoft.com/office/drawing/2010/main">
                  <a14:imgLayer r:embed="rId5">
                    <a14:imgEffect>
                      <a14:brightnessContrast bright="100000"/>
                    </a14:imgEffect>
                  </a14:imgLayer>
                </a14:imgProps>
              </a:ext>
            </a:extLst>
          </a:blip>
          <a:stretch>
            <a:fillRect/>
          </a:stretch>
        </p:blipFill>
        <p:spPr>
          <a:xfrm>
            <a:off x="8405152" y="389962"/>
            <a:ext cx="1549979" cy="439514"/>
          </a:xfrm>
          <a:prstGeom prst="rect">
            <a:avLst/>
          </a:prstGeom>
        </p:spPr>
      </p:pic>
    </p:spTree>
    <p:extLst>
      <p:ext uri="{BB962C8B-B14F-4D97-AF65-F5344CB8AC3E}">
        <p14:creationId xmlns:p14="http://schemas.microsoft.com/office/powerpoint/2010/main" val="25673514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DF64A9B-A6C9-E0C1-0190-3E8347176ADB}"/>
              </a:ext>
            </a:extLst>
          </p:cNvPr>
          <p:cNvPicPr>
            <a:picLocks noChangeAspect="1"/>
          </p:cNvPicPr>
          <p:nvPr userDrawn="1"/>
        </p:nvPicPr>
        <p:blipFill>
          <a:blip r:embed="rId3"/>
          <a:stretch>
            <a:fillRect/>
          </a:stretch>
        </p:blipFill>
        <p:spPr>
          <a:xfrm>
            <a:off x="9784175" y="596656"/>
            <a:ext cx="1547860" cy="396106"/>
          </a:xfrm>
          <a:prstGeom prst="rect">
            <a:avLst/>
          </a:prstGeom>
        </p:spPr>
      </p:pic>
      <p:pic>
        <p:nvPicPr>
          <p:cNvPr id="3" name="Imagen 2">
            <a:extLst>
              <a:ext uri="{FF2B5EF4-FFF2-40B4-BE49-F238E27FC236}">
                <a16:creationId xmlns:a16="http://schemas.microsoft.com/office/drawing/2014/main" id="{5489ED13-ECCB-DC57-508B-F6B1332DFEFD}"/>
              </a:ext>
            </a:extLst>
          </p:cNvPr>
          <p:cNvPicPr>
            <a:picLocks noChangeAspect="1"/>
          </p:cNvPicPr>
          <p:nvPr userDrawn="1"/>
        </p:nvPicPr>
        <p:blipFill>
          <a:blip r:embed="rId4"/>
          <a:stretch>
            <a:fillRect/>
          </a:stretch>
        </p:blipFill>
        <p:spPr>
          <a:xfrm>
            <a:off x="7812372" y="572560"/>
            <a:ext cx="1632841" cy="463010"/>
          </a:xfrm>
          <a:prstGeom prst="rect">
            <a:avLst/>
          </a:prstGeom>
        </p:spPr>
      </p:pic>
    </p:spTree>
    <p:extLst>
      <p:ext uri="{BB962C8B-B14F-4D97-AF65-F5344CB8AC3E}">
        <p14:creationId xmlns:p14="http://schemas.microsoft.com/office/powerpoint/2010/main" val="1685174926"/>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userDrawn="1">
  <p:cSld name="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DF64A9B-A6C9-E0C1-0190-3E8347176ADB}"/>
              </a:ext>
            </a:extLst>
          </p:cNvPr>
          <p:cNvPicPr>
            <a:picLocks noChangeAspect="1"/>
          </p:cNvPicPr>
          <p:nvPr userDrawn="1"/>
        </p:nvPicPr>
        <p:blipFill>
          <a:blip r:embed="rId3"/>
          <a:stretch>
            <a:fillRect/>
          </a:stretch>
        </p:blipFill>
        <p:spPr>
          <a:xfrm>
            <a:off x="9784175" y="596656"/>
            <a:ext cx="1547860" cy="396106"/>
          </a:xfrm>
          <a:prstGeom prst="rect">
            <a:avLst/>
          </a:prstGeom>
        </p:spPr>
      </p:pic>
      <p:pic>
        <p:nvPicPr>
          <p:cNvPr id="3" name="Imagen 2">
            <a:extLst>
              <a:ext uri="{FF2B5EF4-FFF2-40B4-BE49-F238E27FC236}">
                <a16:creationId xmlns:a16="http://schemas.microsoft.com/office/drawing/2014/main" id="{5489ED13-ECCB-DC57-508B-F6B1332DFEFD}"/>
              </a:ext>
            </a:extLst>
          </p:cNvPr>
          <p:cNvPicPr>
            <a:picLocks noChangeAspect="1"/>
          </p:cNvPicPr>
          <p:nvPr userDrawn="1"/>
        </p:nvPicPr>
        <p:blipFill>
          <a:blip r:embed="rId4"/>
          <a:stretch>
            <a:fillRect/>
          </a:stretch>
        </p:blipFill>
        <p:spPr>
          <a:xfrm>
            <a:off x="7812372" y="572560"/>
            <a:ext cx="1632841" cy="463010"/>
          </a:xfrm>
          <a:prstGeom prst="rect">
            <a:avLst/>
          </a:prstGeom>
        </p:spPr>
      </p:pic>
    </p:spTree>
    <p:extLst>
      <p:ext uri="{BB962C8B-B14F-4D97-AF65-F5344CB8AC3E}">
        <p14:creationId xmlns:p14="http://schemas.microsoft.com/office/powerpoint/2010/main" val="16851749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Front">
    <p:spTree>
      <p:nvGrpSpPr>
        <p:cNvPr id="1" name=""/>
        <p:cNvGrpSpPr/>
        <p:nvPr/>
      </p:nvGrpSpPr>
      <p:grpSpPr>
        <a:xfrm>
          <a:off x="0" y="0"/>
          <a:ext cx="0" cy="0"/>
          <a:chOff x="0" y="0"/>
          <a:chExt cx="0" cy="0"/>
        </a:xfrm>
      </p:grpSpPr>
      <p:pic>
        <p:nvPicPr>
          <p:cNvPr id="7" name="Imagen 6" descr="Imagen digital de una cortina azul&#10;&#10;Descripción generada automáticamente con confianza baja">
            <a:extLst>
              <a:ext uri="{FF2B5EF4-FFF2-40B4-BE49-F238E27FC236}">
                <a16:creationId xmlns:a16="http://schemas.microsoft.com/office/drawing/2014/main" id="{3ED85A7E-3657-35D6-A674-2FF1B0F0AD84}"/>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t="10448"/>
          <a:stretch/>
        </p:blipFill>
        <p:spPr>
          <a:xfrm>
            <a:off x="0" y="0"/>
            <a:ext cx="12192000" cy="6858000"/>
          </a:xfrm>
          <a:prstGeom prst="rect">
            <a:avLst/>
          </a:prstGeom>
        </p:spPr>
      </p:pic>
      <p:sp>
        <p:nvSpPr>
          <p:cNvPr id="8" name="Slide Number Placeholder 5">
            <a:extLst>
              <a:ext uri="{FF2B5EF4-FFF2-40B4-BE49-F238E27FC236}">
                <a16:creationId xmlns:a16="http://schemas.microsoft.com/office/drawing/2014/main" id="{B220AC91-EC7C-D4A9-6DB7-72CF4E5B2FB0}"/>
              </a:ext>
            </a:extLst>
          </p:cNvPr>
          <p:cNvSpPr>
            <a:spLocks noGrp="1"/>
          </p:cNvSpPr>
          <p:nvPr>
            <p:ph type="sldNum" sz="quarter" idx="12"/>
          </p:nvPr>
        </p:nvSpPr>
        <p:spPr>
          <a:xfrm>
            <a:off x="11624649" y="6311084"/>
            <a:ext cx="471531" cy="365125"/>
          </a:xfrm>
        </p:spPr>
        <p:txBody>
          <a:bodyPr lIns="0" tIns="0" rIns="0" bIns="0"/>
          <a:lstStyle>
            <a:lvl1pPr algn="ctr">
              <a:defRPr sz="1000">
                <a:solidFill>
                  <a:schemeClr val="bg1"/>
                </a:solidFill>
                <a:latin typeface="+mj-lt"/>
                <a:cs typeface="Poppins Medium" panose="00000600000000000000" pitchFamily="2" charset="0"/>
              </a:defRPr>
            </a:lvl1pPr>
          </a:lstStyle>
          <a:p>
            <a:fld id="{B12F1F40-B84F-4E9C-99E8-73F889F628BE}" type="slidenum">
              <a:rPr lang="es-ES_tradnl" smtClean="0"/>
              <a:pPr/>
              <a:t>‹#›</a:t>
            </a:fld>
            <a:endParaRPr lang="es-ES_tradnl"/>
          </a:p>
        </p:txBody>
      </p:sp>
      <p:grpSp>
        <p:nvGrpSpPr>
          <p:cNvPr id="5" name="Grupo 4">
            <a:extLst>
              <a:ext uri="{FF2B5EF4-FFF2-40B4-BE49-F238E27FC236}">
                <a16:creationId xmlns:a16="http://schemas.microsoft.com/office/drawing/2014/main" id="{5827611B-835D-8117-931E-4BA64D4B6158}"/>
              </a:ext>
            </a:extLst>
          </p:cNvPr>
          <p:cNvGrpSpPr/>
          <p:nvPr userDrawn="1"/>
        </p:nvGrpSpPr>
        <p:grpSpPr>
          <a:xfrm>
            <a:off x="9617452" y="181791"/>
            <a:ext cx="2242962" cy="352700"/>
            <a:chOff x="3353475" y="5660572"/>
            <a:chExt cx="4564573" cy="717768"/>
          </a:xfrm>
        </p:grpSpPr>
        <p:pic>
          <p:nvPicPr>
            <p:cNvPr id="2" name="Imagen 1">
              <a:extLst>
                <a:ext uri="{FF2B5EF4-FFF2-40B4-BE49-F238E27FC236}">
                  <a16:creationId xmlns:a16="http://schemas.microsoft.com/office/drawing/2014/main" id="{7F895886-D497-0D13-B46F-A3705C8F7A1B}"/>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4781" t="29514" r="16059" b="30512"/>
            <a:stretch/>
          </p:blipFill>
          <p:spPr>
            <a:xfrm>
              <a:off x="6228144" y="5773114"/>
              <a:ext cx="1689904" cy="492684"/>
            </a:xfrm>
            <a:prstGeom prst="rect">
              <a:avLst/>
            </a:prstGeom>
          </p:spPr>
        </p:pic>
        <p:cxnSp>
          <p:nvCxnSpPr>
            <p:cNvPr id="3" name="Conector recto 2">
              <a:extLst>
                <a:ext uri="{FF2B5EF4-FFF2-40B4-BE49-F238E27FC236}">
                  <a16:creationId xmlns:a16="http://schemas.microsoft.com/office/drawing/2014/main" id="{A9C31460-EEDB-FA36-4A1E-338CECA19056}"/>
                </a:ext>
              </a:extLst>
            </p:cNvPr>
            <p:cNvCxnSpPr>
              <a:cxnSpLocks/>
            </p:cNvCxnSpPr>
            <p:nvPr userDrawn="1"/>
          </p:nvCxnSpPr>
          <p:spPr>
            <a:xfrm>
              <a:off x="5937813" y="5660572"/>
              <a:ext cx="0" cy="71776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Imagen 3" descr="Imagen que contiene Texto&#10;&#10;Descripción generada automáticamente">
              <a:extLst>
                <a:ext uri="{FF2B5EF4-FFF2-40B4-BE49-F238E27FC236}">
                  <a16:creationId xmlns:a16="http://schemas.microsoft.com/office/drawing/2014/main" id="{692374BE-7AD9-B9AC-EAF9-30F75E59EA9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353475" y="5717651"/>
              <a:ext cx="2294008" cy="603611"/>
            </a:xfrm>
            <a:prstGeom prst="rect">
              <a:avLst/>
            </a:prstGeom>
          </p:spPr>
        </p:pic>
      </p:grpSp>
    </p:spTree>
    <p:extLst>
      <p:ext uri="{BB962C8B-B14F-4D97-AF65-F5344CB8AC3E}">
        <p14:creationId xmlns:p14="http://schemas.microsoft.com/office/powerpoint/2010/main" val="3480962719"/>
      </p:ext>
    </p:extLst>
  </p:cSld>
  <p:clrMapOvr>
    <a:masterClrMapping/>
  </p:clrMapOvr>
  <p:extLst>
    <p:ext uri="{DCECCB84-F9BA-43D5-87BE-67443E8EF086}">
      <p15:sldGuideLst xmlns:p15="http://schemas.microsoft.com/office/powerpoint/2012/main">
        <p15:guide id="1" pos="438">
          <p15:clr>
            <a:srgbClr val="FBAE40"/>
          </p15:clr>
        </p15:guide>
        <p15:guide id="2" orient="horz" pos="913">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7_Front">
    <p:spTree>
      <p:nvGrpSpPr>
        <p:cNvPr id="1" name=""/>
        <p:cNvGrpSpPr/>
        <p:nvPr/>
      </p:nvGrpSpPr>
      <p:grpSpPr>
        <a:xfrm>
          <a:off x="0" y="0"/>
          <a:ext cx="0" cy="0"/>
          <a:chOff x="0" y="0"/>
          <a:chExt cx="0" cy="0"/>
        </a:xfrm>
      </p:grpSpPr>
      <p:pic>
        <p:nvPicPr>
          <p:cNvPr id="7" name="Imagen 6" descr="Imagen digital de una cortina azul&#10;&#10;Descripción generada automáticamente con confianza baja">
            <a:extLst>
              <a:ext uri="{FF2B5EF4-FFF2-40B4-BE49-F238E27FC236}">
                <a16:creationId xmlns:a16="http://schemas.microsoft.com/office/drawing/2014/main" id="{203D2C23-1FC5-18B2-3CD7-268F1AA1D8FA}"/>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t="10448"/>
          <a:stretch/>
        </p:blipFill>
        <p:spPr>
          <a:xfrm>
            <a:off x="0" y="0"/>
            <a:ext cx="12192000" cy="6858000"/>
          </a:xfrm>
          <a:prstGeom prst="rect">
            <a:avLst/>
          </a:prstGeom>
        </p:spPr>
      </p:pic>
      <p:sp>
        <p:nvSpPr>
          <p:cNvPr id="8" name="Slide Number Placeholder 5">
            <a:extLst>
              <a:ext uri="{FF2B5EF4-FFF2-40B4-BE49-F238E27FC236}">
                <a16:creationId xmlns:a16="http://schemas.microsoft.com/office/drawing/2014/main" id="{91528AC8-D31F-5CAE-4CDD-4F31AA5D096D}"/>
              </a:ext>
            </a:extLst>
          </p:cNvPr>
          <p:cNvSpPr>
            <a:spLocks noGrp="1"/>
          </p:cNvSpPr>
          <p:nvPr>
            <p:ph type="sldNum" sz="quarter" idx="12"/>
          </p:nvPr>
        </p:nvSpPr>
        <p:spPr>
          <a:xfrm>
            <a:off x="11624649" y="6311084"/>
            <a:ext cx="471531" cy="365125"/>
          </a:xfrm>
        </p:spPr>
        <p:txBody>
          <a:bodyPr lIns="0" tIns="0" rIns="0" bIns="0"/>
          <a:lstStyle>
            <a:lvl1pPr algn="ctr">
              <a:defRPr sz="1000">
                <a:solidFill>
                  <a:schemeClr val="bg1"/>
                </a:solidFill>
                <a:latin typeface="+mj-lt"/>
                <a:cs typeface="Poppins Medium" panose="00000600000000000000" pitchFamily="2" charset="0"/>
              </a:defRPr>
            </a:lvl1pPr>
          </a:lstStyle>
          <a:p>
            <a:fld id="{B12F1F40-B84F-4E9C-99E8-73F889F628BE}" type="slidenum">
              <a:rPr lang="es-ES_tradnl" smtClean="0"/>
              <a:pPr/>
              <a:t>‹Nº›</a:t>
            </a:fld>
            <a:endParaRPr lang="es-ES_tradnl"/>
          </a:p>
        </p:txBody>
      </p:sp>
      <p:grpSp>
        <p:nvGrpSpPr>
          <p:cNvPr id="2" name="Grupo 1">
            <a:extLst>
              <a:ext uri="{FF2B5EF4-FFF2-40B4-BE49-F238E27FC236}">
                <a16:creationId xmlns:a16="http://schemas.microsoft.com/office/drawing/2014/main" id="{19B33642-2FF1-9E2F-17CA-17470F823D33}"/>
              </a:ext>
            </a:extLst>
          </p:cNvPr>
          <p:cNvGrpSpPr/>
          <p:nvPr userDrawn="1"/>
        </p:nvGrpSpPr>
        <p:grpSpPr>
          <a:xfrm>
            <a:off x="9617452" y="181791"/>
            <a:ext cx="2242962" cy="352700"/>
            <a:chOff x="3353475" y="5660572"/>
            <a:chExt cx="4564573" cy="717768"/>
          </a:xfrm>
        </p:grpSpPr>
        <p:pic>
          <p:nvPicPr>
            <p:cNvPr id="3" name="Imagen 2">
              <a:extLst>
                <a:ext uri="{FF2B5EF4-FFF2-40B4-BE49-F238E27FC236}">
                  <a16:creationId xmlns:a16="http://schemas.microsoft.com/office/drawing/2014/main" id="{F4CCAE73-DC29-549A-D580-8CC5F91F46BD}"/>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4781" t="29514" r="16059" b="30512"/>
            <a:stretch/>
          </p:blipFill>
          <p:spPr>
            <a:xfrm>
              <a:off x="6228144" y="5773114"/>
              <a:ext cx="1689904" cy="492684"/>
            </a:xfrm>
            <a:prstGeom prst="rect">
              <a:avLst/>
            </a:prstGeom>
          </p:spPr>
        </p:pic>
        <p:cxnSp>
          <p:nvCxnSpPr>
            <p:cNvPr id="4" name="Conector recto 3">
              <a:extLst>
                <a:ext uri="{FF2B5EF4-FFF2-40B4-BE49-F238E27FC236}">
                  <a16:creationId xmlns:a16="http://schemas.microsoft.com/office/drawing/2014/main" id="{84C766DD-F07C-1168-3272-8A06941A84DC}"/>
                </a:ext>
              </a:extLst>
            </p:cNvPr>
            <p:cNvCxnSpPr>
              <a:cxnSpLocks/>
            </p:cNvCxnSpPr>
            <p:nvPr userDrawn="1"/>
          </p:nvCxnSpPr>
          <p:spPr>
            <a:xfrm>
              <a:off x="5937813" y="5660572"/>
              <a:ext cx="0" cy="71776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Imagen 4" descr="Imagen que contiene Texto&#10;&#10;Descripción generada automáticamente">
              <a:extLst>
                <a:ext uri="{FF2B5EF4-FFF2-40B4-BE49-F238E27FC236}">
                  <a16:creationId xmlns:a16="http://schemas.microsoft.com/office/drawing/2014/main" id="{DE1A95E6-8F12-E78E-60B6-709EE769988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353475" y="5717651"/>
              <a:ext cx="2294008" cy="603611"/>
            </a:xfrm>
            <a:prstGeom prst="rect">
              <a:avLst/>
            </a:prstGeom>
          </p:spPr>
        </p:pic>
      </p:grpSp>
    </p:spTree>
    <p:extLst>
      <p:ext uri="{BB962C8B-B14F-4D97-AF65-F5344CB8AC3E}">
        <p14:creationId xmlns:p14="http://schemas.microsoft.com/office/powerpoint/2010/main" val="380588333"/>
      </p:ext>
    </p:extLst>
  </p:cSld>
  <p:clrMapOvr>
    <a:masterClrMapping/>
  </p:clrMapOvr>
  <p:extLst>
    <p:ext uri="{DCECCB84-F9BA-43D5-87BE-67443E8EF086}">
      <p15:sldGuideLst xmlns:p15="http://schemas.microsoft.com/office/powerpoint/2012/main">
        <p15:guide id="1" pos="438">
          <p15:clr>
            <a:srgbClr val="FBAE40"/>
          </p15:clr>
        </p15:guide>
        <p15:guide id="2" orient="horz" pos="913">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7_Front">
    <p:spTree>
      <p:nvGrpSpPr>
        <p:cNvPr id="1" name=""/>
        <p:cNvGrpSpPr/>
        <p:nvPr/>
      </p:nvGrpSpPr>
      <p:grpSpPr>
        <a:xfrm>
          <a:off x="0" y="0"/>
          <a:ext cx="0" cy="0"/>
          <a:chOff x="0" y="0"/>
          <a:chExt cx="0" cy="0"/>
        </a:xfrm>
      </p:grpSpPr>
      <p:pic>
        <p:nvPicPr>
          <p:cNvPr id="7" name="Imagen 6" descr="Imagen digital de una cortina azul&#10;&#10;Descripción generada automáticamente con confianza baja">
            <a:extLst>
              <a:ext uri="{FF2B5EF4-FFF2-40B4-BE49-F238E27FC236}">
                <a16:creationId xmlns:a16="http://schemas.microsoft.com/office/drawing/2014/main" id="{203D2C23-1FC5-18B2-3CD7-268F1AA1D8FA}"/>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t="10448"/>
          <a:stretch/>
        </p:blipFill>
        <p:spPr>
          <a:xfrm>
            <a:off x="0" y="0"/>
            <a:ext cx="12192000" cy="6858000"/>
          </a:xfrm>
          <a:prstGeom prst="rect">
            <a:avLst/>
          </a:prstGeom>
        </p:spPr>
      </p:pic>
      <p:sp>
        <p:nvSpPr>
          <p:cNvPr id="8" name="Slide Number Placeholder 5">
            <a:extLst>
              <a:ext uri="{FF2B5EF4-FFF2-40B4-BE49-F238E27FC236}">
                <a16:creationId xmlns:a16="http://schemas.microsoft.com/office/drawing/2014/main" id="{91528AC8-D31F-5CAE-4CDD-4F31AA5D096D}"/>
              </a:ext>
            </a:extLst>
          </p:cNvPr>
          <p:cNvSpPr>
            <a:spLocks noGrp="1"/>
          </p:cNvSpPr>
          <p:nvPr>
            <p:ph type="sldNum" sz="quarter" idx="12"/>
          </p:nvPr>
        </p:nvSpPr>
        <p:spPr>
          <a:xfrm>
            <a:off x="11624649" y="6311084"/>
            <a:ext cx="471531" cy="365125"/>
          </a:xfrm>
        </p:spPr>
        <p:txBody>
          <a:bodyPr lIns="0" tIns="0" rIns="0" bIns="0"/>
          <a:lstStyle>
            <a:lvl1pPr algn="ctr">
              <a:defRPr sz="1000">
                <a:solidFill>
                  <a:schemeClr val="bg1"/>
                </a:solidFill>
                <a:latin typeface="+mj-lt"/>
                <a:cs typeface="Poppins Medium" panose="00000600000000000000" pitchFamily="2" charset="0"/>
              </a:defRPr>
            </a:lvl1pPr>
          </a:lstStyle>
          <a:p>
            <a:fld id="{B12F1F40-B84F-4E9C-99E8-73F889F628BE}" type="slidenum">
              <a:rPr lang="es-ES_tradnl" smtClean="0"/>
              <a:pPr/>
              <a:t>‹#›</a:t>
            </a:fld>
            <a:endParaRPr lang="es-ES_tradnl"/>
          </a:p>
        </p:txBody>
      </p:sp>
      <p:grpSp>
        <p:nvGrpSpPr>
          <p:cNvPr id="2" name="Grupo 1">
            <a:extLst>
              <a:ext uri="{FF2B5EF4-FFF2-40B4-BE49-F238E27FC236}">
                <a16:creationId xmlns:a16="http://schemas.microsoft.com/office/drawing/2014/main" id="{19B33642-2FF1-9E2F-17CA-17470F823D33}"/>
              </a:ext>
            </a:extLst>
          </p:cNvPr>
          <p:cNvGrpSpPr/>
          <p:nvPr userDrawn="1"/>
        </p:nvGrpSpPr>
        <p:grpSpPr>
          <a:xfrm>
            <a:off x="9617452" y="181791"/>
            <a:ext cx="2242962" cy="352700"/>
            <a:chOff x="3353475" y="5660572"/>
            <a:chExt cx="4564573" cy="717768"/>
          </a:xfrm>
        </p:grpSpPr>
        <p:pic>
          <p:nvPicPr>
            <p:cNvPr id="3" name="Imagen 2">
              <a:extLst>
                <a:ext uri="{FF2B5EF4-FFF2-40B4-BE49-F238E27FC236}">
                  <a16:creationId xmlns:a16="http://schemas.microsoft.com/office/drawing/2014/main" id="{F4CCAE73-DC29-549A-D580-8CC5F91F46BD}"/>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4781" t="29514" r="16059" b="30512"/>
            <a:stretch/>
          </p:blipFill>
          <p:spPr>
            <a:xfrm>
              <a:off x="6228144" y="5773114"/>
              <a:ext cx="1689904" cy="492684"/>
            </a:xfrm>
            <a:prstGeom prst="rect">
              <a:avLst/>
            </a:prstGeom>
          </p:spPr>
        </p:pic>
        <p:cxnSp>
          <p:nvCxnSpPr>
            <p:cNvPr id="4" name="Conector recto 3">
              <a:extLst>
                <a:ext uri="{FF2B5EF4-FFF2-40B4-BE49-F238E27FC236}">
                  <a16:creationId xmlns:a16="http://schemas.microsoft.com/office/drawing/2014/main" id="{84C766DD-F07C-1168-3272-8A06941A84DC}"/>
                </a:ext>
              </a:extLst>
            </p:cNvPr>
            <p:cNvCxnSpPr>
              <a:cxnSpLocks/>
            </p:cNvCxnSpPr>
            <p:nvPr userDrawn="1"/>
          </p:nvCxnSpPr>
          <p:spPr>
            <a:xfrm>
              <a:off x="5937813" y="5660572"/>
              <a:ext cx="0" cy="71776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Imagen 4" descr="Imagen que contiene Texto&#10;&#10;Descripción generada automáticamente">
              <a:extLst>
                <a:ext uri="{FF2B5EF4-FFF2-40B4-BE49-F238E27FC236}">
                  <a16:creationId xmlns:a16="http://schemas.microsoft.com/office/drawing/2014/main" id="{DE1A95E6-8F12-E78E-60B6-709EE769988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353475" y="5717651"/>
              <a:ext cx="2294008" cy="603611"/>
            </a:xfrm>
            <a:prstGeom prst="rect">
              <a:avLst/>
            </a:prstGeom>
          </p:spPr>
        </p:pic>
      </p:grpSp>
    </p:spTree>
    <p:extLst>
      <p:ext uri="{BB962C8B-B14F-4D97-AF65-F5344CB8AC3E}">
        <p14:creationId xmlns:p14="http://schemas.microsoft.com/office/powerpoint/2010/main" val="380588333"/>
      </p:ext>
    </p:extLst>
  </p:cSld>
  <p:clrMapOvr>
    <a:masterClrMapping/>
  </p:clrMapOvr>
  <p:extLst>
    <p:ext uri="{DCECCB84-F9BA-43D5-87BE-67443E8EF086}">
      <p15:sldGuideLst xmlns:p15="http://schemas.microsoft.com/office/powerpoint/2012/main">
        <p15:guide id="1" pos="438">
          <p15:clr>
            <a:srgbClr val="FBAE40"/>
          </p15:clr>
        </p15:guide>
        <p15:guide id="2" orient="horz" pos="913">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Front">
    <p:spTree>
      <p:nvGrpSpPr>
        <p:cNvPr id="1" name=""/>
        <p:cNvGrpSpPr/>
        <p:nvPr/>
      </p:nvGrpSpPr>
      <p:grpSpPr>
        <a:xfrm>
          <a:off x="0" y="0"/>
          <a:ext cx="0" cy="0"/>
          <a:chOff x="0" y="0"/>
          <a:chExt cx="0" cy="0"/>
        </a:xfrm>
      </p:grpSpPr>
      <p:pic>
        <p:nvPicPr>
          <p:cNvPr id="9" name="Imagen 8" descr="Imagen digital de una cortina azul&#10;&#10;Descripción generada automáticamente con confianza baja">
            <a:extLst>
              <a:ext uri="{FF2B5EF4-FFF2-40B4-BE49-F238E27FC236}">
                <a16:creationId xmlns:a16="http://schemas.microsoft.com/office/drawing/2014/main" id="{DD894564-9E8F-39F4-68C0-04C97F15EC99}"/>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t="10448"/>
          <a:stretch/>
        </p:blipFill>
        <p:spPr>
          <a:xfrm>
            <a:off x="0" y="0"/>
            <a:ext cx="12192000" cy="6858000"/>
          </a:xfrm>
          <a:prstGeom prst="rect">
            <a:avLst/>
          </a:prstGeom>
        </p:spPr>
      </p:pic>
      <p:sp>
        <p:nvSpPr>
          <p:cNvPr id="10" name="Slide Number Placeholder 5">
            <a:extLst>
              <a:ext uri="{FF2B5EF4-FFF2-40B4-BE49-F238E27FC236}">
                <a16:creationId xmlns:a16="http://schemas.microsoft.com/office/drawing/2014/main" id="{82F4ABDF-5C82-A483-221D-9CF278E86D96}"/>
              </a:ext>
            </a:extLst>
          </p:cNvPr>
          <p:cNvSpPr>
            <a:spLocks noGrp="1"/>
          </p:cNvSpPr>
          <p:nvPr>
            <p:ph type="sldNum" sz="quarter" idx="12"/>
          </p:nvPr>
        </p:nvSpPr>
        <p:spPr>
          <a:xfrm>
            <a:off x="11624649" y="6311084"/>
            <a:ext cx="471531" cy="365125"/>
          </a:xfrm>
        </p:spPr>
        <p:txBody>
          <a:bodyPr lIns="0" tIns="0" rIns="0" bIns="0"/>
          <a:lstStyle>
            <a:lvl1pPr algn="ctr">
              <a:defRPr sz="1000">
                <a:solidFill>
                  <a:schemeClr val="bg1"/>
                </a:solidFill>
                <a:latin typeface="+mj-lt"/>
                <a:cs typeface="Poppins Medium" panose="00000600000000000000" pitchFamily="2" charset="0"/>
              </a:defRPr>
            </a:lvl1pPr>
          </a:lstStyle>
          <a:p>
            <a:fld id="{B12F1F40-B84F-4E9C-99E8-73F889F628BE}" type="slidenum">
              <a:rPr lang="es-ES_tradnl" smtClean="0"/>
              <a:pPr/>
              <a:t>‹Nº›</a:t>
            </a:fld>
            <a:endParaRPr lang="es-ES_tradnl"/>
          </a:p>
        </p:txBody>
      </p:sp>
      <p:grpSp>
        <p:nvGrpSpPr>
          <p:cNvPr id="2" name="Grupo 1">
            <a:extLst>
              <a:ext uri="{FF2B5EF4-FFF2-40B4-BE49-F238E27FC236}">
                <a16:creationId xmlns:a16="http://schemas.microsoft.com/office/drawing/2014/main" id="{E4EA4F8B-EB59-25A5-1D7A-73B45A063D0C}"/>
              </a:ext>
            </a:extLst>
          </p:cNvPr>
          <p:cNvGrpSpPr/>
          <p:nvPr userDrawn="1"/>
        </p:nvGrpSpPr>
        <p:grpSpPr>
          <a:xfrm>
            <a:off x="9617452" y="181791"/>
            <a:ext cx="2242962" cy="352700"/>
            <a:chOff x="3353475" y="5660572"/>
            <a:chExt cx="4564573" cy="717768"/>
          </a:xfrm>
        </p:grpSpPr>
        <p:pic>
          <p:nvPicPr>
            <p:cNvPr id="3" name="Imagen 2">
              <a:extLst>
                <a:ext uri="{FF2B5EF4-FFF2-40B4-BE49-F238E27FC236}">
                  <a16:creationId xmlns:a16="http://schemas.microsoft.com/office/drawing/2014/main" id="{F5288A23-7DB1-6662-6FC9-C0DBC8FF943B}"/>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4781" t="29514" r="16059" b="30512"/>
            <a:stretch/>
          </p:blipFill>
          <p:spPr>
            <a:xfrm>
              <a:off x="6228144" y="5773114"/>
              <a:ext cx="1689904" cy="492684"/>
            </a:xfrm>
            <a:prstGeom prst="rect">
              <a:avLst/>
            </a:prstGeom>
          </p:spPr>
        </p:pic>
        <p:cxnSp>
          <p:nvCxnSpPr>
            <p:cNvPr id="4" name="Conector recto 3">
              <a:extLst>
                <a:ext uri="{FF2B5EF4-FFF2-40B4-BE49-F238E27FC236}">
                  <a16:creationId xmlns:a16="http://schemas.microsoft.com/office/drawing/2014/main" id="{0B2824AF-9A61-1B13-5C09-E5E1AB8DB4FE}"/>
                </a:ext>
              </a:extLst>
            </p:cNvPr>
            <p:cNvCxnSpPr>
              <a:cxnSpLocks/>
            </p:cNvCxnSpPr>
            <p:nvPr userDrawn="1"/>
          </p:nvCxnSpPr>
          <p:spPr>
            <a:xfrm>
              <a:off x="5937813" y="5660572"/>
              <a:ext cx="0" cy="71776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Imagen 4" descr="Imagen que contiene Texto&#10;&#10;Descripción generada automáticamente">
              <a:extLst>
                <a:ext uri="{FF2B5EF4-FFF2-40B4-BE49-F238E27FC236}">
                  <a16:creationId xmlns:a16="http://schemas.microsoft.com/office/drawing/2014/main" id="{9AAD7CC0-E7FD-E2A5-F522-898EE179E29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353475" y="5717651"/>
              <a:ext cx="2294008" cy="603611"/>
            </a:xfrm>
            <a:prstGeom prst="rect">
              <a:avLst/>
            </a:prstGeom>
          </p:spPr>
        </p:pic>
      </p:grpSp>
    </p:spTree>
    <p:extLst>
      <p:ext uri="{BB962C8B-B14F-4D97-AF65-F5344CB8AC3E}">
        <p14:creationId xmlns:p14="http://schemas.microsoft.com/office/powerpoint/2010/main" val="2195332546"/>
      </p:ext>
    </p:extLst>
  </p:cSld>
  <p:clrMapOvr>
    <a:masterClrMapping/>
  </p:clrMapOvr>
  <p:extLst>
    <p:ext uri="{DCECCB84-F9BA-43D5-87BE-67443E8EF086}">
      <p15:sldGuideLst xmlns:p15="http://schemas.microsoft.com/office/powerpoint/2012/main">
        <p15:guide id="1" pos="438">
          <p15:clr>
            <a:srgbClr val="FBAE40"/>
          </p15:clr>
        </p15:guide>
        <p15:guide id="2" orient="horz" pos="913">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Front">
    <p:spTree>
      <p:nvGrpSpPr>
        <p:cNvPr id="1" name=""/>
        <p:cNvGrpSpPr/>
        <p:nvPr/>
      </p:nvGrpSpPr>
      <p:grpSpPr>
        <a:xfrm>
          <a:off x="0" y="0"/>
          <a:ext cx="0" cy="0"/>
          <a:chOff x="0" y="0"/>
          <a:chExt cx="0" cy="0"/>
        </a:xfrm>
      </p:grpSpPr>
      <p:pic>
        <p:nvPicPr>
          <p:cNvPr id="9" name="Imagen 8" descr="Imagen digital de una cortina azul&#10;&#10;Descripción generada automáticamente con confianza baja">
            <a:extLst>
              <a:ext uri="{FF2B5EF4-FFF2-40B4-BE49-F238E27FC236}">
                <a16:creationId xmlns:a16="http://schemas.microsoft.com/office/drawing/2014/main" id="{DD894564-9E8F-39F4-68C0-04C97F15EC99}"/>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t="10448"/>
          <a:stretch/>
        </p:blipFill>
        <p:spPr>
          <a:xfrm>
            <a:off x="0" y="0"/>
            <a:ext cx="12192000" cy="6858000"/>
          </a:xfrm>
          <a:prstGeom prst="rect">
            <a:avLst/>
          </a:prstGeom>
        </p:spPr>
      </p:pic>
      <p:sp>
        <p:nvSpPr>
          <p:cNvPr id="10" name="Slide Number Placeholder 5">
            <a:extLst>
              <a:ext uri="{FF2B5EF4-FFF2-40B4-BE49-F238E27FC236}">
                <a16:creationId xmlns:a16="http://schemas.microsoft.com/office/drawing/2014/main" id="{82F4ABDF-5C82-A483-221D-9CF278E86D96}"/>
              </a:ext>
            </a:extLst>
          </p:cNvPr>
          <p:cNvSpPr>
            <a:spLocks noGrp="1"/>
          </p:cNvSpPr>
          <p:nvPr>
            <p:ph type="sldNum" sz="quarter" idx="12"/>
          </p:nvPr>
        </p:nvSpPr>
        <p:spPr>
          <a:xfrm>
            <a:off x="11624649" y="6311084"/>
            <a:ext cx="471531" cy="365125"/>
          </a:xfrm>
        </p:spPr>
        <p:txBody>
          <a:bodyPr lIns="0" tIns="0" rIns="0" bIns="0"/>
          <a:lstStyle>
            <a:lvl1pPr algn="ctr">
              <a:defRPr sz="1000">
                <a:solidFill>
                  <a:schemeClr val="bg1"/>
                </a:solidFill>
                <a:latin typeface="+mj-lt"/>
                <a:cs typeface="Poppins Medium" panose="00000600000000000000" pitchFamily="2" charset="0"/>
              </a:defRPr>
            </a:lvl1pPr>
          </a:lstStyle>
          <a:p>
            <a:fld id="{B12F1F40-B84F-4E9C-99E8-73F889F628BE}" type="slidenum">
              <a:rPr lang="es-ES_tradnl" smtClean="0"/>
              <a:pPr/>
              <a:t>‹#›</a:t>
            </a:fld>
            <a:endParaRPr lang="es-ES_tradnl"/>
          </a:p>
        </p:txBody>
      </p:sp>
      <p:grpSp>
        <p:nvGrpSpPr>
          <p:cNvPr id="2" name="Grupo 1">
            <a:extLst>
              <a:ext uri="{FF2B5EF4-FFF2-40B4-BE49-F238E27FC236}">
                <a16:creationId xmlns:a16="http://schemas.microsoft.com/office/drawing/2014/main" id="{E4EA4F8B-EB59-25A5-1D7A-73B45A063D0C}"/>
              </a:ext>
            </a:extLst>
          </p:cNvPr>
          <p:cNvGrpSpPr/>
          <p:nvPr userDrawn="1"/>
        </p:nvGrpSpPr>
        <p:grpSpPr>
          <a:xfrm>
            <a:off x="9617452" y="181791"/>
            <a:ext cx="2242962" cy="352700"/>
            <a:chOff x="3353475" y="5660572"/>
            <a:chExt cx="4564573" cy="717768"/>
          </a:xfrm>
        </p:grpSpPr>
        <p:pic>
          <p:nvPicPr>
            <p:cNvPr id="3" name="Imagen 2">
              <a:extLst>
                <a:ext uri="{FF2B5EF4-FFF2-40B4-BE49-F238E27FC236}">
                  <a16:creationId xmlns:a16="http://schemas.microsoft.com/office/drawing/2014/main" id="{F5288A23-7DB1-6662-6FC9-C0DBC8FF943B}"/>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4781" t="29514" r="16059" b="30512"/>
            <a:stretch/>
          </p:blipFill>
          <p:spPr>
            <a:xfrm>
              <a:off x="6228144" y="5773114"/>
              <a:ext cx="1689904" cy="492684"/>
            </a:xfrm>
            <a:prstGeom prst="rect">
              <a:avLst/>
            </a:prstGeom>
          </p:spPr>
        </p:pic>
        <p:cxnSp>
          <p:nvCxnSpPr>
            <p:cNvPr id="4" name="Conector recto 3">
              <a:extLst>
                <a:ext uri="{FF2B5EF4-FFF2-40B4-BE49-F238E27FC236}">
                  <a16:creationId xmlns:a16="http://schemas.microsoft.com/office/drawing/2014/main" id="{0B2824AF-9A61-1B13-5C09-E5E1AB8DB4FE}"/>
                </a:ext>
              </a:extLst>
            </p:cNvPr>
            <p:cNvCxnSpPr>
              <a:cxnSpLocks/>
            </p:cNvCxnSpPr>
            <p:nvPr userDrawn="1"/>
          </p:nvCxnSpPr>
          <p:spPr>
            <a:xfrm>
              <a:off x="5937813" y="5660572"/>
              <a:ext cx="0" cy="71776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Imagen 4" descr="Imagen que contiene Texto&#10;&#10;Descripción generada automáticamente">
              <a:extLst>
                <a:ext uri="{FF2B5EF4-FFF2-40B4-BE49-F238E27FC236}">
                  <a16:creationId xmlns:a16="http://schemas.microsoft.com/office/drawing/2014/main" id="{9AAD7CC0-E7FD-E2A5-F522-898EE179E29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353475" y="5717651"/>
              <a:ext cx="2294008" cy="603611"/>
            </a:xfrm>
            <a:prstGeom prst="rect">
              <a:avLst/>
            </a:prstGeom>
          </p:spPr>
        </p:pic>
      </p:grpSp>
    </p:spTree>
    <p:extLst>
      <p:ext uri="{BB962C8B-B14F-4D97-AF65-F5344CB8AC3E}">
        <p14:creationId xmlns:p14="http://schemas.microsoft.com/office/powerpoint/2010/main" val="2195332546"/>
      </p:ext>
    </p:extLst>
  </p:cSld>
  <p:clrMapOvr>
    <a:masterClrMapping/>
  </p:clrMapOvr>
  <p:extLst>
    <p:ext uri="{DCECCB84-F9BA-43D5-87BE-67443E8EF086}">
      <p15:sldGuideLst xmlns:p15="http://schemas.microsoft.com/office/powerpoint/2012/main">
        <p15:guide id="1" pos="438">
          <p15:clr>
            <a:srgbClr val="FBAE40"/>
          </p15:clr>
        </p15:guide>
        <p15:guide id="2" orient="horz" pos="913">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Front">
    <p:spTree>
      <p:nvGrpSpPr>
        <p:cNvPr id="1" name=""/>
        <p:cNvGrpSpPr/>
        <p:nvPr/>
      </p:nvGrpSpPr>
      <p:grpSpPr>
        <a:xfrm>
          <a:off x="0" y="0"/>
          <a:ext cx="0" cy="0"/>
          <a:chOff x="0" y="0"/>
          <a:chExt cx="0" cy="0"/>
        </a:xfrm>
      </p:grpSpPr>
      <p:pic>
        <p:nvPicPr>
          <p:cNvPr id="11" name="Imagen 10" descr="Imagen digital de una cortina azul&#10;&#10;Descripción generada automáticamente con confianza baja">
            <a:extLst>
              <a:ext uri="{FF2B5EF4-FFF2-40B4-BE49-F238E27FC236}">
                <a16:creationId xmlns:a16="http://schemas.microsoft.com/office/drawing/2014/main" id="{D4610EBA-9BD8-B6E2-1FFC-1015E9FDDBA8}"/>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t="10448"/>
          <a:stretch/>
        </p:blipFill>
        <p:spPr>
          <a:xfrm>
            <a:off x="0" y="0"/>
            <a:ext cx="12192000" cy="6858000"/>
          </a:xfrm>
          <a:prstGeom prst="rect">
            <a:avLst/>
          </a:prstGeom>
        </p:spPr>
      </p:pic>
      <p:sp>
        <p:nvSpPr>
          <p:cNvPr id="2" name="Rectángulo 1">
            <a:extLst>
              <a:ext uri="{FF2B5EF4-FFF2-40B4-BE49-F238E27FC236}">
                <a16:creationId xmlns:a16="http://schemas.microsoft.com/office/drawing/2014/main" id="{0E98227D-24E3-2C45-B516-664A844696EF}"/>
              </a:ext>
            </a:extLst>
          </p:cNvPr>
          <p:cNvSpPr/>
          <p:nvPr userDrawn="1"/>
        </p:nvSpPr>
        <p:spPr>
          <a:xfrm>
            <a:off x="0" y="0"/>
            <a:ext cx="6096000" cy="6858000"/>
          </a:xfrm>
          <a:prstGeom prst="rect">
            <a:avLst/>
          </a:prstGeom>
          <a:solidFill>
            <a:srgbClr val="002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5" name="Diagrama de flujo: terminador 14">
            <a:extLst>
              <a:ext uri="{FF2B5EF4-FFF2-40B4-BE49-F238E27FC236}">
                <a16:creationId xmlns:a16="http://schemas.microsoft.com/office/drawing/2014/main" id="{8143F2EE-B11D-59C2-E8F9-80C1B47DA4EA}"/>
              </a:ext>
            </a:extLst>
          </p:cNvPr>
          <p:cNvSpPr/>
          <p:nvPr userDrawn="1"/>
        </p:nvSpPr>
        <p:spPr>
          <a:xfrm rot="2556915">
            <a:off x="9206116" y="5892176"/>
            <a:ext cx="5971768" cy="2087311"/>
          </a:xfrm>
          <a:prstGeom prst="flowChartTerminator">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6" name="Slide Number Placeholder 5">
            <a:extLst>
              <a:ext uri="{FF2B5EF4-FFF2-40B4-BE49-F238E27FC236}">
                <a16:creationId xmlns:a16="http://schemas.microsoft.com/office/drawing/2014/main" id="{827AC2D0-41A0-FC3C-46E7-EA1ABF77B438}"/>
              </a:ext>
            </a:extLst>
          </p:cNvPr>
          <p:cNvSpPr>
            <a:spLocks noGrp="1"/>
          </p:cNvSpPr>
          <p:nvPr>
            <p:ph type="sldNum" sz="quarter" idx="12"/>
          </p:nvPr>
        </p:nvSpPr>
        <p:spPr>
          <a:xfrm>
            <a:off x="11624649" y="6311084"/>
            <a:ext cx="471531" cy="365125"/>
          </a:xfrm>
        </p:spPr>
        <p:txBody>
          <a:bodyPr lIns="0" tIns="0" rIns="0" bIns="0"/>
          <a:lstStyle>
            <a:lvl1pPr algn="ctr">
              <a:defRPr sz="1000">
                <a:solidFill>
                  <a:schemeClr val="bg1"/>
                </a:solidFill>
                <a:latin typeface="+mj-lt"/>
                <a:cs typeface="Poppins Medium" panose="00000600000000000000" pitchFamily="2" charset="0"/>
              </a:defRPr>
            </a:lvl1pPr>
          </a:lstStyle>
          <a:p>
            <a:fld id="{B12F1F40-B84F-4E9C-99E8-73F889F628BE}" type="slidenum">
              <a:rPr lang="es-ES_tradnl" smtClean="0"/>
              <a:pPr/>
              <a:t>‹Nº›</a:t>
            </a:fld>
            <a:endParaRPr lang="es-ES_tradnl"/>
          </a:p>
        </p:txBody>
      </p:sp>
      <p:grpSp>
        <p:nvGrpSpPr>
          <p:cNvPr id="3" name="Grupo 2">
            <a:extLst>
              <a:ext uri="{FF2B5EF4-FFF2-40B4-BE49-F238E27FC236}">
                <a16:creationId xmlns:a16="http://schemas.microsoft.com/office/drawing/2014/main" id="{BC8EA315-21DE-F301-CBED-97435F3DCA9E}"/>
              </a:ext>
            </a:extLst>
          </p:cNvPr>
          <p:cNvGrpSpPr/>
          <p:nvPr userDrawn="1"/>
        </p:nvGrpSpPr>
        <p:grpSpPr>
          <a:xfrm>
            <a:off x="9617452" y="181791"/>
            <a:ext cx="2242962" cy="352700"/>
            <a:chOff x="3353475" y="5660572"/>
            <a:chExt cx="4564573" cy="717768"/>
          </a:xfrm>
        </p:grpSpPr>
        <p:pic>
          <p:nvPicPr>
            <p:cNvPr id="4" name="Imagen 3">
              <a:extLst>
                <a:ext uri="{FF2B5EF4-FFF2-40B4-BE49-F238E27FC236}">
                  <a16:creationId xmlns:a16="http://schemas.microsoft.com/office/drawing/2014/main" id="{1D1070B7-D100-A73C-0225-B023088936EF}"/>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4781" t="29514" r="16059" b="30512"/>
            <a:stretch/>
          </p:blipFill>
          <p:spPr>
            <a:xfrm>
              <a:off x="6228144" y="5773114"/>
              <a:ext cx="1689904" cy="492684"/>
            </a:xfrm>
            <a:prstGeom prst="rect">
              <a:avLst/>
            </a:prstGeom>
          </p:spPr>
        </p:pic>
        <p:cxnSp>
          <p:nvCxnSpPr>
            <p:cNvPr id="5" name="Conector recto 4">
              <a:extLst>
                <a:ext uri="{FF2B5EF4-FFF2-40B4-BE49-F238E27FC236}">
                  <a16:creationId xmlns:a16="http://schemas.microsoft.com/office/drawing/2014/main" id="{D433B5E2-DC78-C365-5F94-06C0CDD0A062}"/>
                </a:ext>
              </a:extLst>
            </p:cNvPr>
            <p:cNvCxnSpPr>
              <a:cxnSpLocks/>
            </p:cNvCxnSpPr>
            <p:nvPr userDrawn="1"/>
          </p:nvCxnSpPr>
          <p:spPr>
            <a:xfrm>
              <a:off x="5937813" y="5660572"/>
              <a:ext cx="0" cy="71776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Imagen 5" descr="Imagen que contiene Texto&#10;&#10;Descripción generada automáticamente">
              <a:extLst>
                <a:ext uri="{FF2B5EF4-FFF2-40B4-BE49-F238E27FC236}">
                  <a16:creationId xmlns:a16="http://schemas.microsoft.com/office/drawing/2014/main" id="{1CD93528-ADAD-D798-E7BA-B672184E0F8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353475" y="5717651"/>
              <a:ext cx="2294008" cy="603611"/>
            </a:xfrm>
            <a:prstGeom prst="rect">
              <a:avLst/>
            </a:prstGeom>
          </p:spPr>
        </p:pic>
      </p:grpSp>
    </p:spTree>
    <p:extLst>
      <p:ext uri="{BB962C8B-B14F-4D97-AF65-F5344CB8AC3E}">
        <p14:creationId xmlns:p14="http://schemas.microsoft.com/office/powerpoint/2010/main" val="1058638839"/>
      </p:ext>
    </p:extLst>
  </p:cSld>
  <p:clrMapOvr>
    <a:masterClrMapping/>
  </p:clrMapOvr>
  <p:extLst>
    <p:ext uri="{DCECCB84-F9BA-43D5-87BE-67443E8EF086}">
      <p15:sldGuideLst xmlns:p15="http://schemas.microsoft.com/office/powerpoint/2012/main">
        <p15:guide id="1" pos="438">
          <p15:clr>
            <a:srgbClr val="FBAE40"/>
          </p15:clr>
        </p15:guide>
        <p15:guide id="2" orient="horz" pos="913">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6_Front">
    <p:spTree>
      <p:nvGrpSpPr>
        <p:cNvPr id="1" name=""/>
        <p:cNvGrpSpPr/>
        <p:nvPr/>
      </p:nvGrpSpPr>
      <p:grpSpPr>
        <a:xfrm>
          <a:off x="0" y="0"/>
          <a:ext cx="0" cy="0"/>
          <a:chOff x="0" y="0"/>
          <a:chExt cx="0" cy="0"/>
        </a:xfrm>
      </p:grpSpPr>
      <p:pic>
        <p:nvPicPr>
          <p:cNvPr id="11" name="Imagen 10" descr="Imagen digital de una cortina azul&#10;&#10;Descripción generada automáticamente con confianza baja">
            <a:extLst>
              <a:ext uri="{FF2B5EF4-FFF2-40B4-BE49-F238E27FC236}">
                <a16:creationId xmlns:a16="http://schemas.microsoft.com/office/drawing/2014/main" id="{D4610EBA-9BD8-B6E2-1FFC-1015E9FDDBA8}"/>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t="10448"/>
          <a:stretch/>
        </p:blipFill>
        <p:spPr>
          <a:xfrm>
            <a:off x="0" y="0"/>
            <a:ext cx="12192000" cy="6858000"/>
          </a:xfrm>
          <a:prstGeom prst="rect">
            <a:avLst/>
          </a:prstGeom>
        </p:spPr>
      </p:pic>
      <p:sp>
        <p:nvSpPr>
          <p:cNvPr id="2" name="Rectángulo 1">
            <a:extLst>
              <a:ext uri="{FF2B5EF4-FFF2-40B4-BE49-F238E27FC236}">
                <a16:creationId xmlns:a16="http://schemas.microsoft.com/office/drawing/2014/main" id="{0E98227D-24E3-2C45-B516-664A844696EF}"/>
              </a:ext>
            </a:extLst>
          </p:cNvPr>
          <p:cNvSpPr/>
          <p:nvPr userDrawn="1"/>
        </p:nvSpPr>
        <p:spPr>
          <a:xfrm>
            <a:off x="0" y="0"/>
            <a:ext cx="6096000" cy="6858000"/>
          </a:xfrm>
          <a:prstGeom prst="rect">
            <a:avLst/>
          </a:prstGeom>
          <a:solidFill>
            <a:srgbClr val="002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5" name="Diagrama de flujo: terminador 14">
            <a:extLst>
              <a:ext uri="{FF2B5EF4-FFF2-40B4-BE49-F238E27FC236}">
                <a16:creationId xmlns:a16="http://schemas.microsoft.com/office/drawing/2014/main" id="{8143F2EE-B11D-59C2-E8F9-80C1B47DA4EA}"/>
              </a:ext>
            </a:extLst>
          </p:cNvPr>
          <p:cNvSpPr/>
          <p:nvPr userDrawn="1"/>
        </p:nvSpPr>
        <p:spPr>
          <a:xfrm rot="2556915">
            <a:off x="9206116" y="5892176"/>
            <a:ext cx="5971768" cy="2087311"/>
          </a:xfrm>
          <a:prstGeom prst="flowChartTerminator">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6" name="Slide Number Placeholder 5">
            <a:extLst>
              <a:ext uri="{FF2B5EF4-FFF2-40B4-BE49-F238E27FC236}">
                <a16:creationId xmlns:a16="http://schemas.microsoft.com/office/drawing/2014/main" id="{827AC2D0-41A0-FC3C-46E7-EA1ABF77B438}"/>
              </a:ext>
            </a:extLst>
          </p:cNvPr>
          <p:cNvSpPr>
            <a:spLocks noGrp="1"/>
          </p:cNvSpPr>
          <p:nvPr>
            <p:ph type="sldNum" sz="quarter" idx="12"/>
          </p:nvPr>
        </p:nvSpPr>
        <p:spPr>
          <a:xfrm>
            <a:off x="11624649" y="6311084"/>
            <a:ext cx="471531" cy="365125"/>
          </a:xfrm>
        </p:spPr>
        <p:txBody>
          <a:bodyPr lIns="0" tIns="0" rIns="0" bIns="0"/>
          <a:lstStyle>
            <a:lvl1pPr algn="ctr">
              <a:defRPr sz="1000">
                <a:solidFill>
                  <a:schemeClr val="bg1"/>
                </a:solidFill>
                <a:latin typeface="+mj-lt"/>
                <a:cs typeface="Poppins Medium" panose="00000600000000000000" pitchFamily="2" charset="0"/>
              </a:defRPr>
            </a:lvl1pPr>
          </a:lstStyle>
          <a:p>
            <a:fld id="{B12F1F40-B84F-4E9C-99E8-73F889F628BE}" type="slidenum">
              <a:rPr lang="es-ES_tradnl" smtClean="0"/>
              <a:pPr/>
              <a:t>‹#›</a:t>
            </a:fld>
            <a:endParaRPr lang="es-ES_tradnl"/>
          </a:p>
        </p:txBody>
      </p:sp>
      <p:grpSp>
        <p:nvGrpSpPr>
          <p:cNvPr id="3" name="Grupo 2">
            <a:extLst>
              <a:ext uri="{FF2B5EF4-FFF2-40B4-BE49-F238E27FC236}">
                <a16:creationId xmlns:a16="http://schemas.microsoft.com/office/drawing/2014/main" id="{BC8EA315-21DE-F301-CBED-97435F3DCA9E}"/>
              </a:ext>
            </a:extLst>
          </p:cNvPr>
          <p:cNvGrpSpPr/>
          <p:nvPr userDrawn="1"/>
        </p:nvGrpSpPr>
        <p:grpSpPr>
          <a:xfrm>
            <a:off x="9617452" y="181791"/>
            <a:ext cx="2242962" cy="352700"/>
            <a:chOff x="3353475" y="5660572"/>
            <a:chExt cx="4564573" cy="717768"/>
          </a:xfrm>
        </p:grpSpPr>
        <p:pic>
          <p:nvPicPr>
            <p:cNvPr id="4" name="Imagen 3">
              <a:extLst>
                <a:ext uri="{FF2B5EF4-FFF2-40B4-BE49-F238E27FC236}">
                  <a16:creationId xmlns:a16="http://schemas.microsoft.com/office/drawing/2014/main" id="{1D1070B7-D100-A73C-0225-B023088936EF}"/>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4781" t="29514" r="16059" b="30512"/>
            <a:stretch/>
          </p:blipFill>
          <p:spPr>
            <a:xfrm>
              <a:off x="6228144" y="5773114"/>
              <a:ext cx="1689904" cy="492684"/>
            </a:xfrm>
            <a:prstGeom prst="rect">
              <a:avLst/>
            </a:prstGeom>
          </p:spPr>
        </p:pic>
        <p:cxnSp>
          <p:nvCxnSpPr>
            <p:cNvPr id="5" name="Conector recto 4">
              <a:extLst>
                <a:ext uri="{FF2B5EF4-FFF2-40B4-BE49-F238E27FC236}">
                  <a16:creationId xmlns:a16="http://schemas.microsoft.com/office/drawing/2014/main" id="{D433B5E2-DC78-C365-5F94-06C0CDD0A062}"/>
                </a:ext>
              </a:extLst>
            </p:cNvPr>
            <p:cNvCxnSpPr>
              <a:cxnSpLocks/>
            </p:cNvCxnSpPr>
            <p:nvPr userDrawn="1"/>
          </p:nvCxnSpPr>
          <p:spPr>
            <a:xfrm>
              <a:off x="5937813" y="5660572"/>
              <a:ext cx="0" cy="71776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Imagen 5" descr="Imagen que contiene Texto&#10;&#10;Descripción generada automáticamente">
              <a:extLst>
                <a:ext uri="{FF2B5EF4-FFF2-40B4-BE49-F238E27FC236}">
                  <a16:creationId xmlns:a16="http://schemas.microsoft.com/office/drawing/2014/main" id="{1CD93528-ADAD-D798-E7BA-B672184E0F8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353475" y="5717651"/>
              <a:ext cx="2294008" cy="603611"/>
            </a:xfrm>
            <a:prstGeom prst="rect">
              <a:avLst/>
            </a:prstGeom>
          </p:spPr>
        </p:pic>
      </p:grpSp>
    </p:spTree>
    <p:extLst>
      <p:ext uri="{BB962C8B-B14F-4D97-AF65-F5344CB8AC3E}">
        <p14:creationId xmlns:p14="http://schemas.microsoft.com/office/powerpoint/2010/main" val="1058638839"/>
      </p:ext>
    </p:extLst>
  </p:cSld>
  <p:clrMapOvr>
    <a:masterClrMapping/>
  </p:clrMapOvr>
  <p:extLst>
    <p:ext uri="{DCECCB84-F9BA-43D5-87BE-67443E8EF086}">
      <p15:sldGuideLst xmlns:p15="http://schemas.microsoft.com/office/powerpoint/2012/main">
        <p15:guide id="1" pos="438">
          <p15:clr>
            <a:srgbClr val="FBAE40"/>
          </p15:clr>
        </p15:guide>
        <p15:guide id="2" orient="horz" pos="913">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Front">
    <p:spTree>
      <p:nvGrpSpPr>
        <p:cNvPr id="1" name=""/>
        <p:cNvGrpSpPr/>
        <p:nvPr/>
      </p:nvGrpSpPr>
      <p:grpSpPr>
        <a:xfrm>
          <a:off x="0" y="0"/>
          <a:ext cx="0" cy="0"/>
          <a:chOff x="0" y="0"/>
          <a:chExt cx="0" cy="0"/>
        </a:xfrm>
      </p:grpSpPr>
      <p:pic>
        <p:nvPicPr>
          <p:cNvPr id="10" name="Imagen 9" descr="Imagen digital de una cortina azul&#10;&#10;Descripción generada automáticamente con confianza baja">
            <a:extLst>
              <a:ext uri="{FF2B5EF4-FFF2-40B4-BE49-F238E27FC236}">
                <a16:creationId xmlns:a16="http://schemas.microsoft.com/office/drawing/2014/main" id="{A6947D61-8FA2-73F9-5361-E2083B636E24}"/>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t="10448"/>
          <a:stretch/>
        </p:blipFill>
        <p:spPr>
          <a:xfrm>
            <a:off x="0" y="0"/>
            <a:ext cx="12192000" cy="6858000"/>
          </a:xfrm>
          <a:prstGeom prst="rect">
            <a:avLst/>
          </a:prstGeom>
        </p:spPr>
      </p:pic>
      <p:sp>
        <p:nvSpPr>
          <p:cNvPr id="11" name="Lágrima 10">
            <a:extLst>
              <a:ext uri="{FF2B5EF4-FFF2-40B4-BE49-F238E27FC236}">
                <a16:creationId xmlns:a16="http://schemas.microsoft.com/office/drawing/2014/main" id="{9622F1AC-B654-BCCF-BF4C-35A441ADC94F}"/>
              </a:ext>
            </a:extLst>
          </p:cNvPr>
          <p:cNvSpPr/>
          <p:nvPr userDrawn="1"/>
        </p:nvSpPr>
        <p:spPr>
          <a:xfrm rot="10800000">
            <a:off x="0" y="1326686"/>
            <a:ext cx="5590308" cy="5590308"/>
          </a:xfrm>
          <a:prstGeom prst="teardrop">
            <a:avLst/>
          </a:prstGeom>
          <a:solidFill>
            <a:srgbClr val="0918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4" name="Slide Number Placeholder 5">
            <a:extLst>
              <a:ext uri="{FF2B5EF4-FFF2-40B4-BE49-F238E27FC236}">
                <a16:creationId xmlns:a16="http://schemas.microsoft.com/office/drawing/2014/main" id="{6F549CED-EC2C-6884-F08E-3AE6B55CB291}"/>
              </a:ext>
            </a:extLst>
          </p:cNvPr>
          <p:cNvSpPr>
            <a:spLocks noGrp="1"/>
          </p:cNvSpPr>
          <p:nvPr>
            <p:ph type="sldNum" sz="quarter" idx="12"/>
          </p:nvPr>
        </p:nvSpPr>
        <p:spPr>
          <a:xfrm>
            <a:off x="11624649" y="6311084"/>
            <a:ext cx="471531" cy="365125"/>
          </a:xfrm>
        </p:spPr>
        <p:txBody>
          <a:bodyPr lIns="0" tIns="0" rIns="0" bIns="0"/>
          <a:lstStyle>
            <a:lvl1pPr algn="ctr">
              <a:defRPr sz="1000">
                <a:solidFill>
                  <a:schemeClr val="bg1"/>
                </a:solidFill>
                <a:latin typeface="+mj-lt"/>
                <a:cs typeface="Poppins Medium" panose="00000600000000000000" pitchFamily="2" charset="0"/>
              </a:defRPr>
            </a:lvl1pPr>
          </a:lstStyle>
          <a:p>
            <a:fld id="{B12F1F40-B84F-4E9C-99E8-73F889F628BE}" type="slidenum">
              <a:rPr lang="es-ES_tradnl" smtClean="0"/>
              <a:pPr/>
              <a:t>‹Nº›</a:t>
            </a:fld>
            <a:endParaRPr lang="es-ES_tradnl"/>
          </a:p>
        </p:txBody>
      </p:sp>
      <p:grpSp>
        <p:nvGrpSpPr>
          <p:cNvPr id="2" name="Grupo 1">
            <a:extLst>
              <a:ext uri="{FF2B5EF4-FFF2-40B4-BE49-F238E27FC236}">
                <a16:creationId xmlns:a16="http://schemas.microsoft.com/office/drawing/2014/main" id="{4ADDFA4C-3BAC-66AA-6801-DC1E0FD5D32D}"/>
              </a:ext>
            </a:extLst>
          </p:cNvPr>
          <p:cNvGrpSpPr/>
          <p:nvPr userDrawn="1"/>
        </p:nvGrpSpPr>
        <p:grpSpPr>
          <a:xfrm>
            <a:off x="9617452" y="181791"/>
            <a:ext cx="2242962" cy="352700"/>
            <a:chOff x="3353475" y="5660572"/>
            <a:chExt cx="4564573" cy="717768"/>
          </a:xfrm>
        </p:grpSpPr>
        <p:pic>
          <p:nvPicPr>
            <p:cNvPr id="3" name="Imagen 2">
              <a:extLst>
                <a:ext uri="{FF2B5EF4-FFF2-40B4-BE49-F238E27FC236}">
                  <a16:creationId xmlns:a16="http://schemas.microsoft.com/office/drawing/2014/main" id="{5E10A2A4-AA40-B89D-8F0A-6DADE17612E7}"/>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4781" t="29514" r="16059" b="30512"/>
            <a:stretch/>
          </p:blipFill>
          <p:spPr>
            <a:xfrm>
              <a:off x="6228144" y="5773114"/>
              <a:ext cx="1689904" cy="492684"/>
            </a:xfrm>
            <a:prstGeom prst="rect">
              <a:avLst/>
            </a:prstGeom>
          </p:spPr>
        </p:pic>
        <p:cxnSp>
          <p:nvCxnSpPr>
            <p:cNvPr id="4" name="Conector recto 3">
              <a:extLst>
                <a:ext uri="{FF2B5EF4-FFF2-40B4-BE49-F238E27FC236}">
                  <a16:creationId xmlns:a16="http://schemas.microsoft.com/office/drawing/2014/main" id="{4910FFF8-1C57-EA3E-2C70-4DD8D563BCAE}"/>
                </a:ext>
              </a:extLst>
            </p:cNvPr>
            <p:cNvCxnSpPr>
              <a:cxnSpLocks/>
            </p:cNvCxnSpPr>
            <p:nvPr userDrawn="1"/>
          </p:nvCxnSpPr>
          <p:spPr>
            <a:xfrm>
              <a:off x="5937813" y="5660572"/>
              <a:ext cx="0" cy="71776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Imagen 4" descr="Imagen que contiene Texto&#10;&#10;Descripción generada automáticamente">
              <a:extLst>
                <a:ext uri="{FF2B5EF4-FFF2-40B4-BE49-F238E27FC236}">
                  <a16:creationId xmlns:a16="http://schemas.microsoft.com/office/drawing/2014/main" id="{CDE57E2C-2079-99E6-C5EB-F8858B09CE3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353475" y="5717651"/>
              <a:ext cx="2294008" cy="603611"/>
            </a:xfrm>
            <a:prstGeom prst="rect">
              <a:avLst/>
            </a:prstGeom>
          </p:spPr>
        </p:pic>
      </p:grpSp>
    </p:spTree>
    <p:extLst>
      <p:ext uri="{BB962C8B-B14F-4D97-AF65-F5344CB8AC3E}">
        <p14:creationId xmlns:p14="http://schemas.microsoft.com/office/powerpoint/2010/main" val="4108208429"/>
      </p:ext>
    </p:extLst>
  </p:cSld>
  <p:clrMapOvr>
    <a:masterClrMapping/>
  </p:clrMapOvr>
  <p:extLst>
    <p:ext uri="{DCECCB84-F9BA-43D5-87BE-67443E8EF086}">
      <p15:sldGuideLst xmlns:p15="http://schemas.microsoft.com/office/powerpoint/2012/main">
        <p15:guide id="1" pos="438">
          <p15:clr>
            <a:srgbClr val="FBAE40"/>
          </p15:clr>
        </p15:guide>
        <p15:guide id="2" orient="horz" pos="913">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_Front">
    <p:spTree>
      <p:nvGrpSpPr>
        <p:cNvPr id="1" name=""/>
        <p:cNvGrpSpPr/>
        <p:nvPr/>
      </p:nvGrpSpPr>
      <p:grpSpPr>
        <a:xfrm>
          <a:off x="0" y="0"/>
          <a:ext cx="0" cy="0"/>
          <a:chOff x="0" y="0"/>
          <a:chExt cx="0" cy="0"/>
        </a:xfrm>
      </p:grpSpPr>
      <p:pic>
        <p:nvPicPr>
          <p:cNvPr id="10" name="Imagen 9" descr="Imagen digital de una cortina azul&#10;&#10;Descripción generada automáticamente con confianza baja">
            <a:extLst>
              <a:ext uri="{FF2B5EF4-FFF2-40B4-BE49-F238E27FC236}">
                <a16:creationId xmlns:a16="http://schemas.microsoft.com/office/drawing/2014/main" id="{A6947D61-8FA2-73F9-5361-E2083B636E24}"/>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t="10448"/>
          <a:stretch/>
        </p:blipFill>
        <p:spPr>
          <a:xfrm>
            <a:off x="0" y="0"/>
            <a:ext cx="12192000" cy="6858000"/>
          </a:xfrm>
          <a:prstGeom prst="rect">
            <a:avLst/>
          </a:prstGeom>
        </p:spPr>
      </p:pic>
      <p:sp>
        <p:nvSpPr>
          <p:cNvPr id="11" name="Lágrima 10">
            <a:extLst>
              <a:ext uri="{FF2B5EF4-FFF2-40B4-BE49-F238E27FC236}">
                <a16:creationId xmlns:a16="http://schemas.microsoft.com/office/drawing/2014/main" id="{9622F1AC-B654-BCCF-BF4C-35A441ADC94F}"/>
              </a:ext>
            </a:extLst>
          </p:cNvPr>
          <p:cNvSpPr/>
          <p:nvPr userDrawn="1"/>
        </p:nvSpPr>
        <p:spPr>
          <a:xfrm rot="10800000">
            <a:off x="0" y="1326686"/>
            <a:ext cx="5590308" cy="5590308"/>
          </a:xfrm>
          <a:prstGeom prst="teardrop">
            <a:avLst/>
          </a:prstGeom>
          <a:solidFill>
            <a:srgbClr val="0918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4" name="Slide Number Placeholder 5">
            <a:extLst>
              <a:ext uri="{FF2B5EF4-FFF2-40B4-BE49-F238E27FC236}">
                <a16:creationId xmlns:a16="http://schemas.microsoft.com/office/drawing/2014/main" id="{6F549CED-EC2C-6884-F08E-3AE6B55CB291}"/>
              </a:ext>
            </a:extLst>
          </p:cNvPr>
          <p:cNvSpPr>
            <a:spLocks noGrp="1"/>
          </p:cNvSpPr>
          <p:nvPr>
            <p:ph type="sldNum" sz="quarter" idx="12"/>
          </p:nvPr>
        </p:nvSpPr>
        <p:spPr>
          <a:xfrm>
            <a:off x="11624649" y="6311084"/>
            <a:ext cx="471531" cy="365125"/>
          </a:xfrm>
        </p:spPr>
        <p:txBody>
          <a:bodyPr lIns="0" tIns="0" rIns="0" bIns="0"/>
          <a:lstStyle>
            <a:lvl1pPr algn="ctr">
              <a:defRPr sz="1000">
                <a:solidFill>
                  <a:schemeClr val="bg1"/>
                </a:solidFill>
                <a:latin typeface="+mj-lt"/>
                <a:cs typeface="Poppins Medium" panose="00000600000000000000" pitchFamily="2" charset="0"/>
              </a:defRPr>
            </a:lvl1pPr>
          </a:lstStyle>
          <a:p>
            <a:fld id="{B12F1F40-B84F-4E9C-99E8-73F889F628BE}" type="slidenum">
              <a:rPr lang="es-ES_tradnl" smtClean="0"/>
              <a:pPr/>
              <a:t>‹#›</a:t>
            </a:fld>
            <a:endParaRPr lang="es-ES_tradnl"/>
          </a:p>
        </p:txBody>
      </p:sp>
      <p:grpSp>
        <p:nvGrpSpPr>
          <p:cNvPr id="2" name="Grupo 1">
            <a:extLst>
              <a:ext uri="{FF2B5EF4-FFF2-40B4-BE49-F238E27FC236}">
                <a16:creationId xmlns:a16="http://schemas.microsoft.com/office/drawing/2014/main" id="{4ADDFA4C-3BAC-66AA-6801-DC1E0FD5D32D}"/>
              </a:ext>
            </a:extLst>
          </p:cNvPr>
          <p:cNvGrpSpPr/>
          <p:nvPr userDrawn="1"/>
        </p:nvGrpSpPr>
        <p:grpSpPr>
          <a:xfrm>
            <a:off x="9617452" y="181791"/>
            <a:ext cx="2242962" cy="352700"/>
            <a:chOff x="3353475" y="5660572"/>
            <a:chExt cx="4564573" cy="717768"/>
          </a:xfrm>
        </p:grpSpPr>
        <p:pic>
          <p:nvPicPr>
            <p:cNvPr id="3" name="Imagen 2">
              <a:extLst>
                <a:ext uri="{FF2B5EF4-FFF2-40B4-BE49-F238E27FC236}">
                  <a16:creationId xmlns:a16="http://schemas.microsoft.com/office/drawing/2014/main" id="{5E10A2A4-AA40-B89D-8F0A-6DADE17612E7}"/>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4781" t="29514" r="16059" b="30512"/>
            <a:stretch/>
          </p:blipFill>
          <p:spPr>
            <a:xfrm>
              <a:off x="6228144" y="5773114"/>
              <a:ext cx="1689904" cy="492684"/>
            </a:xfrm>
            <a:prstGeom prst="rect">
              <a:avLst/>
            </a:prstGeom>
          </p:spPr>
        </p:pic>
        <p:cxnSp>
          <p:nvCxnSpPr>
            <p:cNvPr id="4" name="Conector recto 3">
              <a:extLst>
                <a:ext uri="{FF2B5EF4-FFF2-40B4-BE49-F238E27FC236}">
                  <a16:creationId xmlns:a16="http://schemas.microsoft.com/office/drawing/2014/main" id="{4910FFF8-1C57-EA3E-2C70-4DD8D563BCAE}"/>
                </a:ext>
              </a:extLst>
            </p:cNvPr>
            <p:cNvCxnSpPr>
              <a:cxnSpLocks/>
            </p:cNvCxnSpPr>
            <p:nvPr userDrawn="1"/>
          </p:nvCxnSpPr>
          <p:spPr>
            <a:xfrm>
              <a:off x="5937813" y="5660572"/>
              <a:ext cx="0" cy="71776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Imagen 4" descr="Imagen que contiene Texto&#10;&#10;Descripción generada automáticamente">
              <a:extLst>
                <a:ext uri="{FF2B5EF4-FFF2-40B4-BE49-F238E27FC236}">
                  <a16:creationId xmlns:a16="http://schemas.microsoft.com/office/drawing/2014/main" id="{CDE57E2C-2079-99E6-C5EB-F8858B09CE3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353475" y="5717651"/>
              <a:ext cx="2294008" cy="603611"/>
            </a:xfrm>
            <a:prstGeom prst="rect">
              <a:avLst/>
            </a:prstGeom>
          </p:spPr>
        </p:pic>
      </p:grpSp>
    </p:spTree>
    <p:extLst>
      <p:ext uri="{BB962C8B-B14F-4D97-AF65-F5344CB8AC3E}">
        <p14:creationId xmlns:p14="http://schemas.microsoft.com/office/powerpoint/2010/main" val="4108208429"/>
      </p:ext>
    </p:extLst>
  </p:cSld>
  <p:clrMapOvr>
    <a:masterClrMapping/>
  </p:clrMapOvr>
  <p:extLst>
    <p:ext uri="{DCECCB84-F9BA-43D5-87BE-67443E8EF086}">
      <p15:sldGuideLst xmlns:p15="http://schemas.microsoft.com/office/powerpoint/2012/main">
        <p15:guide id="1" pos="438">
          <p15:clr>
            <a:srgbClr val="FBAE40"/>
          </p15:clr>
        </p15:guide>
        <p15:guide id="2" orient="horz" pos="913">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Section Index">
    <p:spTree>
      <p:nvGrpSpPr>
        <p:cNvPr id="1" name=""/>
        <p:cNvGrpSpPr/>
        <p:nvPr/>
      </p:nvGrpSpPr>
      <p:grpSpPr>
        <a:xfrm>
          <a:off x="0" y="0"/>
          <a:ext cx="0" cy="0"/>
          <a:chOff x="0" y="0"/>
          <a:chExt cx="0" cy="0"/>
        </a:xfrm>
      </p:grpSpPr>
      <p:pic>
        <p:nvPicPr>
          <p:cNvPr id="14" name="Imagen 13" descr="Imagen digital de una cortina azul&#10;&#10;Descripción generada automáticamente con confianza baja">
            <a:extLst>
              <a:ext uri="{FF2B5EF4-FFF2-40B4-BE49-F238E27FC236}">
                <a16:creationId xmlns:a16="http://schemas.microsoft.com/office/drawing/2014/main" id="{E67396A6-BBDA-73F4-18A0-BC5AD09F31E5}"/>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t="10448"/>
          <a:stretch/>
        </p:blipFill>
        <p:spPr>
          <a:xfrm>
            <a:off x="0" y="0"/>
            <a:ext cx="12192000" cy="6858000"/>
          </a:xfrm>
          <a:prstGeom prst="rect">
            <a:avLst/>
          </a:prstGeom>
        </p:spPr>
      </p:pic>
      <p:pic>
        <p:nvPicPr>
          <p:cNvPr id="8" name="Imagen 7">
            <a:extLst>
              <a:ext uri="{FF2B5EF4-FFF2-40B4-BE49-F238E27FC236}">
                <a16:creationId xmlns:a16="http://schemas.microsoft.com/office/drawing/2014/main" id="{74D7A08C-DDEB-0ED3-4979-1C61B3849B7C}"/>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rot="10800000">
            <a:off x="0" y="0"/>
            <a:ext cx="12192000" cy="6858000"/>
          </a:xfrm>
          <a:prstGeom prst="rect">
            <a:avLst/>
          </a:prstGeom>
        </p:spPr>
      </p:pic>
      <p:sp>
        <p:nvSpPr>
          <p:cNvPr id="17" name="Slide Number Placeholder 5">
            <a:extLst>
              <a:ext uri="{FF2B5EF4-FFF2-40B4-BE49-F238E27FC236}">
                <a16:creationId xmlns:a16="http://schemas.microsoft.com/office/drawing/2014/main" id="{9CD51255-BF75-02D8-FFF2-8CE936A41E26}"/>
              </a:ext>
            </a:extLst>
          </p:cNvPr>
          <p:cNvSpPr>
            <a:spLocks noGrp="1"/>
          </p:cNvSpPr>
          <p:nvPr>
            <p:ph type="sldNum" sz="quarter" idx="12"/>
          </p:nvPr>
        </p:nvSpPr>
        <p:spPr>
          <a:xfrm>
            <a:off x="11624649" y="6311084"/>
            <a:ext cx="471531" cy="365125"/>
          </a:xfrm>
        </p:spPr>
        <p:txBody>
          <a:bodyPr lIns="0" tIns="0" rIns="0" bIns="0"/>
          <a:lstStyle>
            <a:lvl1pPr algn="ctr">
              <a:defRPr sz="1000">
                <a:solidFill>
                  <a:srgbClr val="007AC2"/>
                </a:solidFill>
                <a:latin typeface="Poppins Medium" panose="00000600000000000000" pitchFamily="2" charset="0"/>
                <a:cs typeface="Poppins Medium" panose="00000600000000000000" pitchFamily="2" charset="0"/>
              </a:defRPr>
            </a:lvl1pPr>
          </a:lstStyle>
          <a:p>
            <a:fld id="{B12F1F40-B84F-4E9C-99E8-73F889F628BE}" type="slidenum">
              <a:rPr lang="es-ES_tradnl" smtClean="0"/>
              <a:pPr/>
              <a:t>‹Nº›</a:t>
            </a:fld>
            <a:endParaRPr lang="es-ES_tradnl"/>
          </a:p>
        </p:txBody>
      </p:sp>
      <p:grpSp>
        <p:nvGrpSpPr>
          <p:cNvPr id="2" name="Grupo 1">
            <a:extLst>
              <a:ext uri="{FF2B5EF4-FFF2-40B4-BE49-F238E27FC236}">
                <a16:creationId xmlns:a16="http://schemas.microsoft.com/office/drawing/2014/main" id="{84605E16-4B35-6F8D-1502-121107B37D81}"/>
              </a:ext>
            </a:extLst>
          </p:cNvPr>
          <p:cNvGrpSpPr/>
          <p:nvPr userDrawn="1"/>
        </p:nvGrpSpPr>
        <p:grpSpPr>
          <a:xfrm>
            <a:off x="216000" y="181791"/>
            <a:ext cx="2242962" cy="352700"/>
            <a:chOff x="3353475" y="5660572"/>
            <a:chExt cx="4564573" cy="717768"/>
          </a:xfrm>
        </p:grpSpPr>
        <p:pic>
          <p:nvPicPr>
            <p:cNvPr id="3" name="Imagen 2">
              <a:extLst>
                <a:ext uri="{FF2B5EF4-FFF2-40B4-BE49-F238E27FC236}">
                  <a16:creationId xmlns:a16="http://schemas.microsoft.com/office/drawing/2014/main" id="{4307C1C9-EFBB-53A5-7F57-2D7499A091C6}"/>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14781" t="29514" r="16059" b="30512"/>
            <a:stretch/>
          </p:blipFill>
          <p:spPr>
            <a:xfrm>
              <a:off x="6228144" y="5773114"/>
              <a:ext cx="1689904" cy="492684"/>
            </a:xfrm>
            <a:prstGeom prst="rect">
              <a:avLst/>
            </a:prstGeom>
          </p:spPr>
        </p:pic>
        <p:cxnSp>
          <p:nvCxnSpPr>
            <p:cNvPr id="4" name="Conector recto 3">
              <a:extLst>
                <a:ext uri="{FF2B5EF4-FFF2-40B4-BE49-F238E27FC236}">
                  <a16:creationId xmlns:a16="http://schemas.microsoft.com/office/drawing/2014/main" id="{41D1FD8E-91E0-C1D6-3580-74425B15BBAF}"/>
                </a:ext>
              </a:extLst>
            </p:cNvPr>
            <p:cNvCxnSpPr>
              <a:cxnSpLocks/>
            </p:cNvCxnSpPr>
            <p:nvPr userDrawn="1"/>
          </p:nvCxnSpPr>
          <p:spPr>
            <a:xfrm>
              <a:off x="5937813" y="5660572"/>
              <a:ext cx="0" cy="71776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Imagen 4" descr="Imagen que contiene Texto&#10;&#10;Descripción generada automáticamente">
              <a:extLst>
                <a:ext uri="{FF2B5EF4-FFF2-40B4-BE49-F238E27FC236}">
                  <a16:creationId xmlns:a16="http://schemas.microsoft.com/office/drawing/2014/main" id="{A4AADCC6-45D9-C6C8-FA6C-C82AA280FF3D}"/>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353475" y="5717651"/>
              <a:ext cx="2294008" cy="603611"/>
            </a:xfrm>
            <a:prstGeom prst="rect">
              <a:avLst/>
            </a:prstGeom>
          </p:spPr>
        </p:pic>
      </p:grpSp>
    </p:spTree>
    <p:extLst>
      <p:ext uri="{BB962C8B-B14F-4D97-AF65-F5344CB8AC3E}">
        <p14:creationId xmlns:p14="http://schemas.microsoft.com/office/powerpoint/2010/main" val="2822065450"/>
      </p:ext>
    </p:extLst>
  </p:cSld>
  <p:clrMapOvr>
    <a:masterClrMapping/>
  </p:clrMapOvr>
  <p:extLst>
    <p:ext uri="{DCECCB84-F9BA-43D5-87BE-67443E8EF086}">
      <p15:sldGuideLst xmlns:p15="http://schemas.microsoft.com/office/powerpoint/2012/main">
        <p15:guide id="1" pos="4067">
          <p15:clr>
            <a:srgbClr val="FBAE40"/>
          </p15:clr>
        </p15:guide>
        <p15:guide id="3" pos="1912">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3_Section Index">
    <p:spTree>
      <p:nvGrpSpPr>
        <p:cNvPr id="1" name=""/>
        <p:cNvGrpSpPr/>
        <p:nvPr/>
      </p:nvGrpSpPr>
      <p:grpSpPr>
        <a:xfrm>
          <a:off x="0" y="0"/>
          <a:ext cx="0" cy="0"/>
          <a:chOff x="0" y="0"/>
          <a:chExt cx="0" cy="0"/>
        </a:xfrm>
      </p:grpSpPr>
      <p:pic>
        <p:nvPicPr>
          <p:cNvPr id="14" name="Imagen 13" descr="Imagen digital de una cortina azul&#10;&#10;Descripción generada automáticamente con confianza baja">
            <a:extLst>
              <a:ext uri="{FF2B5EF4-FFF2-40B4-BE49-F238E27FC236}">
                <a16:creationId xmlns:a16="http://schemas.microsoft.com/office/drawing/2014/main" id="{E67396A6-BBDA-73F4-18A0-BC5AD09F31E5}"/>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t="10448"/>
          <a:stretch/>
        </p:blipFill>
        <p:spPr>
          <a:xfrm>
            <a:off x="0" y="0"/>
            <a:ext cx="12192000" cy="6858000"/>
          </a:xfrm>
          <a:prstGeom prst="rect">
            <a:avLst/>
          </a:prstGeom>
        </p:spPr>
      </p:pic>
      <p:pic>
        <p:nvPicPr>
          <p:cNvPr id="8" name="Imagen 7">
            <a:extLst>
              <a:ext uri="{FF2B5EF4-FFF2-40B4-BE49-F238E27FC236}">
                <a16:creationId xmlns:a16="http://schemas.microsoft.com/office/drawing/2014/main" id="{74D7A08C-DDEB-0ED3-4979-1C61B3849B7C}"/>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rot="10800000">
            <a:off x="0" y="0"/>
            <a:ext cx="12192000" cy="6858000"/>
          </a:xfrm>
          <a:prstGeom prst="rect">
            <a:avLst/>
          </a:prstGeom>
        </p:spPr>
      </p:pic>
      <p:sp>
        <p:nvSpPr>
          <p:cNvPr id="17" name="Slide Number Placeholder 5">
            <a:extLst>
              <a:ext uri="{FF2B5EF4-FFF2-40B4-BE49-F238E27FC236}">
                <a16:creationId xmlns:a16="http://schemas.microsoft.com/office/drawing/2014/main" id="{9CD51255-BF75-02D8-FFF2-8CE936A41E26}"/>
              </a:ext>
            </a:extLst>
          </p:cNvPr>
          <p:cNvSpPr>
            <a:spLocks noGrp="1"/>
          </p:cNvSpPr>
          <p:nvPr>
            <p:ph type="sldNum" sz="quarter" idx="12"/>
          </p:nvPr>
        </p:nvSpPr>
        <p:spPr>
          <a:xfrm>
            <a:off x="11624649" y="6311084"/>
            <a:ext cx="471531" cy="365125"/>
          </a:xfrm>
        </p:spPr>
        <p:txBody>
          <a:bodyPr lIns="0" tIns="0" rIns="0" bIns="0"/>
          <a:lstStyle>
            <a:lvl1pPr algn="ctr">
              <a:defRPr sz="1000">
                <a:solidFill>
                  <a:srgbClr val="007AC2"/>
                </a:solidFill>
                <a:latin typeface="Poppins Medium" panose="00000600000000000000" pitchFamily="2" charset="0"/>
                <a:cs typeface="Poppins Medium" panose="00000600000000000000" pitchFamily="2" charset="0"/>
              </a:defRPr>
            </a:lvl1pPr>
          </a:lstStyle>
          <a:p>
            <a:fld id="{B12F1F40-B84F-4E9C-99E8-73F889F628BE}" type="slidenum">
              <a:rPr lang="es-ES_tradnl" smtClean="0"/>
              <a:pPr/>
              <a:t>‹#›</a:t>
            </a:fld>
            <a:endParaRPr lang="es-ES_tradnl"/>
          </a:p>
        </p:txBody>
      </p:sp>
      <p:grpSp>
        <p:nvGrpSpPr>
          <p:cNvPr id="2" name="Grupo 1">
            <a:extLst>
              <a:ext uri="{FF2B5EF4-FFF2-40B4-BE49-F238E27FC236}">
                <a16:creationId xmlns:a16="http://schemas.microsoft.com/office/drawing/2014/main" id="{84605E16-4B35-6F8D-1502-121107B37D81}"/>
              </a:ext>
            </a:extLst>
          </p:cNvPr>
          <p:cNvGrpSpPr/>
          <p:nvPr userDrawn="1"/>
        </p:nvGrpSpPr>
        <p:grpSpPr>
          <a:xfrm>
            <a:off x="216000" y="181791"/>
            <a:ext cx="2242962" cy="352700"/>
            <a:chOff x="3353475" y="5660572"/>
            <a:chExt cx="4564573" cy="717768"/>
          </a:xfrm>
        </p:grpSpPr>
        <p:pic>
          <p:nvPicPr>
            <p:cNvPr id="3" name="Imagen 2">
              <a:extLst>
                <a:ext uri="{FF2B5EF4-FFF2-40B4-BE49-F238E27FC236}">
                  <a16:creationId xmlns:a16="http://schemas.microsoft.com/office/drawing/2014/main" id="{4307C1C9-EFBB-53A5-7F57-2D7499A091C6}"/>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14781" t="29514" r="16059" b="30512"/>
            <a:stretch/>
          </p:blipFill>
          <p:spPr>
            <a:xfrm>
              <a:off x="6228144" y="5773114"/>
              <a:ext cx="1689904" cy="492684"/>
            </a:xfrm>
            <a:prstGeom prst="rect">
              <a:avLst/>
            </a:prstGeom>
          </p:spPr>
        </p:pic>
        <p:cxnSp>
          <p:nvCxnSpPr>
            <p:cNvPr id="4" name="Conector recto 3">
              <a:extLst>
                <a:ext uri="{FF2B5EF4-FFF2-40B4-BE49-F238E27FC236}">
                  <a16:creationId xmlns:a16="http://schemas.microsoft.com/office/drawing/2014/main" id="{41D1FD8E-91E0-C1D6-3580-74425B15BBAF}"/>
                </a:ext>
              </a:extLst>
            </p:cNvPr>
            <p:cNvCxnSpPr>
              <a:cxnSpLocks/>
            </p:cNvCxnSpPr>
            <p:nvPr userDrawn="1"/>
          </p:nvCxnSpPr>
          <p:spPr>
            <a:xfrm>
              <a:off x="5937813" y="5660572"/>
              <a:ext cx="0" cy="71776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Imagen 4" descr="Imagen que contiene Texto&#10;&#10;Descripción generada automáticamente">
              <a:extLst>
                <a:ext uri="{FF2B5EF4-FFF2-40B4-BE49-F238E27FC236}">
                  <a16:creationId xmlns:a16="http://schemas.microsoft.com/office/drawing/2014/main" id="{A4AADCC6-45D9-C6C8-FA6C-C82AA280FF3D}"/>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353475" y="5717651"/>
              <a:ext cx="2294008" cy="603611"/>
            </a:xfrm>
            <a:prstGeom prst="rect">
              <a:avLst/>
            </a:prstGeom>
          </p:spPr>
        </p:pic>
      </p:grpSp>
    </p:spTree>
    <p:extLst>
      <p:ext uri="{BB962C8B-B14F-4D97-AF65-F5344CB8AC3E}">
        <p14:creationId xmlns:p14="http://schemas.microsoft.com/office/powerpoint/2010/main" val="2822065450"/>
      </p:ext>
    </p:extLst>
  </p:cSld>
  <p:clrMapOvr>
    <a:masterClrMapping/>
  </p:clrMapOvr>
  <p:extLst>
    <p:ext uri="{DCECCB84-F9BA-43D5-87BE-67443E8EF086}">
      <p15:sldGuideLst xmlns:p15="http://schemas.microsoft.com/office/powerpoint/2012/main">
        <p15:guide id="1" pos="4067">
          <p15:clr>
            <a:srgbClr val="FBAE40"/>
          </p15:clr>
        </p15:guide>
        <p15:guide id="3" pos="1912">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Front">
    <p:spTree>
      <p:nvGrpSpPr>
        <p:cNvPr id="1" name=""/>
        <p:cNvGrpSpPr/>
        <p:nvPr/>
      </p:nvGrpSpPr>
      <p:grpSpPr>
        <a:xfrm>
          <a:off x="0" y="0"/>
          <a:ext cx="0" cy="0"/>
          <a:chOff x="0" y="0"/>
          <a:chExt cx="0" cy="0"/>
        </a:xfrm>
      </p:grpSpPr>
      <p:pic>
        <p:nvPicPr>
          <p:cNvPr id="14" name="Imagen 13" descr="Imagen digital de una cortina azul&#10;&#10;Descripción generada automáticamente con confianza baja">
            <a:extLst>
              <a:ext uri="{FF2B5EF4-FFF2-40B4-BE49-F238E27FC236}">
                <a16:creationId xmlns:a16="http://schemas.microsoft.com/office/drawing/2014/main" id="{180D4732-DC3C-F698-1A77-54BFC396295D}"/>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t="10448"/>
          <a:stretch/>
        </p:blipFill>
        <p:spPr>
          <a:xfrm>
            <a:off x="0" y="0"/>
            <a:ext cx="12192000" cy="6858000"/>
          </a:xfrm>
          <a:prstGeom prst="rect">
            <a:avLst/>
          </a:prstGeom>
        </p:spPr>
      </p:pic>
      <p:pic>
        <p:nvPicPr>
          <p:cNvPr id="9" name="Imagen 8">
            <a:extLst>
              <a:ext uri="{FF2B5EF4-FFF2-40B4-BE49-F238E27FC236}">
                <a16:creationId xmlns:a16="http://schemas.microsoft.com/office/drawing/2014/main" id="{8A05F9C0-222C-A498-7E0A-35FFA08B9642}"/>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rot="10800000" flipH="1">
            <a:off x="0" y="0"/>
            <a:ext cx="12192000" cy="6858000"/>
          </a:xfrm>
          <a:prstGeom prst="rect">
            <a:avLst/>
          </a:prstGeom>
        </p:spPr>
      </p:pic>
      <p:sp>
        <p:nvSpPr>
          <p:cNvPr id="8" name="Slide Number Placeholder 5">
            <a:extLst>
              <a:ext uri="{FF2B5EF4-FFF2-40B4-BE49-F238E27FC236}">
                <a16:creationId xmlns:a16="http://schemas.microsoft.com/office/drawing/2014/main" id="{50A1F181-2F2D-3A85-FD47-A36A33A51FFB}"/>
              </a:ext>
            </a:extLst>
          </p:cNvPr>
          <p:cNvSpPr>
            <a:spLocks noGrp="1"/>
          </p:cNvSpPr>
          <p:nvPr>
            <p:ph type="sldNum" sz="quarter" idx="12"/>
          </p:nvPr>
        </p:nvSpPr>
        <p:spPr>
          <a:xfrm>
            <a:off x="11624649" y="6311084"/>
            <a:ext cx="471531" cy="365125"/>
          </a:xfrm>
        </p:spPr>
        <p:txBody>
          <a:bodyPr lIns="0" tIns="0" rIns="0" bIns="0"/>
          <a:lstStyle>
            <a:lvl1pPr algn="ctr">
              <a:defRPr sz="1000">
                <a:solidFill>
                  <a:srgbClr val="007AC2"/>
                </a:solidFill>
                <a:latin typeface="Poppins Medium" panose="00000600000000000000" pitchFamily="2" charset="0"/>
                <a:cs typeface="Poppins Medium" panose="00000600000000000000" pitchFamily="2" charset="0"/>
              </a:defRPr>
            </a:lvl1pPr>
          </a:lstStyle>
          <a:p>
            <a:fld id="{B12F1F40-B84F-4E9C-99E8-73F889F628BE}" type="slidenum">
              <a:rPr lang="es-ES_tradnl" smtClean="0"/>
              <a:pPr/>
              <a:t>‹Nº›</a:t>
            </a:fld>
            <a:endParaRPr lang="es-ES_tradnl"/>
          </a:p>
        </p:txBody>
      </p:sp>
      <p:grpSp>
        <p:nvGrpSpPr>
          <p:cNvPr id="2" name="Grupo 1">
            <a:extLst>
              <a:ext uri="{FF2B5EF4-FFF2-40B4-BE49-F238E27FC236}">
                <a16:creationId xmlns:a16="http://schemas.microsoft.com/office/drawing/2014/main" id="{33797F66-A92E-F87B-E0F3-8417C799B8CF}"/>
              </a:ext>
            </a:extLst>
          </p:cNvPr>
          <p:cNvGrpSpPr/>
          <p:nvPr userDrawn="1"/>
        </p:nvGrpSpPr>
        <p:grpSpPr>
          <a:xfrm>
            <a:off x="9617452" y="181791"/>
            <a:ext cx="2242962" cy="352700"/>
            <a:chOff x="3353475" y="5660572"/>
            <a:chExt cx="4564573" cy="717768"/>
          </a:xfrm>
        </p:grpSpPr>
        <p:pic>
          <p:nvPicPr>
            <p:cNvPr id="3" name="Imagen 2">
              <a:extLst>
                <a:ext uri="{FF2B5EF4-FFF2-40B4-BE49-F238E27FC236}">
                  <a16:creationId xmlns:a16="http://schemas.microsoft.com/office/drawing/2014/main" id="{D992DBD3-2148-379C-D4EC-C311A17FA82F}"/>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14781" t="29514" r="16059" b="30512"/>
            <a:stretch/>
          </p:blipFill>
          <p:spPr>
            <a:xfrm>
              <a:off x="6228144" y="5773114"/>
              <a:ext cx="1689904" cy="492684"/>
            </a:xfrm>
            <a:prstGeom prst="rect">
              <a:avLst/>
            </a:prstGeom>
          </p:spPr>
        </p:pic>
        <p:cxnSp>
          <p:nvCxnSpPr>
            <p:cNvPr id="4" name="Conector recto 3">
              <a:extLst>
                <a:ext uri="{FF2B5EF4-FFF2-40B4-BE49-F238E27FC236}">
                  <a16:creationId xmlns:a16="http://schemas.microsoft.com/office/drawing/2014/main" id="{04E1C652-C50A-A5CB-0E9A-242D524F649F}"/>
                </a:ext>
              </a:extLst>
            </p:cNvPr>
            <p:cNvCxnSpPr>
              <a:cxnSpLocks/>
            </p:cNvCxnSpPr>
            <p:nvPr userDrawn="1"/>
          </p:nvCxnSpPr>
          <p:spPr>
            <a:xfrm>
              <a:off x="5937813" y="5660572"/>
              <a:ext cx="0" cy="71776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Imagen 4" descr="Imagen que contiene Texto&#10;&#10;Descripción generada automáticamente">
              <a:extLst>
                <a:ext uri="{FF2B5EF4-FFF2-40B4-BE49-F238E27FC236}">
                  <a16:creationId xmlns:a16="http://schemas.microsoft.com/office/drawing/2014/main" id="{0D1BBB38-279F-351F-474A-4391BAE739F1}"/>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353475" y="5717651"/>
              <a:ext cx="2294008" cy="603611"/>
            </a:xfrm>
            <a:prstGeom prst="rect">
              <a:avLst/>
            </a:prstGeom>
          </p:spPr>
        </p:pic>
      </p:grpSp>
    </p:spTree>
    <p:extLst>
      <p:ext uri="{BB962C8B-B14F-4D97-AF65-F5344CB8AC3E}">
        <p14:creationId xmlns:p14="http://schemas.microsoft.com/office/powerpoint/2010/main" val="1344023713"/>
      </p:ext>
    </p:extLst>
  </p:cSld>
  <p:clrMapOvr>
    <a:masterClrMapping/>
  </p:clrMapOvr>
  <p:extLst>
    <p:ext uri="{DCECCB84-F9BA-43D5-87BE-67443E8EF086}">
      <p15:sldGuideLst xmlns:p15="http://schemas.microsoft.com/office/powerpoint/2012/main">
        <p15:guide id="1" pos="438">
          <p15:clr>
            <a:srgbClr val="FBAE40"/>
          </p15:clr>
        </p15:guide>
        <p15:guide id="2" orient="horz" pos="913">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4_Front">
    <p:spTree>
      <p:nvGrpSpPr>
        <p:cNvPr id="1" name=""/>
        <p:cNvGrpSpPr/>
        <p:nvPr/>
      </p:nvGrpSpPr>
      <p:grpSpPr>
        <a:xfrm>
          <a:off x="0" y="0"/>
          <a:ext cx="0" cy="0"/>
          <a:chOff x="0" y="0"/>
          <a:chExt cx="0" cy="0"/>
        </a:xfrm>
      </p:grpSpPr>
      <p:pic>
        <p:nvPicPr>
          <p:cNvPr id="14" name="Imagen 13" descr="Imagen digital de una cortina azul&#10;&#10;Descripción generada automáticamente con confianza baja">
            <a:extLst>
              <a:ext uri="{FF2B5EF4-FFF2-40B4-BE49-F238E27FC236}">
                <a16:creationId xmlns:a16="http://schemas.microsoft.com/office/drawing/2014/main" id="{180D4732-DC3C-F698-1A77-54BFC396295D}"/>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t="10448"/>
          <a:stretch/>
        </p:blipFill>
        <p:spPr>
          <a:xfrm>
            <a:off x="0" y="0"/>
            <a:ext cx="12192000" cy="6858000"/>
          </a:xfrm>
          <a:prstGeom prst="rect">
            <a:avLst/>
          </a:prstGeom>
        </p:spPr>
      </p:pic>
      <p:pic>
        <p:nvPicPr>
          <p:cNvPr id="9" name="Imagen 8">
            <a:extLst>
              <a:ext uri="{FF2B5EF4-FFF2-40B4-BE49-F238E27FC236}">
                <a16:creationId xmlns:a16="http://schemas.microsoft.com/office/drawing/2014/main" id="{8A05F9C0-222C-A498-7E0A-35FFA08B9642}"/>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rot="10800000" flipH="1">
            <a:off x="0" y="0"/>
            <a:ext cx="12192000" cy="6858000"/>
          </a:xfrm>
          <a:prstGeom prst="rect">
            <a:avLst/>
          </a:prstGeom>
        </p:spPr>
      </p:pic>
      <p:sp>
        <p:nvSpPr>
          <p:cNvPr id="8" name="Slide Number Placeholder 5">
            <a:extLst>
              <a:ext uri="{FF2B5EF4-FFF2-40B4-BE49-F238E27FC236}">
                <a16:creationId xmlns:a16="http://schemas.microsoft.com/office/drawing/2014/main" id="{50A1F181-2F2D-3A85-FD47-A36A33A51FFB}"/>
              </a:ext>
            </a:extLst>
          </p:cNvPr>
          <p:cNvSpPr>
            <a:spLocks noGrp="1"/>
          </p:cNvSpPr>
          <p:nvPr>
            <p:ph type="sldNum" sz="quarter" idx="12"/>
          </p:nvPr>
        </p:nvSpPr>
        <p:spPr>
          <a:xfrm>
            <a:off x="11624649" y="6311084"/>
            <a:ext cx="471531" cy="365125"/>
          </a:xfrm>
        </p:spPr>
        <p:txBody>
          <a:bodyPr lIns="0" tIns="0" rIns="0" bIns="0"/>
          <a:lstStyle>
            <a:lvl1pPr algn="ctr">
              <a:defRPr sz="1000">
                <a:solidFill>
                  <a:srgbClr val="007AC2"/>
                </a:solidFill>
                <a:latin typeface="Poppins Medium" panose="00000600000000000000" pitchFamily="2" charset="0"/>
                <a:cs typeface="Poppins Medium" panose="00000600000000000000" pitchFamily="2" charset="0"/>
              </a:defRPr>
            </a:lvl1pPr>
          </a:lstStyle>
          <a:p>
            <a:fld id="{B12F1F40-B84F-4E9C-99E8-73F889F628BE}" type="slidenum">
              <a:rPr lang="es-ES_tradnl" smtClean="0"/>
              <a:pPr/>
              <a:t>‹#›</a:t>
            </a:fld>
            <a:endParaRPr lang="es-ES_tradnl"/>
          </a:p>
        </p:txBody>
      </p:sp>
      <p:grpSp>
        <p:nvGrpSpPr>
          <p:cNvPr id="2" name="Grupo 1">
            <a:extLst>
              <a:ext uri="{FF2B5EF4-FFF2-40B4-BE49-F238E27FC236}">
                <a16:creationId xmlns:a16="http://schemas.microsoft.com/office/drawing/2014/main" id="{33797F66-A92E-F87B-E0F3-8417C799B8CF}"/>
              </a:ext>
            </a:extLst>
          </p:cNvPr>
          <p:cNvGrpSpPr/>
          <p:nvPr userDrawn="1"/>
        </p:nvGrpSpPr>
        <p:grpSpPr>
          <a:xfrm>
            <a:off x="9617452" y="181791"/>
            <a:ext cx="2242962" cy="352700"/>
            <a:chOff x="3353475" y="5660572"/>
            <a:chExt cx="4564573" cy="717768"/>
          </a:xfrm>
        </p:grpSpPr>
        <p:pic>
          <p:nvPicPr>
            <p:cNvPr id="3" name="Imagen 2">
              <a:extLst>
                <a:ext uri="{FF2B5EF4-FFF2-40B4-BE49-F238E27FC236}">
                  <a16:creationId xmlns:a16="http://schemas.microsoft.com/office/drawing/2014/main" id="{D992DBD3-2148-379C-D4EC-C311A17FA82F}"/>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14781" t="29514" r="16059" b="30512"/>
            <a:stretch/>
          </p:blipFill>
          <p:spPr>
            <a:xfrm>
              <a:off x="6228144" y="5773114"/>
              <a:ext cx="1689904" cy="492684"/>
            </a:xfrm>
            <a:prstGeom prst="rect">
              <a:avLst/>
            </a:prstGeom>
          </p:spPr>
        </p:pic>
        <p:cxnSp>
          <p:nvCxnSpPr>
            <p:cNvPr id="4" name="Conector recto 3">
              <a:extLst>
                <a:ext uri="{FF2B5EF4-FFF2-40B4-BE49-F238E27FC236}">
                  <a16:creationId xmlns:a16="http://schemas.microsoft.com/office/drawing/2014/main" id="{04E1C652-C50A-A5CB-0E9A-242D524F649F}"/>
                </a:ext>
              </a:extLst>
            </p:cNvPr>
            <p:cNvCxnSpPr>
              <a:cxnSpLocks/>
            </p:cNvCxnSpPr>
            <p:nvPr userDrawn="1"/>
          </p:nvCxnSpPr>
          <p:spPr>
            <a:xfrm>
              <a:off x="5937813" y="5660572"/>
              <a:ext cx="0" cy="71776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Imagen 4" descr="Imagen que contiene Texto&#10;&#10;Descripción generada automáticamente">
              <a:extLst>
                <a:ext uri="{FF2B5EF4-FFF2-40B4-BE49-F238E27FC236}">
                  <a16:creationId xmlns:a16="http://schemas.microsoft.com/office/drawing/2014/main" id="{0D1BBB38-279F-351F-474A-4391BAE739F1}"/>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353475" y="5717651"/>
              <a:ext cx="2294008" cy="603611"/>
            </a:xfrm>
            <a:prstGeom prst="rect">
              <a:avLst/>
            </a:prstGeom>
          </p:spPr>
        </p:pic>
      </p:grpSp>
    </p:spTree>
    <p:extLst>
      <p:ext uri="{BB962C8B-B14F-4D97-AF65-F5344CB8AC3E}">
        <p14:creationId xmlns:p14="http://schemas.microsoft.com/office/powerpoint/2010/main" val="1344023713"/>
      </p:ext>
    </p:extLst>
  </p:cSld>
  <p:clrMapOvr>
    <a:masterClrMapping/>
  </p:clrMapOvr>
  <p:extLst>
    <p:ext uri="{DCECCB84-F9BA-43D5-87BE-67443E8EF086}">
      <p15:sldGuideLst xmlns:p15="http://schemas.microsoft.com/office/powerpoint/2012/main">
        <p15:guide id="1" pos="438">
          <p15:clr>
            <a:srgbClr val="FBAE40"/>
          </p15:clr>
        </p15:guide>
        <p15:guide id="2" orient="horz" pos="913">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Section Index">
    <p:spTree>
      <p:nvGrpSpPr>
        <p:cNvPr id="1" name=""/>
        <p:cNvGrpSpPr/>
        <p:nvPr/>
      </p:nvGrpSpPr>
      <p:grpSpPr>
        <a:xfrm>
          <a:off x="0" y="0"/>
          <a:ext cx="0" cy="0"/>
          <a:chOff x="0" y="0"/>
          <a:chExt cx="0" cy="0"/>
        </a:xfrm>
      </p:grpSpPr>
      <p:pic>
        <p:nvPicPr>
          <p:cNvPr id="15" name="Imagen 14" descr="Imagen digital de una cortina azul&#10;&#10;Descripción generada automáticamente con confianza baja">
            <a:extLst>
              <a:ext uri="{FF2B5EF4-FFF2-40B4-BE49-F238E27FC236}">
                <a16:creationId xmlns:a16="http://schemas.microsoft.com/office/drawing/2014/main" id="{CC362757-2F6B-0B7B-88A6-ED42F7F2133F}"/>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t="10448"/>
          <a:stretch/>
        </p:blipFill>
        <p:spPr>
          <a:xfrm>
            <a:off x="0" y="0"/>
            <a:ext cx="12192000" cy="6858000"/>
          </a:xfrm>
          <a:prstGeom prst="rect">
            <a:avLst/>
          </a:prstGeom>
        </p:spPr>
      </p:pic>
      <p:sp>
        <p:nvSpPr>
          <p:cNvPr id="5" name="Slide Number Placeholder 5">
            <a:extLst>
              <a:ext uri="{FF2B5EF4-FFF2-40B4-BE49-F238E27FC236}">
                <a16:creationId xmlns:a16="http://schemas.microsoft.com/office/drawing/2014/main" id="{F75BD602-2119-4B1D-815B-0BA5F8E7F41A}"/>
              </a:ext>
            </a:extLst>
          </p:cNvPr>
          <p:cNvSpPr>
            <a:spLocks noGrp="1"/>
          </p:cNvSpPr>
          <p:nvPr>
            <p:ph type="sldNum" sz="quarter" idx="12"/>
          </p:nvPr>
        </p:nvSpPr>
        <p:spPr>
          <a:xfrm>
            <a:off x="11624649" y="6311084"/>
            <a:ext cx="471531" cy="365125"/>
          </a:xfrm>
        </p:spPr>
        <p:txBody>
          <a:bodyPr lIns="0" tIns="0" rIns="0" bIns="0"/>
          <a:lstStyle>
            <a:lvl1pPr algn="ctr">
              <a:defRPr sz="1000">
                <a:solidFill>
                  <a:schemeClr val="bg1"/>
                </a:solidFill>
              </a:defRPr>
            </a:lvl1pPr>
          </a:lstStyle>
          <a:p>
            <a:fld id="{B12F1F40-B84F-4E9C-99E8-73F889F628BE}" type="slidenum">
              <a:rPr lang="es-ES_tradnl" smtClean="0"/>
              <a:pPr/>
              <a:t>‹Nº›</a:t>
            </a:fld>
            <a:endParaRPr lang="es-ES_tradnl"/>
          </a:p>
        </p:txBody>
      </p:sp>
      <p:sp>
        <p:nvSpPr>
          <p:cNvPr id="20" name="Diagrama de flujo: terminador 19">
            <a:extLst>
              <a:ext uri="{FF2B5EF4-FFF2-40B4-BE49-F238E27FC236}">
                <a16:creationId xmlns:a16="http://schemas.microsoft.com/office/drawing/2014/main" id="{94A986FC-C341-7801-B44E-A2BB1AE0633A}"/>
              </a:ext>
            </a:extLst>
          </p:cNvPr>
          <p:cNvSpPr/>
          <p:nvPr userDrawn="1"/>
        </p:nvSpPr>
        <p:spPr>
          <a:xfrm rot="18607467">
            <a:off x="-591838" y="5613744"/>
            <a:ext cx="3433279" cy="1225534"/>
          </a:xfrm>
          <a:prstGeom prst="flowChartTerminator">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nvGrpSpPr>
          <p:cNvPr id="2" name="Grupo 1">
            <a:extLst>
              <a:ext uri="{FF2B5EF4-FFF2-40B4-BE49-F238E27FC236}">
                <a16:creationId xmlns:a16="http://schemas.microsoft.com/office/drawing/2014/main" id="{29A1267E-7E76-371E-5073-5BF6CCD1D421}"/>
              </a:ext>
            </a:extLst>
          </p:cNvPr>
          <p:cNvGrpSpPr/>
          <p:nvPr userDrawn="1"/>
        </p:nvGrpSpPr>
        <p:grpSpPr>
          <a:xfrm>
            <a:off x="9617452" y="181791"/>
            <a:ext cx="2242962" cy="352700"/>
            <a:chOff x="3353475" y="5660572"/>
            <a:chExt cx="4564573" cy="717768"/>
          </a:xfrm>
        </p:grpSpPr>
        <p:pic>
          <p:nvPicPr>
            <p:cNvPr id="3" name="Imagen 2">
              <a:extLst>
                <a:ext uri="{FF2B5EF4-FFF2-40B4-BE49-F238E27FC236}">
                  <a16:creationId xmlns:a16="http://schemas.microsoft.com/office/drawing/2014/main" id="{A944022C-9C6F-9CDF-6B5E-3A3CD82EF375}"/>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4781" t="29514" r="16059" b="30512"/>
            <a:stretch/>
          </p:blipFill>
          <p:spPr>
            <a:xfrm>
              <a:off x="6228144" y="5773114"/>
              <a:ext cx="1689904" cy="492684"/>
            </a:xfrm>
            <a:prstGeom prst="rect">
              <a:avLst/>
            </a:prstGeom>
          </p:spPr>
        </p:pic>
        <p:cxnSp>
          <p:nvCxnSpPr>
            <p:cNvPr id="4" name="Conector recto 3">
              <a:extLst>
                <a:ext uri="{FF2B5EF4-FFF2-40B4-BE49-F238E27FC236}">
                  <a16:creationId xmlns:a16="http://schemas.microsoft.com/office/drawing/2014/main" id="{8705C303-E96F-14AA-E7CF-8CA2620AF25B}"/>
                </a:ext>
              </a:extLst>
            </p:cNvPr>
            <p:cNvCxnSpPr>
              <a:cxnSpLocks/>
            </p:cNvCxnSpPr>
            <p:nvPr userDrawn="1"/>
          </p:nvCxnSpPr>
          <p:spPr>
            <a:xfrm>
              <a:off x="5937813" y="5660572"/>
              <a:ext cx="0" cy="71776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Imagen 5" descr="Imagen que contiene Texto&#10;&#10;Descripción generada automáticamente">
              <a:extLst>
                <a:ext uri="{FF2B5EF4-FFF2-40B4-BE49-F238E27FC236}">
                  <a16:creationId xmlns:a16="http://schemas.microsoft.com/office/drawing/2014/main" id="{CE471D20-D8F0-2C95-FF2F-D9BD2F08EA2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353475" y="5717651"/>
              <a:ext cx="2294008" cy="603611"/>
            </a:xfrm>
            <a:prstGeom prst="rect">
              <a:avLst/>
            </a:prstGeom>
          </p:spPr>
        </p:pic>
      </p:grpSp>
    </p:spTree>
    <p:extLst>
      <p:ext uri="{BB962C8B-B14F-4D97-AF65-F5344CB8AC3E}">
        <p14:creationId xmlns:p14="http://schemas.microsoft.com/office/powerpoint/2010/main" val="336419151"/>
      </p:ext>
    </p:extLst>
  </p:cSld>
  <p:clrMapOvr>
    <a:masterClrMapping/>
  </p:clrMapOvr>
  <p:extLst>
    <p:ext uri="{DCECCB84-F9BA-43D5-87BE-67443E8EF086}">
      <p15:sldGuideLst xmlns:p15="http://schemas.microsoft.com/office/powerpoint/2012/main">
        <p15:guide id="1" pos="4067">
          <p15:clr>
            <a:srgbClr val="FBAE40"/>
          </p15:clr>
        </p15:guide>
        <p15:guide id="3" pos="1912">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2_Section Index">
    <p:spTree>
      <p:nvGrpSpPr>
        <p:cNvPr id="1" name=""/>
        <p:cNvGrpSpPr/>
        <p:nvPr/>
      </p:nvGrpSpPr>
      <p:grpSpPr>
        <a:xfrm>
          <a:off x="0" y="0"/>
          <a:ext cx="0" cy="0"/>
          <a:chOff x="0" y="0"/>
          <a:chExt cx="0" cy="0"/>
        </a:xfrm>
      </p:grpSpPr>
      <p:pic>
        <p:nvPicPr>
          <p:cNvPr id="15" name="Imagen 14" descr="Imagen digital de una cortina azul&#10;&#10;Descripción generada automáticamente con confianza baja">
            <a:extLst>
              <a:ext uri="{FF2B5EF4-FFF2-40B4-BE49-F238E27FC236}">
                <a16:creationId xmlns:a16="http://schemas.microsoft.com/office/drawing/2014/main" id="{CC362757-2F6B-0B7B-88A6-ED42F7F2133F}"/>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t="10448"/>
          <a:stretch/>
        </p:blipFill>
        <p:spPr>
          <a:xfrm>
            <a:off x="0" y="0"/>
            <a:ext cx="12192000" cy="6858000"/>
          </a:xfrm>
          <a:prstGeom prst="rect">
            <a:avLst/>
          </a:prstGeom>
        </p:spPr>
      </p:pic>
      <p:sp>
        <p:nvSpPr>
          <p:cNvPr id="5" name="Slide Number Placeholder 5">
            <a:extLst>
              <a:ext uri="{FF2B5EF4-FFF2-40B4-BE49-F238E27FC236}">
                <a16:creationId xmlns:a16="http://schemas.microsoft.com/office/drawing/2014/main" id="{F75BD602-2119-4B1D-815B-0BA5F8E7F41A}"/>
              </a:ext>
            </a:extLst>
          </p:cNvPr>
          <p:cNvSpPr>
            <a:spLocks noGrp="1"/>
          </p:cNvSpPr>
          <p:nvPr>
            <p:ph type="sldNum" sz="quarter" idx="12"/>
          </p:nvPr>
        </p:nvSpPr>
        <p:spPr>
          <a:xfrm>
            <a:off x="11624649" y="6311084"/>
            <a:ext cx="471531" cy="365125"/>
          </a:xfrm>
        </p:spPr>
        <p:txBody>
          <a:bodyPr lIns="0" tIns="0" rIns="0" bIns="0"/>
          <a:lstStyle>
            <a:lvl1pPr algn="ctr">
              <a:defRPr sz="1000">
                <a:solidFill>
                  <a:schemeClr val="bg1"/>
                </a:solidFill>
              </a:defRPr>
            </a:lvl1pPr>
          </a:lstStyle>
          <a:p>
            <a:fld id="{B12F1F40-B84F-4E9C-99E8-73F889F628BE}" type="slidenum">
              <a:rPr lang="es-ES_tradnl" smtClean="0"/>
              <a:pPr/>
              <a:t>‹#›</a:t>
            </a:fld>
            <a:endParaRPr lang="es-ES_tradnl"/>
          </a:p>
        </p:txBody>
      </p:sp>
      <p:sp>
        <p:nvSpPr>
          <p:cNvPr id="20" name="Diagrama de flujo: terminador 19">
            <a:extLst>
              <a:ext uri="{FF2B5EF4-FFF2-40B4-BE49-F238E27FC236}">
                <a16:creationId xmlns:a16="http://schemas.microsoft.com/office/drawing/2014/main" id="{94A986FC-C341-7801-B44E-A2BB1AE0633A}"/>
              </a:ext>
            </a:extLst>
          </p:cNvPr>
          <p:cNvSpPr/>
          <p:nvPr userDrawn="1"/>
        </p:nvSpPr>
        <p:spPr>
          <a:xfrm rot="18607467">
            <a:off x="-591838" y="5613744"/>
            <a:ext cx="3433279" cy="1225534"/>
          </a:xfrm>
          <a:prstGeom prst="flowChartTerminator">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nvGrpSpPr>
          <p:cNvPr id="2" name="Grupo 1">
            <a:extLst>
              <a:ext uri="{FF2B5EF4-FFF2-40B4-BE49-F238E27FC236}">
                <a16:creationId xmlns:a16="http://schemas.microsoft.com/office/drawing/2014/main" id="{29A1267E-7E76-371E-5073-5BF6CCD1D421}"/>
              </a:ext>
            </a:extLst>
          </p:cNvPr>
          <p:cNvGrpSpPr/>
          <p:nvPr userDrawn="1"/>
        </p:nvGrpSpPr>
        <p:grpSpPr>
          <a:xfrm>
            <a:off x="9617452" y="181791"/>
            <a:ext cx="2242962" cy="352700"/>
            <a:chOff x="3353475" y="5660572"/>
            <a:chExt cx="4564573" cy="717768"/>
          </a:xfrm>
        </p:grpSpPr>
        <p:pic>
          <p:nvPicPr>
            <p:cNvPr id="3" name="Imagen 2">
              <a:extLst>
                <a:ext uri="{FF2B5EF4-FFF2-40B4-BE49-F238E27FC236}">
                  <a16:creationId xmlns:a16="http://schemas.microsoft.com/office/drawing/2014/main" id="{A944022C-9C6F-9CDF-6B5E-3A3CD82EF375}"/>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4781" t="29514" r="16059" b="30512"/>
            <a:stretch/>
          </p:blipFill>
          <p:spPr>
            <a:xfrm>
              <a:off x="6228144" y="5773114"/>
              <a:ext cx="1689904" cy="492684"/>
            </a:xfrm>
            <a:prstGeom prst="rect">
              <a:avLst/>
            </a:prstGeom>
          </p:spPr>
        </p:pic>
        <p:cxnSp>
          <p:nvCxnSpPr>
            <p:cNvPr id="4" name="Conector recto 3">
              <a:extLst>
                <a:ext uri="{FF2B5EF4-FFF2-40B4-BE49-F238E27FC236}">
                  <a16:creationId xmlns:a16="http://schemas.microsoft.com/office/drawing/2014/main" id="{8705C303-E96F-14AA-E7CF-8CA2620AF25B}"/>
                </a:ext>
              </a:extLst>
            </p:cNvPr>
            <p:cNvCxnSpPr>
              <a:cxnSpLocks/>
            </p:cNvCxnSpPr>
            <p:nvPr userDrawn="1"/>
          </p:nvCxnSpPr>
          <p:spPr>
            <a:xfrm>
              <a:off x="5937813" y="5660572"/>
              <a:ext cx="0" cy="71776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Imagen 5" descr="Imagen que contiene Texto&#10;&#10;Descripción generada automáticamente">
              <a:extLst>
                <a:ext uri="{FF2B5EF4-FFF2-40B4-BE49-F238E27FC236}">
                  <a16:creationId xmlns:a16="http://schemas.microsoft.com/office/drawing/2014/main" id="{CE471D20-D8F0-2C95-FF2F-D9BD2F08EA2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353475" y="5717651"/>
              <a:ext cx="2294008" cy="603611"/>
            </a:xfrm>
            <a:prstGeom prst="rect">
              <a:avLst/>
            </a:prstGeom>
          </p:spPr>
        </p:pic>
      </p:grpSp>
    </p:spTree>
    <p:extLst>
      <p:ext uri="{BB962C8B-B14F-4D97-AF65-F5344CB8AC3E}">
        <p14:creationId xmlns:p14="http://schemas.microsoft.com/office/powerpoint/2010/main" val="336419151"/>
      </p:ext>
    </p:extLst>
  </p:cSld>
  <p:clrMapOvr>
    <a:masterClrMapping/>
  </p:clrMapOvr>
  <p:extLst>
    <p:ext uri="{DCECCB84-F9BA-43D5-87BE-67443E8EF086}">
      <p15:sldGuideLst xmlns:p15="http://schemas.microsoft.com/office/powerpoint/2012/main">
        <p15:guide id="1" pos="4067">
          <p15:clr>
            <a:srgbClr val="FBAE40"/>
          </p15:clr>
        </p15:guide>
        <p15:guide id="3" pos="1912">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slideLayout" Target="../slideLayouts/slideLayout130.xml"/><Relationship Id="rId18" Type="http://schemas.openxmlformats.org/officeDocument/2006/relationships/slideLayout" Target="../slideLayouts/slideLayout180.xml"/><Relationship Id="rId3" Type="http://schemas.openxmlformats.org/officeDocument/2006/relationships/slideLayout" Target="../slideLayouts/slideLayout30.xml"/><Relationship Id="rId21" Type="http://schemas.openxmlformats.org/officeDocument/2006/relationships/slideLayout" Target="../slideLayouts/slideLayout210.xml"/><Relationship Id="rId7" Type="http://schemas.openxmlformats.org/officeDocument/2006/relationships/slideLayout" Target="../slideLayouts/slideLayout70.xml"/><Relationship Id="rId12" Type="http://schemas.openxmlformats.org/officeDocument/2006/relationships/slideLayout" Target="../slideLayouts/slideLayout120.xml"/><Relationship Id="rId17" Type="http://schemas.openxmlformats.org/officeDocument/2006/relationships/slideLayout" Target="../slideLayouts/slideLayout170.xml"/><Relationship Id="rId2" Type="http://schemas.openxmlformats.org/officeDocument/2006/relationships/slideLayout" Target="../slideLayouts/slideLayout22.xml"/><Relationship Id="rId16" Type="http://schemas.openxmlformats.org/officeDocument/2006/relationships/slideLayout" Target="../slideLayouts/slideLayout160.xml"/><Relationship Id="rId20" Type="http://schemas.openxmlformats.org/officeDocument/2006/relationships/slideLayout" Target="../slideLayouts/slideLayout200.xml"/><Relationship Id="rId1" Type="http://schemas.openxmlformats.org/officeDocument/2006/relationships/slideLayout" Target="../slideLayouts/slideLayout110.xml"/><Relationship Id="rId6" Type="http://schemas.openxmlformats.org/officeDocument/2006/relationships/slideLayout" Target="../slideLayouts/slideLayout60.xml"/><Relationship Id="rId11" Type="http://schemas.openxmlformats.org/officeDocument/2006/relationships/slideLayout" Target="../slideLayouts/slideLayout111.xml"/><Relationship Id="rId5" Type="http://schemas.openxmlformats.org/officeDocument/2006/relationships/slideLayout" Target="../slideLayouts/slideLayout50.xml"/><Relationship Id="rId15" Type="http://schemas.openxmlformats.org/officeDocument/2006/relationships/slideLayout" Target="../slideLayouts/slideLayout150.xml"/><Relationship Id="rId10" Type="http://schemas.openxmlformats.org/officeDocument/2006/relationships/slideLayout" Target="../slideLayouts/slideLayout100.xml"/><Relationship Id="rId19" Type="http://schemas.openxmlformats.org/officeDocument/2006/relationships/slideLayout" Target="../slideLayouts/slideLayout190.xml"/><Relationship Id="rId4" Type="http://schemas.openxmlformats.org/officeDocument/2006/relationships/slideLayout" Target="../slideLayouts/slideLayout40.xml"/><Relationship Id="rId9" Type="http://schemas.openxmlformats.org/officeDocument/2006/relationships/slideLayout" Target="../slideLayouts/slideLayout90.xml"/><Relationship Id="rId14" Type="http://schemas.openxmlformats.org/officeDocument/2006/relationships/slideLayout" Target="../slideLayouts/slideLayout140.xml"/><Relationship Id="rId22" Type="http://schemas.openxmlformats.org/officeDocument/2006/relationships/theme" Target="../theme/theme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0EAADBD-4A43-480E-9A19-2A950686FB7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s-ES_tradnl"/>
          </a:p>
        </p:txBody>
      </p:sp>
      <p:sp>
        <p:nvSpPr>
          <p:cNvPr id="3" name="Text Placeholder 2">
            <a:extLst>
              <a:ext uri="{FF2B5EF4-FFF2-40B4-BE49-F238E27FC236}">
                <a16:creationId xmlns:a16="http://schemas.microsoft.com/office/drawing/2014/main" id="{3F8A399E-2574-43E5-A471-D7B9A1A49BB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_tradnl"/>
          </a:p>
        </p:txBody>
      </p:sp>
      <p:sp>
        <p:nvSpPr>
          <p:cNvPr id="4" name="Date Placeholder 3">
            <a:extLst>
              <a:ext uri="{FF2B5EF4-FFF2-40B4-BE49-F238E27FC236}">
                <a16:creationId xmlns:a16="http://schemas.microsoft.com/office/drawing/2014/main" id="{1D00714D-E039-4347-887E-EB5B9FF314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s-ES_tradnl"/>
          </a:p>
        </p:txBody>
      </p:sp>
      <p:sp>
        <p:nvSpPr>
          <p:cNvPr id="5" name="Footer Placeholder 4">
            <a:extLst>
              <a:ext uri="{FF2B5EF4-FFF2-40B4-BE49-F238E27FC236}">
                <a16:creationId xmlns:a16="http://schemas.microsoft.com/office/drawing/2014/main" id="{92BF3889-694D-4BAB-ADAE-576997E1BD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_tradnl"/>
          </a:p>
        </p:txBody>
      </p:sp>
      <p:sp>
        <p:nvSpPr>
          <p:cNvPr id="6" name="Slide Number Placeholder 5">
            <a:extLst>
              <a:ext uri="{FF2B5EF4-FFF2-40B4-BE49-F238E27FC236}">
                <a16:creationId xmlns:a16="http://schemas.microsoft.com/office/drawing/2014/main" id="{BCAEC9A1-0C09-411B-8AC6-C4FC8E7564C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2F1F40-B84F-4E9C-99E8-73F889F628BE}" type="slidenum">
              <a:rPr lang="es-ES_tradnl" smtClean="0"/>
              <a:t>‹Nº›</a:t>
            </a:fld>
            <a:endParaRPr lang="es-ES_tradnl"/>
          </a:p>
        </p:txBody>
      </p:sp>
    </p:spTree>
    <p:extLst>
      <p:ext uri="{BB962C8B-B14F-4D97-AF65-F5344CB8AC3E}">
        <p14:creationId xmlns:p14="http://schemas.microsoft.com/office/powerpoint/2010/main" val="2198941317"/>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750" r:id="rId3"/>
    <p:sldLayoutId id="2147483743" r:id="rId4"/>
    <p:sldLayoutId id="2147483749" r:id="rId5"/>
    <p:sldLayoutId id="2147483742" r:id="rId6"/>
    <p:sldLayoutId id="2147483746" r:id="rId7"/>
    <p:sldLayoutId id="2147483744" r:id="rId8"/>
    <p:sldLayoutId id="2147483706" r:id="rId9"/>
    <p:sldLayoutId id="2147483694" r:id="rId10"/>
    <p:sldLayoutId id="2147483695" r:id="rId11"/>
    <p:sldLayoutId id="2147483696" r:id="rId12"/>
    <p:sldLayoutId id="2147483697" r:id="rId13"/>
    <p:sldLayoutId id="2147483700" r:id="rId14"/>
    <p:sldLayoutId id="2147483758" r:id="rId15"/>
    <p:sldLayoutId id="2147483701" r:id="rId16"/>
    <p:sldLayoutId id="2147483702" r:id="rId17"/>
    <p:sldLayoutId id="2147483752" r:id="rId18"/>
    <p:sldLayoutId id="2147483755" r:id="rId19"/>
    <p:sldLayoutId id="2147483756" r:id="rId20"/>
    <p:sldLayoutId id="2147483757" r:id="rId2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9FCC3B"/>
          </p15:clr>
        </p15:guide>
        <p15:guide id="2" orient="horz" pos="2160">
          <p15:clr>
            <a:srgbClr val="9FCC3B"/>
          </p15:clr>
        </p15:guide>
        <p15:guide id="3" pos="211">
          <p15:clr>
            <a:srgbClr val="F26B43"/>
          </p15:clr>
        </p15:guide>
        <p15:guide id="4" pos="7469">
          <p15:clr>
            <a:srgbClr val="F26B43"/>
          </p15:clr>
        </p15:guide>
        <p15:guide id="5" orient="horz" pos="232">
          <p15:clr>
            <a:srgbClr val="F26B43"/>
          </p15:clr>
        </p15:guide>
        <p15:guide id="6" orient="horz" pos="4088">
          <p15:clr>
            <a:srgbClr val="F26B43"/>
          </p15:clr>
        </p15:guide>
        <p15:guide id="7" orient="horz" pos="459">
          <p15:clr>
            <a:srgbClr val="5ACBF0"/>
          </p15:clr>
        </p15:guide>
        <p15:guide id="8" orient="horz" pos="686">
          <p15:clr>
            <a:srgbClr val="5ACBF0"/>
          </p15:clr>
        </p15:guide>
        <p15:guide id="9" orient="horz" pos="3634">
          <p15:clr>
            <a:srgbClr val="5ACBF0"/>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0EAADBD-4A43-480E-9A19-2A950686FB7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s-ES_tradnl"/>
          </a:p>
        </p:txBody>
      </p:sp>
      <p:sp>
        <p:nvSpPr>
          <p:cNvPr id="3" name="Text Placeholder 2">
            <a:extLst>
              <a:ext uri="{FF2B5EF4-FFF2-40B4-BE49-F238E27FC236}">
                <a16:creationId xmlns:a16="http://schemas.microsoft.com/office/drawing/2014/main" id="{3F8A399E-2574-43E5-A471-D7B9A1A49BB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_tradnl"/>
          </a:p>
        </p:txBody>
      </p:sp>
      <p:sp>
        <p:nvSpPr>
          <p:cNvPr id="4" name="Date Placeholder 3">
            <a:extLst>
              <a:ext uri="{FF2B5EF4-FFF2-40B4-BE49-F238E27FC236}">
                <a16:creationId xmlns:a16="http://schemas.microsoft.com/office/drawing/2014/main" id="{1D00714D-E039-4347-887E-EB5B9FF314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s-ES_tradnl"/>
          </a:p>
        </p:txBody>
      </p:sp>
      <p:sp>
        <p:nvSpPr>
          <p:cNvPr id="5" name="Footer Placeholder 4">
            <a:extLst>
              <a:ext uri="{FF2B5EF4-FFF2-40B4-BE49-F238E27FC236}">
                <a16:creationId xmlns:a16="http://schemas.microsoft.com/office/drawing/2014/main" id="{92BF3889-694D-4BAB-ADAE-576997E1BD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_tradnl"/>
          </a:p>
        </p:txBody>
      </p:sp>
      <p:sp>
        <p:nvSpPr>
          <p:cNvPr id="6" name="Slide Number Placeholder 5">
            <a:extLst>
              <a:ext uri="{FF2B5EF4-FFF2-40B4-BE49-F238E27FC236}">
                <a16:creationId xmlns:a16="http://schemas.microsoft.com/office/drawing/2014/main" id="{BCAEC9A1-0C09-411B-8AC6-C4FC8E7564C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2F1F40-B84F-4E9C-99E8-73F889F628BE}" type="slidenum">
              <a:rPr lang="es-ES_tradnl" smtClean="0"/>
              <a:t>‹#›</a:t>
            </a:fld>
            <a:endParaRPr lang="es-ES_tradnl"/>
          </a:p>
        </p:txBody>
      </p:sp>
    </p:spTree>
    <p:extLst>
      <p:ext uri="{BB962C8B-B14F-4D97-AF65-F5344CB8AC3E}">
        <p14:creationId xmlns:p14="http://schemas.microsoft.com/office/powerpoint/2010/main" val="2198941317"/>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750" r:id="rId3"/>
    <p:sldLayoutId id="2147483743" r:id="rId4"/>
    <p:sldLayoutId id="2147483749" r:id="rId5"/>
    <p:sldLayoutId id="2147483742" r:id="rId6"/>
    <p:sldLayoutId id="2147483746" r:id="rId7"/>
    <p:sldLayoutId id="2147483744" r:id="rId8"/>
    <p:sldLayoutId id="2147483706" r:id="rId9"/>
    <p:sldLayoutId id="2147483694" r:id="rId10"/>
    <p:sldLayoutId id="2147483695" r:id="rId11"/>
    <p:sldLayoutId id="2147483696" r:id="rId12"/>
    <p:sldLayoutId id="2147483697" r:id="rId13"/>
    <p:sldLayoutId id="2147483700" r:id="rId14"/>
    <p:sldLayoutId id="2147483758" r:id="rId15"/>
    <p:sldLayoutId id="2147483701" r:id="rId16"/>
    <p:sldLayoutId id="2147483702" r:id="rId17"/>
    <p:sldLayoutId id="2147483752" r:id="rId18"/>
    <p:sldLayoutId id="2147483755" r:id="rId19"/>
    <p:sldLayoutId id="2147483756" r:id="rId20"/>
    <p:sldLayoutId id="2147483757" r:id="rId2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9FCC3B"/>
          </p15:clr>
        </p15:guide>
        <p15:guide id="2" orient="horz" pos="2160">
          <p15:clr>
            <a:srgbClr val="9FCC3B"/>
          </p15:clr>
        </p15:guide>
        <p15:guide id="3" pos="211">
          <p15:clr>
            <a:srgbClr val="F26B43"/>
          </p15:clr>
        </p15:guide>
        <p15:guide id="4" pos="7469">
          <p15:clr>
            <a:srgbClr val="F26B43"/>
          </p15:clr>
        </p15:guide>
        <p15:guide id="5" orient="horz" pos="232">
          <p15:clr>
            <a:srgbClr val="F26B43"/>
          </p15:clr>
        </p15:guide>
        <p15:guide id="6" orient="horz" pos="4088">
          <p15:clr>
            <a:srgbClr val="F26B43"/>
          </p15:clr>
        </p15:guide>
        <p15:guide id="7" orient="horz" pos="459">
          <p15:clr>
            <a:srgbClr val="5ACBF0"/>
          </p15:clr>
        </p15:guide>
        <p15:guide id="8" orient="horz" pos="686">
          <p15:clr>
            <a:srgbClr val="5ACBF0"/>
          </p15:clr>
        </p15:guide>
        <p15:guide id="9" orient="horz" pos="3634">
          <p15:clr>
            <a:srgbClr val="5ACBF0"/>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180.png"/><Relationship Id="rId3" Type="http://schemas.openxmlformats.org/officeDocument/2006/relationships/slide" Target="slide20.xml"/><Relationship Id="rId7" Type="http://schemas.openxmlformats.org/officeDocument/2006/relationships/image" Target="../media/image160.png"/><Relationship Id="rId12" Type="http://schemas.openxmlformats.org/officeDocument/2006/relationships/slide" Target="slide50.xml"/><Relationship Id="rId2" Type="http://schemas.openxmlformats.org/officeDocument/2006/relationships/image" Target="../media/image15.png"/><Relationship Id="rId1" Type="http://schemas.openxmlformats.org/officeDocument/2006/relationships/slideLayout" Target="../slideLayouts/slideLayout14.xml"/><Relationship Id="rId6" Type="http://schemas.openxmlformats.org/officeDocument/2006/relationships/slide" Target="slide30.xml"/><Relationship Id="rId11" Type="http://schemas.openxmlformats.org/officeDocument/2006/relationships/image" Target="../media/image18.png"/><Relationship Id="rId5" Type="http://schemas.openxmlformats.org/officeDocument/2006/relationships/image" Target="../media/image16.png"/><Relationship Id="rId10" Type="http://schemas.openxmlformats.org/officeDocument/2006/relationships/image" Target="../media/image170.png"/><Relationship Id="rId4" Type="http://schemas.openxmlformats.org/officeDocument/2006/relationships/image" Target="../media/image150.png"/><Relationship Id="rId9" Type="http://schemas.openxmlformats.org/officeDocument/2006/relationships/slide" Target="slide40.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14.xml"/><Relationship Id="rId4" Type="http://schemas.openxmlformats.org/officeDocument/2006/relationships/image" Target="../media/image20.jpeg"/></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140.xml"/><Relationship Id="rId4" Type="http://schemas.openxmlformats.org/officeDocument/2006/relationships/image" Target="../media/image20.jpeg"/></Relationships>
</file>

<file path=ppt/slides/_rels/slide3.xml.rels><?xml version="1.0" encoding="UTF-8" standalone="yes"?>
<Relationships xmlns="http://schemas.openxmlformats.org/package/2006/relationships"><Relationship Id="rId3" Type="http://schemas.openxmlformats.org/officeDocument/2006/relationships/hyperlink" Target="https://www.mckinsey.com/capabilities/strategy-and-corporate-finance/our-insights/enduring-ideas-the-three-horizons-of-growth" TargetMode="External"/><Relationship Id="rId7" Type="http://schemas.openxmlformats.org/officeDocument/2006/relationships/hyperlink" Target="https://www.sciencedirect.com/science/article/pii/S15750922" TargetMode="External"/><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hyperlink" Target="https://www.lens.org/lens/patent/141-685-764-044-984/frontpage" TargetMode="External"/><Relationship Id="rId5" Type="http://schemas.openxmlformats.org/officeDocument/2006/relationships/hyperlink" Target="mailto:Mariana.ruiz@tec.mx" TargetMode="External"/><Relationship Id="rId4" Type="http://schemas.openxmlformats.org/officeDocument/2006/relationships/hyperlink" Target="https://lanceag.com.co/que-son-los-modelos-de-negocio/" TargetMode="External"/></Relationships>
</file>

<file path=ppt/slides/_rels/slide30.xml.rels><?xml version="1.0" encoding="UTF-8" standalone="yes"?>
<Relationships xmlns="http://schemas.openxmlformats.org/package/2006/relationships"><Relationship Id="rId3" Type="http://schemas.openxmlformats.org/officeDocument/2006/relationships/hyperlink" Target="https://www.mckinsey.com/capabilities/strategy-and-corporate-finance/our-insights/enduring-ideas-the-three-horizons-of-growth" TargetMode="External"/><Relationship Id="rId7" Type="http://schemas.openxmlformats.org/officeDocument/2006/relationships/hyperlink" Target="https://www.sciencedirect.com/science/article/pii/S15750922" TargetMode="External"/><Relationship Id="rId2" Type="http://schemas.openxmlformats.org/officeDocument/2006/relationships/notesSlide" Target="../notesSlides/notesSlide2.xml"/><Relationship Id="rId1" Type="http://schemas.openxmlformats.org/officeDocument/2006/relationships/slideLayout" Target="../slideLayouts/slideLayout140.xml"/><Relationship Id="rId6" Type="http://schemas.openxmlformats.org/officeDocument/2006/relationships/hyperlink" Target="https://www.lens.org/lens/patent/141-685-764-044-984/frontpage" TargetMode="External"/><Relationship Id="rId5" Type="http://schemas.openxmlformats.org/officeDocument/2006/relationships/hyperlink" Target="mailto:Mariana.ruiz@tec.mx" TargetMode="External"/><Relationship Id="rId4" Type="http://schemas.openxmlformats.org/officeDocument/2006/relationships/hyperlink" Target="https://lanceag.com.co/que-son-los-modelos-de-negocio/"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0.xml"/></Relationships>
</file>

<file path=ppt/slides/_rels/slide5.xml.rels><?xml version="1.0" encoding="UTF-8" standalone="yes"?>
<Relationships xmlns="http://schemas.openxmlformats.org/package/2006/relationships"><Relationship Id="rId3" Type="http://schemas.openxmlformats.org/officeDocument/2006/relationships/hyperlink" Target="https://www.mckinsey.com/capabilities/strategy-and-corporate-finance/our-insights/enduring-ideas-the-three-horizons-of-growth" TargetMode="External"/><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openxmlformats.org/officeDocument/2006/relationships/hyperlink" Target="https://lanceag.com.co/que-son-los-modelos-de-negocio/" TargetMode="External"/></Relationships>
</file>

<file path=ppt/slides/_rels/slide50.xml.rels><?xml version="1.0" encoding="UTF-8" standalone="yes"?>
<Relationships xmlns="http://schemas.openxmlformats.org/package/2006/relationships"><Relationship Id="rId3" Type="http://schemas.openxmlformats.org/officeDocument/2006/relationships/hyperlink" Target="https://www.mckinsey.com/capabilities/strategy-and-corporate-finance/our-insights/enduring-ideas-the-three-horizons-of-growth" TargetMode="External"/><Relationship Id="rId2" Type="http://schemas.openxmlformats.org/officeDocument/2006/relationships/notesSlide" Target="../notesSlides/notesSlide4.xml"/><Relationship Id="rId1" Type="http://schemas.openxmlformats.org/officeDocument/2006/relationships/slideLayout" Target="../slideLayouts/slideLayout140.xml"/><Relationship Id="rId4" Type="http://schemas.openxmlformats.org/officeDocument/2006/relationships/hyperlink" Target="https://lanceag.com.co/que-son-los-modelos-de-negocio/"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07E9CC46-CFB9-D7FA-4495-49FEF62996A8}"/>
              </a:ext>
            </a:extLst>
          </p:cNvPr>
          <p:cNvSpPr>
            <a:spLocks noGrp="1"/>
          </p:cNvSpPr>
          <p:nvPr>
            <p:ph type="sldNum" sz="quarter" idx="12"/>
          </p:nvPr>
        </p:nvSpPr>
        <p:spPr/>
        <p:txBody>
          <a:bodyPr/>
          <a:lstStyle/>
          <a:p>
            <a:fld id="{C222F0A7-CBB9-744A-A992-197928E9D368}" type="slidenum">
              <a:rPr lang="es-ES_tradnl" smtClean="0"/>
              <a:t>1</a:t>
            </a:fld>
            <a:endParaRPr lang="es-ES_tradnl"/>
          </a:p>
        </p:txBody>
      </p:sp>
      <p:sp>
        <p:nvSpPr>
          <p:cNvPr id="21" name="Round Same Side Corner Rectangle 1">
            <a:extLst>
              <a:ext uri="{FF2B5EF4-FFF2-40B4-BE49-F238E27FC236}">
                <a16:creationId xmlns:a16="http://schemas.microsoft.com/office/drawing/2014/main" id="{B167B03C-6086-6EA4-E1AF-CE62D15A441F}"/>
              </a:ext>
            </a:extLst>
          </p:cNvPr>
          <p:cNvSpPr/>
          <p:nvPr/>
        </p:nvSpPr>
        <p:spPr>
          <a:xfrm rot="5400000">
            <a:off x="3442015" y="-3161784"/>
            <a:ext cx="602620" cy="7486651"/>
          </a:xfrm>
          <a:prstGeom prst="round2SameRect">
            <a:avLst>
              <a:gd name="adj1" fmla="val 50000"/>
              <a:gd name="adj2" fmla="val 0"/>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nchorCtr="0"/>
          <a:lstStyle/>
          <a:p>
            <a:pPr algn="ctr"/>
            <a:endParaRPr lang="es-ES_tradnl"/>
          </a:p>
        </p:txBody>
      </p:sp>
      <p:sp>
        <p:nvSpPr>
          <p:cNvPr id="22" name="Text Placeholder 3">
            <a:extLst>
              <a:ext uri="{FF2B5EF4-FFF2-40B4-BE49-F238E27FC236}">
                <a16:creationId xmlns:a16="http://schemas.microsoft.com/office/drawing/2014/main" id="{1D682967-727E-6945-7774-E70A0CF58686}"/>
              </a:ext>
            </a:extLst>
          </p:cNvPr>
          <p:cNvSpPr txBox="1">
            <a:spLocks/>
          </p:cNvSpPr>
          <p:nvPr/>
        </p:nvSpPr>
        <p:spPr>
          <a:xfrm>
            <a:off x="515992" y="429124"/>
            <a:ext cx="6392808" cy="32304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s-ES" sz="1800" b="0" i="0">
                <a:effectLst/>
                <a:latin typeface="Poppins ExtraBold" panose="00000900000000000000" pitchFamily="50" charset="0"/>
                <a:cs typeface="Poppins ExtraBold" panose="00000900000000000000" pitchFamily="50" charset="0"/>
              </a:rPr>
              <a:t>¿Cómo completar esta ficha?</a:t>
            </a:r>
          </a:p>
        </p:txBody>
      </p:sp>
      <p:sp>
        <p:nvSpPr>
          <p:cNvPr id="10" name="Rectángulo: esquinas redondeadas 9">
            <a:extLst>
              <a:ext uri="{FF2B5EF4-FFF2-40B4-BE49-F238E27FC236}">
                <a16:creationId xmlns:a16="http://schemas.microsoft.com/office/drawing/2014/main" id="{B70E30BD-00E2-E952-C847-D3401313AD37}"/>
              </a:ext>
            </a:extLst>
          </p:cNvPr>
          <p:cNvSpPr/>
          <p:nvPr/>
        </p:nvSpPr>
        <p:spPr>
          <a:xfrm>
            <a:off x="7486651" y="2222721"/>
            <a:ext cx="4123621" cy="3720243"/>
          </a:xfrm>
          <a:prstGeom prst="roundRect">
            <a:avLst>
              <a:gd name="adj" fmla="val 3369"/>
            </a:avLst>
          </a:prstGeom>
          <a:solidFill>
            <a:srgbClr val="CCCEF1"/>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marL="342900" indent="-342900">
              <a:buFont typeface="+mj-lt"/>
              <a:buAutoNum type="arabicPeriod"/>
            </a:pPr>
            <a:r>
              <a:rPr lang="es-MX" sz="1600">
                <a:solidFill>
                  <a:srgbClr val="000000"/>
                </a:solidFill>
                <a:latin typeface="Source Sans Pro" panose="020B0503030403020204" pitchFamily="34" charset="0"/>
                <a:ea typeface="Source Sans Pro" panose="020B0503030403020204" pitchFamily="34" charset="0"/>
              </a:rPr>
              <a:t>Revise la </a:t>
            </a:r>
            <a:r>
              <a:rPr lang="es-MX" sz="1600" err="1">
                <a:solidFill>
                  <a:srgbClr val="000000"/>
                </a:solidFill>
                <a:latin typeface="Source Sans Pro" panose="020B0503030403020204" pitchFamily="34" charset="0"/>
                <a:ea typeface="Source Sans Pro" panose="020B0503030403020204" pitchFamily="34" charset="0"/>
              </a:rPr>
              <a:t>slide</a:t>
            </a:r>
            <a:r>
              <a:rPr lang="es-MX" sz="1600">
                <a:solidFill>
                  <a:srgbClr val="000000"/>
                </a:solidFill>
                <a:latin typeface="Source Sans Pro" panose="020B0503030403020204" pitchFamily="34" charset="0"/>
                <a:ea typeface="Source Sans Pro" panose="020B0503030403020204" pitchFamily="34" charset="0"/>
              </a:rPr>
              <a:t> #2 con la información obligatoria que debe incluir.</a:t>
            </a:r>
          </a:p>
          <a:p>
            <a:pPr marL="342900" indent="-342900">
              <a:buFont typeface="+mj-lt"/>
              <a:buAutoNum type="arabicPeriod"/>
            </a:pPr>
            <a:r>
              <a:rPr lang="es-MX" sz="1600">
                <a:solidFill>
                  <a:srgbClr val="000000"/>
                </a:solidFill>
                <a:latin typeface="Source Sans Pro" panose="020B0503030403020204" pitchFamily="34" charset="0"/>
                <a:ea typeface="Source Sans Pro" panose="020B0503030403020204" pitchFamily="34" charset="0"/>
              </a:rPr>
              <a:t>Revise la </a:t>
            </a:r>
            <a:r>
              <a:rPr lang="es-MX" sz="1600" err="1">
                <a:solidFill>
                  <a:srgbClr val="000000"/>
                </a:solidFill>
                <a:latin typeface="Source Sans Pro" panose="020B0503030403020204" pitchFamily="34" charset="0"/>
                <a:ea typeface="Source Sans Pro" panose="020B0503030403020204" pitchFamily="34" charset="0"/>
              </a:rPr>
              <a:t>slide</a:t>
            </a:r>
            <a:r>
              <a:rPr lang="es-MX" sz="1600">
                <a:solidFill>
                  <a:srgbClr val="000000"/>
                </a:solidFill>
                <a:latin typeface="Source Sans Pro" panose="020B0503030403020204" pitchFamily="34" charset="0"/>
                <a:ea typeface="Source Sans Pro" panose="020B0503030403020204" pitchFamily="34" charset="0"/>
              </a:rPr>
              <a:t> #3 con los datos opcionales que debe incluir en esta ficha.</a:t>
            </a:r>
          </a:p>
          <a:p>
            <a:pPr marL="342900" indent="-342900">
              <a:buFont typeface="+mj-lt"/>
              <a:buAutoNum type="arabicPeriod"/>
            </a:pPr>
            <a:r>
              <a:rPr lang="es-MX" sz="1600">
                <a:solidFill>
                  <a:srgbClr val="000000"/>
                </a:solidFill>
                <a:latin typeface="Source Sans Pro" panose="020B0503030403020204" pitchFamily="34" charset="0"/>
                <a:ea typeface="Source Sans Pro" panose="020B0503030403020204" pitchFamily="34" charset="0"/>
              </a:rPr>
              <a:t>Utilice la </a:t>
            </a:r>
            <a:r>
              <a:rPr lang="es-MX" sz="1600" err="1">
                <a:solidFill>
                  <a:srgbClr val="000000"/>
                </a:solidFill>
                <a:latin typeface="Source Sans Pro" panose="020B0503030403020204" pitchFamily="34" charset="0"/>
                <a:ea typeface="Source Sans Pro" panose="020B0503030403020204" pitchFamily="34" charset="0"/>
              </a:rPr>
              <a:t>slide</a:t>
            </a:r>
            <a:r>
              <a:rPr lang="es-MX" sz="1600">
                <a:solidFill>
                  <a:srgbClr val="000000"/>
                </a:solidFill>
                <a:latin typeface="Source Sans Pro" panose="020B0503030403020204" pitchFamily="34" charset="0"/>
                <a:ea typeface="Source Sans Pro" panose="020B0503030403020204" pitchFamily="34" charset="0"/>
              </a:rPr>
              <a:t> #4 y #5 para ingresar los datos de su idea.</a:t>
            </a:r>
          </a:p>
          <a:p>
            <a:pPr marL="342900" indent="-342900">
              <a:buFont typeface="+mj-lt"/>
              <a:buAutoNum type="arabicPeriod"/>
            </a:pPr>
            <a:r>
              <a:rPr lang="es-MX" sz="1600">
                <a:solidFill>
                  <a:srgbClr val="000000"/>
                </a:solidFill>
                <a:latin typeface="Source Sans Pro" panose="020B0503030403020204" pitchFamily="34" charset="0"/>
                <a:ea typeface="Source Sans Pro" panose="020B0503030403020204" pitchFamily="34" charset="0"/>
              </a:rPr>
              <a:t>Confirme que los links son correctos y funcionan. </a:t>
            </a:r>
          </a:p>
          <a:p>
            <a:pPr marL="342900" indent="-342900">
              <a:buFont typeface="+mj-lt"/>
              <a:buAutoNum type="arabicPeriod"/>
            </a:pPr>
            <a:r>
              <a:rPr lang="es-MX" sz="1600">
                <a:solidFill>
                  <a:srgbClr val="000000"/>
                </a:solidFill>
                <a:latin typeface="Source Sans Pro" panose="020B0503030403020204" pitchFamily="34" charset="0"/>
                <a:ea typeface="Source Sans Pro" panose="020B0503030403020204" pitchFamily="34" charset="0"/>
              </a:rPr>
              <a:t>En caso de que no se tenga información para completar algún campo, especificarlo o mencionar por qué aún no se cuenta con dichos datos</a:t>
            </a:r>
          </a:p>
          <a:p>
            <a:pPr marL="342900" indent="-342900">
              <a:buFont typeface="+mj-lt"/>
              <a:buAutoNum type="arabicPeriod"/>
            </a:pPr>
            <a:endParaRPr lang="es-MX" sz="1600">
              <a:solidFill>
                <a:srgbClr val="000000"/>
              </a:solidFill>
              <a:latin typeface="Source Sans Pro" panose="020B0503030403020204" pitchFamily="34" charset="0"/>
              <a:ea typeface="Source Sans Pro" panose="020B0503030403020204" pitchFamily="34" charset="0"/>
            </a:endParaRPr>
          </a:p>
          <a:p>
            <a:pPr marL="342900" indent="-342900">
              <a:buFont typeface="+mj-lt"/>
              <a:buAutoNum type="arabicPeriod"/>
            </a:pPr>
            <a:endParaRPr lang="es-MX" sz="1600">
              <a:solidFill>
                <a:srgbClr val="000000"/>
              </a:solidFill>
              <a:latin typeface="Source Sans Pro" panose="020B0503030403020204" pitchFamily="34" charset="0"/>
              <a:ea typeface="Source Sans Pro" panose="020B0503030403020204" pitchFamily="34" charset="0"/>
            </a:endParaRPr>
          </a:p>
        </p:txBody>
      </p:sp>
      <mc:AlternateContent xmlns:mc="http://schemas.openxmlformats.org/markup-compatibility/2006" xmlns:pslz="http://schemas.microsoft.com/office/powerpoint/2016/slidezoom">
        <mc:Choice Requires="pslz">
          <p:graphicFrame>
            <p:nvGraphicFramePr>
              <p:cNvPr id="15" name="Vista general de diapositiva 14">
                <a:extLst>
                  <a:ext uri="{FF2B5EF4-FFF2-40B4-BE49-F238E27FC236}">
                    <a16:creationId xmlns:a16="http://schemas.microsoft.com/office/drawing/2014/main" id="{58969353-613B-8428-78AA-04EC035C2636}"/>
                  </a:ext>
                </a:extLst>
              </p:cNvPr>
              <p:cNvGraphicFramePr>
                <a:graphicFrameLocks noChangeAspect="1"/>
              </p:cNvGraphicFramePr>
              <p:nvPr>
                <p:extLst>
                  <p:ext uri="{D42A27DB-BD31-4B8C-83A1-F6EECF244321}">
                    <p14:modId xmlns:p14="http://schemas.microsoft.com/office/powerpoint/2010/main" val="586623494"/>
                  </p:ext>
                </p:extLst>
              </p:nvPr>
            </p:nvGraphicFramePr>
            <p:xfrm>
              <a:off x="515992" y="1812205"/>
              <a:ext cx="3048000" cy="1714500"/>
            </p:xfrm>
            <a:graphic>
              <a:graphicData uri="http://schemas.microsoft.com/office/powerpoint/2016/slidezoom">
                <pslz:sldZm>
                  <pslz:sldZmObj sldId="2146847886" cId="3313282233">
                    <pslz:zmPr id="{2A6E9239-30C3-4479-9EAA-D7E262601019}" returnToParent="0" transitionDur="1000">
                      <p166:blipFill xmlns:p166="http://schemas.microsoft.com/office/powerpoint/2016/6/main">
                        <a:blip r:embed="rId2"/>
                        <a:stretch>
                          <a:fillRect/>
                        </a:stretch>
                      </p166:blipFill>
                      <p166:spPr xmlns:p166="http://schemas.microsoft.com/office/powerpoint/2016/6/main">
                        <a:xfrm>
                          <a:off x="0" y="0"/>
                          <a:ext cx="3048000" cy="1714500"/>
                        </a:xfrm>
                        <a:prstGeom prst="rect">
                          <a:avLst/>
                        </a:prstGeom>
                        <a:ln w="3175">
                          <a:solidFill>
                            <a:prstClr val="ltGray"/>
                          </a:solidFill>
                        </a:ln>
                      </p166:spPr>
                    </pslz:zmPr>
                  </pslz:sldZmObj>
                </pslz:sldZm>
              </a:graphicData>
            </a:graphic>
          </p:graphicFrame>
        </mc:Choice>
        <mc:Fallback xmlns="">
          <p:pic>
            <p:nvPicPr>
              <p:cNvPr id="15" name="Vista general de diapositiva 14">
                <a:hlinkClick r:id="rId3" action="ppaction://hlinksldjump"/>
                <a:extLst>
                  <a:ext uri="{FF2B5EF4-FFF2-40B4-BE49-F238E27FC236}">
                    <a16:creationId xmlns:a16="http://schemas.microsoft.com/office/drawing/2014/main" id="{58969353-613B-8428-78AA-04EC035C2636}"/>
                  </a:ext>
                </a:extLst>
              </p:cNvPr>
              <p:cNvPicPr>
                <a:picLocks noGrp="1" noRot="1" noChangeAspect="1" noMove="1" noResize="1" noEditPoints="1" noAdjustHandles="1" noChangeArrowheads="1" noChangeShapeType="1"/>
              </p:cNvPicPr>
              <p:nvPr/>
            </p:nvPicPr>
            <p:blipFill>
              <a:blip r:embed="rId4"/>
              <a:stretch>
                <a:fillRect/>
              </a:stretch>
            </p:blipFill>
            <p:spPr>
              <a:xfrm>
                <a:off x="515992" y="1812205"/>
                <a:ext cx="3048000" cy="1714500"/>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17" name="Vista general de diapositiva 16">
                <a:extLst>
                  <a:ext uri="{FF2B5EF4-FFF2-40B4-BE49-F238E27FC236}">
                    <a16:creationId xmlns:a16="http://schemas.microsoft.com/office/drawing/2014/main" id="{C4A8321F-4DEB-75AA-6FE0-E24FB6E595D2}"/>
                  </a:ext>
                </a:extLst>
              </p:cNvPr>
              <p:cNvGraphicFramePr>
                <a:graphicFrameLocks noChangeAspect="1"/>
              </p:cNvGraphicFramePr>
              <p:nvPr>
                <p:extLst>
                  <p:ext uri="{D42A27DB-BD31-4B8C-83A1-F6EECF244321}">
                    <p14:modId xmlns:p14="http://schemas.microsoft.com/office/powerpoint/2010/main" val="1978765733"/>
                  </p:ext>
                </p:extLst>
              </p:nvPr>
            </p:nvGraphicFramePr>
            <p:xfrm>
              <a:off x="3743325" y="1812205"/>
              <a:ext cx="3048000" cy="1714500"/>
            </p:xfrm>
            <a:graphic>
              <a:graphicData uri="http://schemas.microsoft.com/office/powerpoint/2016/slidezoom">
                <pslz:sldZm>
                  <pslz:sldZmObj sldId="2146847960" cId="3006378158">
                    <pslz:zmPr id="{8C07812E-04C9-4E91-825E-3B49EA305186}" returnToParent="0" transitionDur="1000">
                      <p166:blipFill xmlns:p166="http://schemas.microsoft.com/office/powerpoint/2016/6/main">
                        <a:blip r:embed="rId5"/>
                        <a:stretch>
                          <a:fillRect/>
                        </a:stretch>
                      </p166:blipFill>
                      <p166:spPr xmlns:p166="http://schemas.microsoft.com/office/powerpoint/2016/6/main">
                        <a:xfrm>
                          <a:off x="0" y="0"/>
                          <a:ext cx="3048000" cy="1714500"/>
                        </a:xfrm>
                        <a:prstGeom prst="rect">
                          <a:avLst/>
                        </a:prstGeom>
                        <a:ln w="3175">
                          <a:solidFill>
                            <a:prstClr val="ltGray"/>
                          </a:solidFill>
                        </a:ln>
                      </p166:spPr>
                    </pslz:zmPr>
                  </pslz:sldZmObj>
                </pslz:sldZm>
              </a:graphicData>
            </a:graphic>
          </p:graphicFrame>
        </mc:Choice>
        <mc:Fallback xmlns="">
          <p:pic>
            <p:nvPicPr>
              <p:cNvPr id="17" name="Vista general de diapositiva 16">
                <a:hlinkClick r:id="rId6" action="ppaction://hlinksldjump"/>
                <a:extLst>
                  <a:ext uri="{FF2B5EF4-FFF2-40B4-BE49-F238E27FC236}">
                    <a16:creationId xmlns:a16="http://schemas.microsoft.com/office/drawing/2014/main" id="{C4A8321F-4DEB-75AA-6FE0-E24FB6E595D2}"/>
                  </a:ext>
                </a:extLst>
              </p:cNvPr>
              <p:cNvPicPr>
                <a:picLocks noGrp="1" noRot="1" noChangeAspect="1" noMove="1" noResize="1" noEditPoints="1" noAdjustHandles="1" noChangeArrowheads="1" noChangeShapeType="1"/>
              </p:cNvPicPr>
              <p:nvPr/>
            </p:nvPicPr>
            <p:blipFill>
              <a:blip r:embed="rId7"/>
              <a:stretch>
                <a:fillRect/>
              </a:stretch>
            </p:blipFill>
            <p:spPr>
              <a:xfrm>
                <a:off x="3743325" y="1812205"/>
                <a:ext cx="3048000" cy="1714500"/>
              </a:xfrm>
              <a:prstGeom prst="rect">
                <a:avLst/>
              </a:prstGeom>
              <a:ln w="3175">
                <a:solidFill>
                  <a:prstClr val="ltGray"/>
                </a:solidFill>
              </a:ln>
            </p:spPr>
          </p:pic>
        </mc:Fallback>
      </mc:AlternateContent>
      <p:sp>
        <p:nvSpPr>
          <p:cNvPr id="20" name="CuadroTexto 19">
            <a:extLst>
              <a:ext uri="{FF2B5EF4-FFF2-40B4-BE49-F238E27FC236}">
                <a16:creationId xmlns:a16="http://schemas.microsoft.com/office/drawing/2014/main" id="{FA8614F3-9F19-6EFA-2ADB-AF108B8152DF}"/>
              </a:ext>
            </a:extLst>
          </p:cNvPr>
          <p:cNvSpPr txBox="1"/>
          <p:nvPr/>
        </p:nvSpPr>
        <p:spPr>
          <a:xfrm>
            <a:off x="515992" y="1328269"/>
            <a:ext cx="6275333" cy="366872"/>
          </a:xfrm>
          <a:prstGeom prst="rect">
            <a:avLst/>
          </a:prstGeom>
          <a:noFill/>
        </p:spPr>
        <p:txBody>
          <a:bodyPr wrap="square" rtlCol="0">
            <a:spAutoFit/>
          </a:bodyPr>
          <a:lstStyle/>
          <a:p>
            <a:r>
              <a:rPr lang="es-MX">
                <a:latin typeface="Source Sans Pro" panose="020B0503030403020204" pitchFamily="34" charset="0"/>
                <a:ea typeface="Source Sans Pro" panose="020B0503030403020204" pitchFamily="34" charset="0"/>
              </a:rPr>
              <a:t>Slides 2 y 3 de ejemplo</a:t>
            </a:r>
          </a:p>
        </p:txBody>
      </p:sp>
      <p:sp>
        <p:nvSpPr>
          <p:cNvPr id="23" name="CuadroTexto 22">
            <a:extLst>
              <a:ext uri="{FF2B5EF4-FFF2-40B4-BE49-F238E27FC236}">
                <a16:creationId xmlns:a16="http://schemas.microsoft.com/office/drawing/2014/main" id="{D784380C-14B5-F6F1-1089-7CB645E4DD57}"/>
              </a:ext>
            </a:extLst>
          </p:cNvPr>
          <p:cNvSpPr txBox="1"/>
          <p:nvPr/>
        </p:nvSpPr>
        <p:spPr>
          <a:xfrm>
            <a:off x="515992" y="3899407"/>
            <a:ext cx="6275333" cy="366872"/>
          </a:xfrm>
          <a:prstGeom prst="rect">
            <a:avLst/>
          </a:prstGeom>
          <a:noFill/>
        </p:spPr>
        <p:txBody>
          <a:bodyPr wrap="square" rtlCol="0">
            <a:spAutoFit/>
          </a:bodyPr>
          <a:lstStyle/>
          <a:p>
            <a:r>
              <a:rPr lang="es-MX">
                <a:latin typeface="Source Sans Pro" panose="020B0503030403020204" pitchFamily="34" charset="0"/>
                <a:ea typeface="Source Sans Pro" panose="020B0503030403020204" pitchFamily="34" charset="0"/>
              </a:rPr>
              <a:t>Slides 4 y 5 para completar</a:t>
            </a:r>
          </a:p>
        </p:txBody>
      </p:sp>
      <mc:AlternateContent xmlns:mc="http://schemas.openxmlformats.org/markup-compatibility/2006" xmlns:pslz="http://schemas.microsoft.com/office/powerpoint/2016/slidezoom">
        <mc:Choice Requires="pslz">
          <p:graphicFrame>
            <p:nvGraphicFramePr>
              <p:cNvPr id="5" name="Vista general de diapositiva 4">
                <a:extLst>
                  <a:ext uri="{FF2B5EF4-FFF2-40B4-BE49-F238E27FC236}">
                    <a16:creationId xmlns:a16="http://schemas.microsoft.com/office/drawing/2014/main" id="{2BECA997-97ED-774F-5783-F4A4D058E6EB}"/>
                  </a:ext>
                </a:extLst>
              </p:cNvPr>
              <p:cNvGraphicFramePr>
                <a:graphicFrameLocks noChangeAspect="1"/>
              </p:cNvGraphicFramePr>
              <p:nvPr>
                <p:extLst>
                  <p:ext uri="{D42A27DB-BD31-4B8C-83A1-F6EECF244321}">
                    <p14:modId xmlns:p14="http://schemas.microsoft.com/office/powerpoint/2010/main" val="1424650530"/>
                  </p:ext>
                </p:extLst>
              </p:nvPr>
            </p:nvGraphicFramePr>
            <p:xfrm>
              <a:off x="515992" y="4529556"/>
              <a:ext cx="3048000" cy="1714500"/>
            </p:xfrm>
            <a:graphic>
              <a:graphicData uri="http://schemas.microsoft.com/office/powerpoint/2016/slidezoom">
                <pslz:sldZm>
                  <pslz:sldZmObj sldId="2146847961" cId="1122087423">
                    <pslz:zmPr id="{06CC7BA3-7CA0-43CF-92C1-9C57E6CBEF25}" returnToParent="0" transitionDur="1000">
                      <p166:blipFill xmlns:p166="http://schemas.microsoft.com/office/powerpoint/2016/6/main">
                        <a:blip r:embed="rId8"/>
                        <a:stretch>
                          <a:fillRect/>
                        </a:stretch>
                      </p166:blipFill>
                      <p166:spPr xmlns:p166="http://schemas.microsoft.com/office/powerpoint/2016/6/main">
                        <a:xfrm>
                          <a:off x="0" y="0"/>
                          <a:ext cx="3048000" cy="1714500"/>
                        </a:xfrm>
                        <a:prstGeom prst="rect">
                          <a:avLst/>
                        </a:prstGeom>
                        <a:ln w="3175">
                          <a:solidFill>
                            <a:prstClr val="ltGray"/>
                          </a:solidFill>
                        </a:ln>
                      </p166:spPr>
                    </pslz:zmPr>
                  </pslz:sldZmObj>
                </pslz:sldZm>
              </a:graphicData>
            </a:graphic>
          </p:graphicFrame>
        </mc:Choice>
        <mc:Fallback xmlns="">
          <p:pic>
            <p:nvPicPr>
              <p:cNvPr id="5" name="Vista general de diapositiva 4">
                <a:hlinkClick r:id="rId9" action="ppaction://hlinksldjump"/>
                <a:extLst>
                  <a:ext uri="{FF2B5EF4-FFF2-40B4-BE49-F238E27FC236}">
                    <a16:creationId xmlns:a16="http://schemas.microsoft.com/office/drawing/2014/main" id="{2BECA997-97ED-774F-5783-F4A4D058E6EB}"/>
                  </a:ext>
                </a:extLst>
              </p:cNvPr>
              <p:cNvPicPr>
                <a:picLocks noGrp="1" noRot="1" noChangeAspect="1" noMove="1" noResize="1" noEditPoints="1" noAdjustHandles="1" noChangeArrowheads="1" noChangeShapeType="1"/>
              </p:cNvPicPr>
              <p:nvPr/>
            </p:nvPicPr>
            <p:blipFill>
              <a:blip r:embed="rId10"/>
              <a:stretch>
                <a:fillRect/>
              </a:stretch>
            </p:blipFill>
            <p:spPr>
              <a:xfrm>
                <a:off x="515992" y="4529556"/>
                <a:ext cx="3048000" cy="1714500"/>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8" name="Vista general de diapositiva 7">
                <a:extLst>
                  <a:ext uri="{FF2B5EF4-FFF2-40B4-BE49-F238E27FC236}">
                    <a16:creationId xmlns:a16="http://schemas.microsoft.com/office/drawing/2014/main" id="{9E0948E6-0460-8353-2F07-44F099B80FC2}"/>
                  </a:ext>
                </a:extLst>
              </p:cNvPr>
              <p:cNvGraphicFramePr>
                <a:graphicFrameLocks noChangeAspect="1"/>
              </p:cNvGraphicFramePr>
              <p:nvPr>
                <p:extLst>
                  <p:ext uri="{D42A27DB-BD31-4B8C-83A1-F6EECF244321}">
                    <p14:modId xmlns:p14="http://schemas.microsoft.com/office/powerpoint/2010/main" val="1866265746"/>
                  </p:ext>
                </p:extLst>
              </p:nvPr>
            </p:nvGraphicFramePr>
            <p:xfrm>
              <a:off x="3653658" y="4556086"/>
              <a:ext cx="3048000" cy="1714500"/>
            </p:xfrm>
            <a:graphic>
              <a:graphicData uri="http://schemas.microsoft.com/office/powerpoint/2016/slidezoom">
                <pslz:sldZm>
                  <pslz:sldZmObj sldId="2146847962" cId="275097231">
                    <pslz:zmPr id="{5E15E24A-B66B-4803-9802-7CBDBBA80E99}" returnToParent="0" transitionDur="1000">
                      <p166:blipFill xmlns:p166="http://schemas.microsoft.com/office/powerpoint/2016/6/main">
                        <a:blip r:embed="rId11"/>
                        <a:stretch>
                          <a:fillRect/>
                        </a:stretch>
                      </p166:blipFill>
                      <p166:spPr xmlns:p166="http://schemas.microsoft.com/office/powerpoint/2016/6/main">
                        <a:xfrm>
                          <a:off x="0" y="0"/>
                          <a:ext cx="3048000" cy="1714500"/>
                        </a:xfrm>
                        <a:prstGeom prst="rect">
                          <a:avLst/>
                        </a:prstGeom>
                        <a:ln w="3175">
                          <a:solidFill>
                            <a:prstClr val="ltGray"/>
                          </a:solidFill>
                        </a:ln>
                      </p166:spPr>
                    </pslz:zmPr>
                  </pslz:sldZmObj>
                </pslz:sldZm>
              </a:graphicData>
            </a:graphic>
          </p:graphicFrame>
        </mc:Choice>
        <mc:Fallback xmlns="">
          <p:pic>
            <p:nvPicPr>
              <p:cNvPr id="8" name="Vista general de diapositiva 7">
                <a:hlinkClick r:id="rId12" action="ppaction://hlinksldjump"/>
                <a:extLst>
                  <a:ext uri="{FF2B5EF4-FFF2-40B4-BE49-F238E27FC236}">
                    <a16:creationId xmlns:a16="http://schemas.microsoft.com/office/drawing/2014/main" id="{9E0948E6-0460-8353-2F07-44F099B80FC2}"/>
                  </a:ext>
                </a:extLst>
              </p:cNvPr>
              <p:cNvPicPr>
                <a:picLocks noGrp="1" noRot="1" noChangeAspect="1" noMove="1" noResize="1" noEditPoints="1" noAdjustHandles="1" noChangeArrowheads="1" noChangeShapeType="1"/>
              </p:cNvPicPr>
              <p:nvPr/>
            </p:nvPicPr>
            <p:blipFill>
              <a:blip r:embed="rId13"/>
              <a:stretch>
                <a:fillRect/>
              </a:stretch>
            </p:blipFill>
            <p:spPr>
              <a:xfrm>
                <a:off x="3653658" y="4556086"/>
                <a:ext cx="3048000" cy="1714500"/>
              </a:xfrm>
              <a:prstGeom prst="rect">
                <a:avLst/>
              </a:prstGeom>
              <a:ln w="3175">
                <a:solidFill>
                  <a:prstClr val="ltGray"/>
                </a:solidFill>
              </a:ln>
            </p:spPr>
          </p:pic>
        </mc:Fallback>
      </mc:AlternateContent>
    </p:spTree>
    <p:extLst>
      <p:ext uri="{BB962C8B-B14F-4D97-AF65-F5344CB8AC3E}">
        <p14:creationId xmlns:p14="http://schemas.microsoft.com/office/powerpoint/2010/main" val="34555443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esquinas redondeadas 1">
            <a:extLst>
              <a:ext uri="{FF2B5EF4-FFF2-40B4-BE49-F238E27FC236}">
                <a16:creationId xmlns:a16="http://schemas.microsoft.com/office/drawing/2014/main" id="{5A51649E-8201-D958-E22C-DC98D2FC1128}"/>
              </a:ext>
            </a:extLst>
          </p:cNvPr>
          <p:cNvSpPr/>
          <p:nvPr/>
        </p:nvSpPr>
        <p:spPr>
          <a:xfrm>
            <a:off x="0" y="930166"/>
            <a:ext cx="12191999" cy="5927834"/>
          </a:xfrm>
          <a:prstGeom prst="roundRect">
            <a:avLst>
              <a:gd name="adj" fmla="val 0"/>
            </a:avLst>
          </a:prstGeom>
          <a:solidFill>
            <a:srgbClr val="0314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s-MX"/>
          </a:p>
        </p:txBody>
      </p:sp>
      <p:sp>
        <p:nvSpPr>
          <p:cNvPr id="21" name="Round Same Side Corner Rectangle 1">
            <a:extLst>
              <a:ext uri="{FF2B5EF4-FFF2-40B4-BE49-F238E27FC236}">
                <a16:creationId xmlns:a16="http://schemas.microsoft.com/office/drawing/2014/main" id="{B167B03C-6086-6EA4-E1AF-CE62D15A441F}"/>
              </a:ext>
            </a:extLst>
          </p:cNvPr>
          <p:cNvSpPr/>
          <p:nvPr/>
        </p:nvSpPr>
        <p:spPr>
          <a:xfrm rot="5400000">
            <a:off x="1458312" y="-1316418"/>
            <a:ext cx="662152" cy="3578772"/>
          </a:xfrm>
          <a:prstGeom prst="round2SameRect">
            <a:avLst>
              <a:gd name="adj1" fmla="val 50000"/>
              <a:gd name="adj2" fmla="val 0"/>
            </a:avLst>
          </a:prstGeom>
          <a:solidFill>
            <a:srgbClr val="082D8F"/>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nchorCtr="0"/>
          <a:lstStyle/>
          <a:p>
            <a:pPr algn="ctr"/>
            <a:r>
              <a:rPr lang="es-ES" sz="1800" b="1">
                <a:latin typeface="Poppins"/>
                <a:cs typeface="Poppins"/>
              </a:rPr>
              <a:t>Nivel de madurez de negocio  (BRL)</a:t>
            </a:r>
            <a:endParaRPr lang="es-ES" b="1"/>
          </a:p>
        </p:txBody>
      </p:sp>
      <p:sp>
        <p:nvSpPr>
          <p:cNvPr id="4" name="CuadroTexto 3">
            <a:extLst>
              <a:ext uri="{FF2B5EF4-FFF2-40B4-BE49-F238E27FC236}">
                <a16:creationId xmlns:a16="http://schemas.microsoft.com/office/drawing/2014/main" id="{093EAA97-9B3E-33FE-EC53-25B0091336A6}"/>
              </a:ext>
            </a:extLst>
          </p:cNvPr>
          <p:cNvSpPr txBox="1"/>
          <p:nvPr/>
        </p:nvSpPr>
        <p:spPr>
          <a:xfrm>
            <a:off x="210994" y="1007905"/>
            <a:ext cx="3674966" cy="307777"/>
          </a:xfrm>
          <a:prstGeom prst="rect">
            <a:avLst/>
          </a:prstGeom>
          <a:noFill/>
        </p:spPr>
        <p:txBody>
          <a:bodyPr wrap="square" lIns="0" rtlCol="0">
            <a:spAutoFit/>
          </a:bodyPr>
          <a:lstStyle/>
          <a:p>
            <a:r>
              <a:rPr lang="es-MX" sz="1400" b="1">
                <a:solidFill>
                  <a:schemeClr val="bg1"/>
                </a:solidFill>
                <a:latin typeface="Source Sans Pro" panose="020B0503030403020204" pitchFamily="34" charset="0"/>
                <a:ea typeface="Source Sans Pro" panose="020B0503030403020204" pitchFamily="34" charset="0"/>
              </a:rPr>
              <a:t>Nivel 4: </a:t>
            </a:r>
            <a:r>
              <a:rPr lang="es-MX" sz="1400">
                <a:solidFill>
                  <a:schemeClr val="bg1"/>
                </a:solidFill>
                <a:latin typeface="Source Sans Pro" panose="020B0503030403020204" pitchFamily="34" charset="0"/>
                <a:ea typeface="Source Sans Pro" panose="020B0503030403020204" pitchFamily="34" charset="0"/>
              </a:rPr>
              <a:t>Primera versión del modelo de negocio</a:t>
            </a:r>
          </a:p>
        </p:txBody>
      </p:sp>
      <p:sp>
        <p:nvSpPr>
          <p:cNvPr id="8" name="Rectángulo: esquinas redondeadas 7">
            <a:extLst>
              <a:ext uri="{FF2B5EF4-FFF2-40B4-BE49-F238E27FC236}">
                <a16:creationId xmlns:a16="http://schemas.microsoft.com/office/drawing/2014/main" id="{EAE0687D-5C09-42F8-AD20-51C2CA0CC5F6}"/>
              </a:ext>
            </a:extLst>
          </p:cNvPr>
          <p:cNvSpPr/>
          <p:nvPr/>
        </p:nvSpPr>
        <p:spPr>
          <a:xfrm>
            <a:off x="165992" y="1757956"/>
            <a:ext cx="3780000" cy="4958151"/>
          </a:xfrm>
          <a:prstGeom prst="roundRect">
            <a:avLst>
              <a:gd name="adj" fmla="val 8715"/>
            </a:avLst>
          </a:prstGeom>
          <a:solidFill>
            <a:srgbClr val="CCCE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rtl="0" fontAlgn="base"/>
            <a:r>
              <a:rPr lang="es-ES" sz="1050">
                <a:solidFill>
                  <a:srgbClr val="000000"/>
                </a:solidFill>
                <a:latin typeface="Source Sans Pro" panose="020B0503030403020204" pitchFamily="34" charset="0"/>
                <a:ea typeface="Source Sans Pro" panose="020B0503030403020204" pitchFamily="34" charset="0"/>
              </a:rPr>
              <a:t>Existe un modelo de negocio completo en formato de lienzo, que incluye detalles sobre posibles ingresos/costos. </a:t>
            </a:r>
          </a:p>
          <a:p>
            <a:pPr algn="just" rtl="0" fontAlgn="base"/>
            <a:endParaRPr lang="es-ES" sz="1050">
              <a:solidFill>
                <a:srgbClr val="000000"/>
              </a:solidFill>
              <a:latin typeface="Source Sans Pro" panose="020B0503030403020204" pitchFamily="34" charset="0"/>
              <a:ea typeface="Source Sans Pro" panose="020B0503030403020204" pitchFamily="34" charset="0"/>
            </a:endParaRPr>
          </a:p>
          <a:p>
            <a:pPr algn="just" rtl="0" fontAlgn="base"/>
            <a:r>
              <a:rPr lang="es-ES" sz="1050">
                <a:solidFill>
                  <a:srgbClr val="000000"/>
                </a:solidFill>
                <a:latin typeface="Source Sans Pro" panose="020B0503030403020204" pitchFamily="34" charset="0"/>
                <a:ea typeface="Source Sans Pro" panose="020B0503030403020204" pitchFamily="34" charset="0"/>
              </a:rPr>
              <a:t>Primeras proyecciones económicas con números para mostrar el potencial del mercado y la viabilidad económica (cálculos ascendentes basados en proyecciones y estimaciones de volúmenes, precios, etc.). </a:t>
            </a:r>
          </a:p>
          <a:p>
            <a:pPr algn="just" rtl="0" fontAlgn="base"/>
            <a:endParaRPr lang="es-ES" sz="1050">
              <a:solidFill>
                <a:srgbClr val="000000"/>
              </a:solidFill>
              <a:latin typeface="Source Sans Pro" panose="020B0503030403020204" pitchFamily="34" charset="0"/>
              <a:ea typeface="Source Sans Pro" panose="020B0503030403020204" pitchFamily="34" charset="0"/>
            </a:endParaRPr>
          </a:p>
          <a:p>
            <a:pPr algn="just" rtl="0" fontAlgn="base"/>
            <a:r>
              <a:rPr lang="es-ES" sz="1050">
                <a:solidFill>
                  <a:srgbClr val="000000"/>
                </a:solidFill>
                <a:latin typeface="Source Sans Pro" panose="020B0503030403020204" pitchFamily="34" charset="0"/>
                <a:ea typeface="Source Sans Pro" panose="020B0503030403020204" pitchFamily="34" charset="0"/>
              </a:rPr>
              <a:t>Evaluación de la participación de mercado factible en función, por ejemplo, de barreras de entrada, incluyendo la competencia. </a:t>
            </a:r>
          </a:p>
          <a:p>
            <a:pPr algn="just" rtl="0" fontAlgn="base"/>
            <a:endParaRPr lang="es-ES" sz="1050">
              <a:solidFill>
                <a:srgbClr val="000000"/>
              </a:solidFill>
              <a:latin typeface="Source Sans Pro" panose="020B0503030403020204" pitchFamily="34" charset="0"/>
              <a:ea typeface="Source Sans Pro" panose="020B0503030403020204" pitchFamily="34" charset="0"/>
            </a:endParaRPr>
          </a:p>
          <a:p>
            <a:pPr algn="just" rtl="0" fontAlgn="base"/>
            <a:r>
              <a:rPr lang="es-ES" sz="1050">
                <a:solidFill>
                  <a:srgbClr val="000000"/>
                </a:solidFill>
                <a:latin typeface="Source Sans Pro" panose="020B0503030403020204" pitchFamily="34" charset="0"/>
                <a:ea typeface="Source Sans Pro" panose="020B0503030403020204" pitchFamily="34" charset="0"/>
              </a:rPr>
              <a:t>Se realiza un análisis competitivo de tu posición y singularidad/diferenciación en comparación con ellos. </a:t>
            </a:r>
          </a:p>
          <a:p>
            <a:pPr algn="just" rtl="0" fontAlgn="base"/>
            <a:endParaRPr lang="es-ES" sz="1050">
              <a:solidFill>
                <a:srgbClr val="000000"/>
              </a:solidFill>
              <a:latin typeface="Source Sans Pro" panose="020B0503030403020204" pitchFamily="34" charset="0"/>
              <a:ea typeface="Source Sans Pro" panose="020B0503030403020204" pitchFamily="34" charset="0"/>
            </a:endParaRPr>
          </a:p>
          <a:p>
            <a:pPr algn="just" rtl="0" fontAlgn="base"/>
            <a:r>
              <a:rPr lang="es-ES" sz="1050" b="1">
                <a:solidFill>
                  <a:srgbClr val="000000"/>
                </a:solidFill>
                <a:latin typeface="Source Sans Pro" panose="020B0503030403020204" pitchFamily="34" charset="0"/>
                <a:ea typeface="Source Sans Pro" panose="020B0503030403020204" pitchFamily="34" charset="0"/>
              </a:rPr>
              <a:t>Actividades realizadas: </a:t>
            </a:r>
          </a:p>
          <a:p>
            <a:pPr algn="just" rtl="0" fontAlgn="base"/>
            <a:endParaRPr lang="es-ES" sz="1050">
              <a:solidFill>
                <a:srgbClr val="000000"/>
              </a:solidFill>
              <a:latin typeface="Source Sans Pro" panose="020B0503030403020204" pitchFamily="34" charset="0"/>
              <a:ea typeface="Source Sans Pro" panose="020B0503030403020204" pitchFamily="34" charset="0"/>
            </a:endParaRPr>
          </a:p>
          <a:p>
            <a:pPr marL="171450" indent="-171450" algn="just" rtl="0" fontAlgn="base">
              <a:buFont typeface="Arial" panose="020B0604020202020204" pitchFamily="34" charset="0"/>
              <a:buChar char="•"/>
            </a:pPr>
            <a:r>
              <a:rPr lang="es-ES" sz="1050">
                <a:solidFill>
                  <a:srgbClr val="000000"/>
                </a:solidFill>
                <a:latin typeface="Source Sans Pro" panose="020B0503030403020204" pitchFamily="34" charset="0"/>
                <a:ea typeface="Source Sans Pro" panose="020B0503030403020204" pitchFamily="34" charset="0"/>
              </a:rPr>
              <a:t>He desarrollado una versión completa y detallada del modelo de negocio que incluye costes e ingresos proyectados. </a:t>
            </a:r>
          </a:p>
          <a:p>
            <a:pPr marL="171450" indent="-171450" algn="just" rtl="0" fontAlgn="base">
              <a:buFont typeface="Arial" panose="020B0604020202020204" pitchFamily="34" charset="0"/>
              <a:buChar char="•"/>
            </a:pPr>
            <a:r>
              <a:rPr lang="es-ES" sz="1050">
                <a:solidFill>
                  <a:srgbClr val="000000"/>
                </a:solidFill>
                <a:latin typeface="Source Sans Pro" panose="020B0503030403020204" pitchFamily="34" charset="0"/>
                <a:ea typeface="Source Sans Pro" panose="020B0503030403020204" pitchFamily="34" charset="0"/>
              </a:rPr>
              <a:t>He evaluado la viabilidad financiera del modelo de negocio a corto y mediano plazo. </a:t>
            </a:r>
          </a:p>
          <a:p>
            <a:pPr marL="171450" indent="-171450" algn="just" rtl="0" fontAlgn="base">
              <a:buFont typeface="Arial" panose="020B0604020202020204" pitchFamily="34" charset="0"/>
              <a:buChar char="•"/>
            </a:pPr>
            <a:r>
              <a:rPr lang="es-ES" sz="1050">
                <a:solidFill>
                  <a:srgbClr val="000000"/>
                </a:solidFill>
                <a:latin typeface="Source Sans Pro" panose="020B0503030403020204" pitchFamily="34" charset="0"/>
                <a:ea typeface="Source Sans Pro" panose="020B0503030403020204" pitchFamily="34" charset="0"/>
              </a:rPr>
              <a:t>He identificado los canales de distribución más adecuados para el producto o servicio. </a:t>
            </a:r>
          </a:p>
          <a:p>
            <a:pPr marL="171450" indent="-171450" algn="just" rtl="0" fontAlgn="base">
              <a:buFont typeface="Arial" panose="020B0604020202020204" pitchFamily="34" charset="0"/>
              <a:buChar char="•"/>
            </a:pPr>
            <a:r>
              <a:rPr lang="es-ES" sz="1050">
                <a:solidFill>
                  <a:srgbClr val="000000"/>
                </a:solidFill>
                <a:latin typeface="Source Sans Pro" panose="020B0503030403020204" pitchFamily="34" charset="0"/>
                <a:ea typeface="Source Sans Pro" panose="020B0503030403020204" pitchFamily="34" charset="0"/>
              </a:rPr>
              <a:t>He evaluado los riesgos asociados con el modelo de negocio y he desarrollado estrategias para mitigarlos. </a:t>
            </a:r>
          </a:p>
        </p:txBody>
      </p:sp>
      <p:cxnSp>
        <p:nvCxnSpPr>
          <p:cNvPr id="62" name="Conector recto 61">
            <a:extLst>
              <a:ext uri="{FF2B5EF4-FFF2-40B4-BE49-F238E27FC236}">
                <a16:creationId xmlns:a16="http://schemas.microsoft.com/office/drawing/2014/main" id="{B8FFC13F-3606-142D-603D-1E7924806EA6}"/>
              </a:ext>
            </a:extLst>
          </p:cNvPr>
          <p:cNvCxnSpPr>
            <a:cxnSpLocks/>
          </p:cNvCxnSpPr>
          <p:nvPr/>
        </p:nvCxnSpPr>
        <p:spPr>
          <a:xfrm>
            <a:off x="4064000" y="930166"/>
            <a:ext cx="0" cy="5927834"/>
          </a:xfrm>
          <a:prstGeom prst="line">
            <a:avLst/>
          </a:prstGeom>
          <a:ln w="12700" cap="rnd" cmpd="thinThick">
            <a:solidFill>
              <a:schemeClr val="bg1"/>
            </a:solidFill>
            <a:prstDash val="solid"/>
            <a:round/>
          </a:ln>
        </p:spPr>
        <p:style>
          <a:lnRef idx="1">
            <a:schemeClr val="accent1"/>
          </a:lnRef>
          <a:fillRef idx="0">
            <a:schemeClr val="accent1"/>
          </a:fillRef>
          <a:effectRef idx="0">
            <a:schemeClr val="accent1"/>
          </a:effectRef>
          <a:fontRef idx="minor">
            <a:schemeClr val="tx1"/>
          </a:fontRef>
        </p:style>
      </p:cxnSp>
      <p:cxnSp>
        <p:nvCxnSpPr>
          <p:cNvPr id="63" name="Conector recto 62">
            <a:extLst>
              <a:ext uri="{FF2B5EF4-FFF2-40B4-BE49-F238E27FC236}">
                <a16:creationId xmlns:a16="http://schemas.microsoft.com/office/drawing/2014/main" id="{DA9DB08C-2256-C42D-456D-F4030BBC3419}"/>
              </a:ext>
            </a:extLst>
          </p:cNvPr>
          <p:cNvCxnSpPr>
            <a:cxnSpLocks/>
          </p:cNvCxnSpPr>
          <p:nvPr/>
        </p:nvCxnSpPr>
        <p:spPr>
          <a:xfrm>
            <a:off x="8128000" y="930166"/>
            <a:ext cx="0" cy="5927834"/>
          </a:xfrm>
          <a:prstGeom prst="line">
            <a:avLst/>
          </a:prstGeom>
          <a:ln w="12700" cap="rnd" cmpd="thinThick">
            <a:solidFill>
              <a:schemeClr val="bg1"/>
            </a:solidFill>
            <a:prstDash val="solid"/>
            <a:round/>
          </a:ln>
        </p:spPr>
        <p:style>
          <a:lnRef idx="1">
            <a:schemeClr val="accent1"/>
          </a:lnRef>
          <a:fillRef idx="0">
            <a:schemeClr val="accent1"/>
          </a:fillRef>
          <a:effectRef idx="0">
            <a:schemeClr val="accent1"/>
          </a:effectRef>
          <a:fontRef idx="minor">
            <a:schemeClr val="tx1"/>
          </a:fontRef>
        </p:style>
      </p:cxnSp>
      <p:sp>
        <p:nvSpPr>
          <p:cNvPr id="16" name="CuadroTexto 15">
            <a:extLst>
              <a:ext uri="{FF2B5EF4-FFF2-40B4-BE49-F238E27FC236}">
                <a16:creationId xmlns:a16="http://schemas.microsoft.com/office/drawing/2014/main" id="{C73C1A80-3B0E-F20E-DBA3-39C419DD2BCE}"/>
              </a:ext>
            </a:extLst>
          </p:cNvPr>
          <p:cNvSpPr txBox="1"/>
          <p:nvPr/>
        </p:nvSpPr>
        <p:spPr>
          <a:xfrm>
            <a:off x="4282508" y="1008999"/>
            <a:ext cx="3674966" cy="307777"/>
          </a:xfrm>
          <a:prstGeom prst="rect">
            <a:avLst/>
          </a:prstGeom>
          <a:noFill/>
        </p:spPr>
        <p:txBody>
          <a:bodyPr wrap="square" lIns="0" rtlCol="0">
            <a:spAutoFit/>
          </a:bodyPr>
          <a:lstStyle/>
          <a:p>
            <a:r>
              <a:rPr lang="es-MX" sz="1400" b="1">
                <a:solidFill>
                  <a:schemeClr val="bg1"/>
                </a:solidFill>
                <a:latin typeface="Source Sans Pro" panose="020B0503030403020204" pitchFamily="34" charset="0"/>
                <a:ea typeface="Source Sans Pro" panose="020B0503030403020204" pitchFamily="34" charset="0"/>
              </a:rPr>
              <a:t>Nivel 5: </a:t>
            </a:r>
            <a:r>
              <a:rPr lang="es-ES" sz="1400">
                <a:solidFill>
                  <a:schemeClr val="bg1"/>
                </a:solidFill>
                <a:latin typeface="Source Sans Pro" panose="020B0503030403020204" pitchFamily="34" charset="0"/>
                <a:ea typeface="Source Sans Pro" panose="020B0503030403020204" pitchFamily="34" charset="0"/>
              </a:rPr>
              <a:t>Prueba inicial del modelo de negocio</a:t>
            </a:r>
            <a:endParaRPr lang="es-MX" sz="1400">
              <a:solidFill>
                <a:schemeClr val="bg1"/>
              </a:solidFill>
              <a:latin typeface="Source Sans Pro" panose="020B0503030403020204" pitchFamily="34" charset="0"/>
              <a:ea typeface="Source Sans Pro" panose="020B0503030403020204" pitchFamily="34" charset="0"/>
            </a:endParaRPr>
          </a:p>
        </p:txBody>
      </p:sp>
      <p:sp>
        <p:nvSpPr>
          <p:cNvPr id="17" name="Rectángulo: esquinas redondeadas 7">
            <a:extLst>
              <a:ext uri="{FF2B5EF4-FFF2-40B4-BE49-F238E27FC236}">
                <a16:creationId xmlns:a16="http://schemas.microsoft.com/office/drawing/2014/main" id="{AF218BC7-3013-1D4C-5B32-A9C9FF857EF4}"/>
              </a:ext>
            </a:extLst>
          </p:cNvPr>
          <p:cNvSpPr/>
          <p:nvPr/>
        </p:nvSpPr>
        <p:spPr>
          <a:xfrm>
            <a:off x="4205999" y="1757956"/>
            <a:ext cx="3780000" cy="4958151"/>
          </a:xfrm>
          <a:prstGeom prst="roundRect">
            <a:avLst>
              <a:gd name="adj" fmla="val 8715"/>
            </a:avLst>
          </a:prstGeom>
          <a:solidFill>
            <a:srgbClr val="CCCE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rtl="0" fontAlgn="base"/>
            <a:r>
              <a:rPr lang="es-ES" sz="1050">
                <a:solidFill>
                  <a:srgbClr val="000000"/>
                </a:solidFill>
                <a:latin typeface="Source Sans Pro" panose="020B0503030403020204" pitchFamily="34" charset="0"/>
                <a:ea typeface="Source Sans Pro" panose="020B0503030403020204" pitchFamily="34" charset="0"/>
              </a:rPr>
              <a:t>Se prueba el modelo de negocio (al menos algunas partes) con los clientes para validar hipótesis. </a:t>
            </a:r>
          </a:p>
          <a:p>
            <a:pPr algn="just" rtl="0" fontAlgn="base"/>
            <a:endParaRPr lang="es-ES" sz="1050">
              <a:solidFill>
                <a:srgbClr val="000000"/>
              </a:solidFill>
              <a:latin typeface="Source Sans Pro" panose="020B0503030403020204" pitchFamily="34" charset="0"/>
              <a:ea typeface="Source Sans Pro" panose="020B0503030403020204" pitchFamily="34" charset="0"/>
            </a:endParaRPr>
          </a:p>
          <a:p>
            <a:pPr algn="just" rtl="0" fontAlgn="base"/>
            <a:r>
              <a:rPr lang="es-ES" sz="1050">
                <a:solidFill>
                  <a:srgbClr val="000000"/>
                </a:solidFill>
                <a:latin typeface="Source Sans Pro" panose="020B0503030403020204" pitchFamily="34" charset="0"/>
                <a:ea typeface="Source Sans Pro" panose="020B0503030403020204" pitchFamily="34" charset="0"/>
              </a:rPr>
              <a:t>El modelo de negocio se actualiza y se perfecciona a una nueva versión basada en los comentarios de los clientes. </a:t>
            </a:r>
          </a:p>
          <a:p>
            <a:pPr algn="just" rtl="0" fontAlgn="base"/>
            <a:endParaRPr lang="es-ES" sz="1050">
              <a:solidFill>
                <a:srgbClr val="000000"/>
              </a:solidFill>
              <a:latin typeface="Source Sans Pro" panose="020B0503030403020204" pitchFamily="34" charset="0"/>
              <a:ea typeface="Source Sans Pro" panose="020B0503030403020204" pitchFamily="34" charset="0"/>
            </a:endParaRPr>
          </a:p>
          <a:p>
            <a:pPr algn="just" rtl="0" fontAlgn="base"/>
            <a:r>
              <a:rPr lang="es-ES" sz="1050">
                <a:solidFill>
                  <a:srgbClr val="000000"/>
                </a:solidFill>
                <a:latin typeface="Source Sans Pro" panose="020B0503030403020204" pitchFamily="34" charset="0"/>
                <a:ea typeface="Source Sans Pro" panose="020B0503030403020204" pitchFamily="34" charset="0"/>
              </a:rPr>
              <a:t>Existe una primera versión de un modelo de ingresos más detallado, que incluye hipótesis de fijación de precios (¿qué flujos de ingresos existen? ¿cuándo, cómo y a qué precios son posibles?). </a:t>
            </a:r>
          </a:p>
          <a:p>
            <a:pPr algn="just" rtl="0" fontAlgn="base"/>
            <a:endParaRPr lang="es-ES" sz="1050">
              <a:solidFill>
                <a:srgbClr val="000000"/>
              </a:solidFill>
              <a:latin typeface="Source Sans Pro" panose="020B0503030403020204" pitchFamily="34" charset="0"/>
              <a:ea typeface="Source Sans Pro" panose="020B0503030403020204" pitchFamily="34" charset="0"/>
            </a:endParaRPr>
          </a:p>
          <a:p>
            <a:pPr algn="just" rtl="0" fontAlgn="base"/>
            <a:r>
              <a:rPr lang="es-ES" sz="1050">
                <a:solidFill>
                  <a:srgbClr val="000000"/>
                </a:solidFill>
                <a:latin typeface="Source Sans Pro" panose="020B0503030403020204" pitchFamily="34" charset="0"/>
                <a:ea typeface="Source Sans Pro" panose="020B0503030403020204" pitchFamily="34" charset="0"/>
              </a:rPr>
              <a:t>La posición competitiva y la diferenciación se verifican mediante la retroalimentación del mercado. </a:t>
            </a:r>
          </a:p>
          <a:p>
            <a:pPr algn="just" rtl="0" fontAlgn="base"/>
            <a:endParaRPr lang="es-ES" sz="1050">
              <a:solidFill>
                <a:srgbClr val="000000"/>
              </a:solidFill>
              <a:latin typeface="Source Sans Pro" panose="020B0503030403020204" pitchFamily="34" charset="0"/>
              <a:ea typeface="Source Sans Pro" panose="020B0503030403020204" pitchFamily="34" charset="0"/>
            </a:endParaRPr>
          </a:p>
          <a:p>
            <a:pPr algn="just" rtl="0" fontAlgn="base"/>
            <a:r>
              <a:rPr lang="es-ES" sz="1050" b="1">
                <a:solidFill>
                  <a:srgbClr val="000000"/>
                </a:solidFill>
                <a:latin typeface="Source Sans Pro" panose="020B0503030403020204" pitchFamily="34" charset="0"/>
                <a:ea typeface="Source Sans Pro" panose="020B0503030403020204" pitchFamily="34" charset="0"/>
              </a:rPr>
              <a:t>Acciones realizadas: </a:t>
            </a:r>
          </a:p>
          <a:p>
            <a:pPr algn="just" rtl="0" fontAlgn="base"/>
            <a:endParaRPr lang="es-ES" sz="1050">
              <a:solidFill>
                <a:srgbClr val="000000"/>
              </a:solidFill>
              <a:latin typeface="Source Sans Pro" panose="020B0503030403020204" pitchFamily="34" charset="0"/>
              <a:ea typeface="Source Sans Pro" panose="020B0503030403020204" pitchFamily="34" charset="0"/>
            </a:endParaRPr>
          </a:p>
          <a:p>
            <a:pPr marL="171450" indent="-171450" algn="just" rtl="0" fontAlgn="base">
              <a:buFont typeface="Arial" panose="020B0604020202020204" pitchFamily="34" charset="0"/>
              <a:buChar char="•"/>
            </a:pPr>
            <a:r>
              <a:rPr lang="es-ES" sz="1050">
                <a:solidFill>
                  <a:srgbClr val="000000"/>
                </a:solidFill>
                <a:latin typeface="Source Sans Pro" panose="020B0503030403020204" pitchFamily="34" charset="0"/>
                <a:ea typeface="Source Sans Pro" panose="020B0503030403020204" pitchFamily="34" charset="0"/>
              </a:rPr>
              <a:t>He realizado pruebas iniciales del modelo de negocio con clientes reales. </a:t>
            </a:r>
          </a:p>
          <a:p>
            <a:pPr marL="171450" indent="-171450" algn="just" rtl="0" fontAlgn="base">
              <a:buFont typeface="Arial" panose="020B0604020202020204" pitchFamily="34" charset="0"/>
              <a:buChar char="•"/>
            </a:pPr>
            <a:r>
              <a:rPr lang="es-ES" sz="1050">
                <a:solidFill>
                  <a:srgbClr val="000000"/>
                </a:solidFill>
                <a:latin typeface="Source Sans Pro" panose="020B0503030403020204" pitchFamily="34" charset="0"/>
                <a:ea typeface="Source Sans Pro" panose="020B0503030403020204" pitchFamily="34" charset="0"/>
              </a:rPr>
              <a:t>He ajustado el modelo de negocio en función de los comentarios y sugerencias recibidos de los clientes. </a:t>
            </a:r>
          </a:p>
          <a:p>
            <a:pPr marL="171450" indent="-171450" algn="just" rtl="0" fontAlgn="base">
              <a:buFont typeface="Arial" panose="020B0604020202020204" pitchFamily="34" charset="0"/>
              <a:buChar char="•"/>
            </a:pPr>
            <a:r>
              <a:rPr lang="es-ES" sz="1050">
                <a:solidFill>
                  <a:srgbClr val="000000"/>
                </a:solidFill>
                <a:latin typeface="Source Sans Pro" panose="020B0503030403020204" pitchFamily="34" charset="0"/>
                <a:ea typeface="Source Sans Pro" panose="020B0503030403020204" pitchFamily="34" charset="0"/>
              </a:rPr>
              <a:t>He identificado los principales desafíos y obstáculos de probar el modelo de negocio. </a:t>
            </a:r>
          </a:p>
          <a:p>
            <a:pPr marL="171450" indent="-171450" algn="just" rtl="0" fontAlgn="base">
              <a:buFont typeface="Arial" panose="020B0604020202020204" pitchFamily="34" charset="0"/>
              <a:buChar char="•"/>
            </a:pPr>
            <a:r>
              <a:rPr lang="es-ES" sz="1050">
                <a:solidFill>
                  <a:srgbClr val="000000"/>
                </a:solidFill>
                <a:latin typeface="Source Sans Pro" panose="020B0503030403020204" pitchFamily="34" charset="0"/>
                <a:ea typeface="Source Sans Pro" panose="020B0503030403020204" pitchFamily="34" charset="0"/>
              </a:rPr>
              <a:t>He establecido métricas clave para evaluar el desempeño y el éxito del modelo de negocio durante las pruebas iniciales. </a:t>
            </a:r>
          </a:p>
        </p:txBody>
      </p:sp>
      <p:sp>
        <p:nvSpPr>
          <p:cNvPr id="18" name="CuadroTexto 17">
            <a:extLst>
              <a:ext uri="{FF2B5EF4-FFF2-40B4-BE49-F238E27FC236}">
                <a16:creationId xmlns:a16="http://schemas.microsoft.com/office/drawing/2014/main" id="{4C53E5D3-C0D7-0DE5-13AD-D66E61DEAAAD}"/>
              </a:ext>
            </a:extLst>
          </p:cNvPr>
          <p:cNvSpPr txBox="1"/>
          <p:nvPr/>
        </p:nvSpPr>
        <p:spPr>
          <a:xfrm>
            <a:off x="8269999" y="1008999"/>
            <a:ext cx="3711001" cy="523220"/>
          </a:xfrm>
          <a:prstGeom prst="rect">
            <a:avLst/>
          </a:prstGeom>
          <a:noFill/>
        </p:spPr>
        <p:txBody>
          <a:bodyPr wrap="square" lIns="0" rtlCol="0">
            <a:spAutoFit/>
          </a:bodyPr>
          <a:lstStyle/>
          <a:p>
            <a:r>
              <a:rPr lang="es-MX" sz="1400" b="1">
                <a:solidFill>
                  <a:schemeClr val="bg1"/>
                </a:solidFill>
                <a:latin typeface="Source Sans Pro" panose="020B0503030403020204" pitchFamily="34" charset="0"/>
                <a:ea typeface="Source Sans Pro" panose="020B0503030403020204" pitchFamily="34" charset="0"/>
              </a:rPr>
              <a:t>Nivel 6: </a:t>
            </a:r>
            <a:r>
              <a:rPr lang="es-MX" sz="1400">
                <a:solidFill>
                  <a:schemeClr val="bg1"/>
                </a:solidFill>
                <a:latin typeface="Source Sans Pro" panose="020B0503030403020204" pitchFamily="34" charset="0"/>
                <a:ea typeface="Source Sans Pro" panose="020B0503030403020204" pitchFamily="34" charset="0"/>
              </a:rPr>
              <a:t>Producto mínimo viable verificado con cliente</a:t>
            </a:r>
          </a:p>
        </p:txBody>
      </p:sp>
      <p:sp>
        <p:nvSpPr>
          <p:cNvPr id="19" name="Rectángulo: esquinas redondeadas 7">
            <a:extLst>
              <a:ext uri="{FF2B5EF4-FFF2-40B4-BE49-F238E27FC236}">
                <a16:creationId xmlns:a16="http://schemas.microsoft.com/office/drawing/2014/main" id="{5B71D830-DB0D-EA52-625A-D5C0AF0C1383}"/>
              </a:ext>
            </a:extLst>
          </p:cNvPr>
          <p:cNvSpPr/>
          <p:nvPr/>
        </p:nvSpPr>
        <p:spPr>
          <a:xfrm>
            <a:off x="8270000" y="1747663"/>
            <a:ext cx="3780000" cy="4968444"/>
          </a:xfrm>
          <a:prstGeom prst="roundRect">
            <a:avLst>
              <a:gd name="adj" fmla="val 8715"/>
            </a:avLst>
          </a:prstGeom>
          <a:solidFill>
            <a:srgbClr val="CCCE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rtl="0" fontAlgn="base"/>
            <a:r>
              <a:rPr lang="es-ES" sz="1050">
                <a:solidFill>
                  <a:srgbClr val="000000"/>
                </a:solidFill>
                <a:latin typeface="Source Sans Pro" panose="020B0503030403020204" pitchFamily="34" charset="0"/>
                <a:ea typeface="Source Sans Pro" panose="020B0503030403020204" pitchFamily="34" charset="0"/>
              </a:rPr>
              <a:t>Se prueba un modelo de negocio completo que incluye la fijación de precios frente a los clientes a través de ventas de prueba u otras metodologías similares. El modelo de ingresos, incluyendo la fijación de precios, se actualiza y se perfecciona en función de los comentarios de los clientes. </a:t>
            </a:r>
          </a:p>
          <a:p>
            <a:pPr algn="just" rtl="0" fontAlgn="base"/>
            <a:endParaRPr lang="es-ES" sz="1050">
              <a:solidFill>
                <a:srgbClr val="000000"/>
              </a:solidFill>
              <a:latin typeface="Source Sans Pro" panose="020B0503030403020204" pitchFamily="34" charset="0"/>
              <a:ea typeface="Source Sans Pro" panose="020B0503030403020204" pitchFamily="34" charset="0"/>
            </a:endParaRPr>
          </a:p>
          <a:p>
            <a:pPr algn="just" rtl="0" fontAlgn="base"/>
            <a:r>
              <a:rPr lang="es-ES" sz="1050">
                <a:solidFill>
                  <a:srgbClr val="000000"/>
                </a:solidFill>
                <a:latin typeface="Source Sans Pro" panose="020B0503030403020204" pitchFamily="34" charset="0"/>
                <a:ea typeface="Source Sans Pro" panose="020B0503030403020204" pitchFamily="34" charset="0"/>
              </a:rPr>
              <a:t>Se realizan las primeras proyecciones más completas sobre ingresos y costos (proyecciones de ganancias y pérdidas u otros similares) con más detalles y supuestos/datos sólidos (por ejemplo, en un horizonte de 1-3 años). </a:t>
            </a:r>
          </a:p>
          <a:p>
            <a:pPr algn="just" rtl="0" fontAlgn="base"/>
            <a:endParaRPr lang="es-ES" sz="1050">
              <a:solidFill>
                <a:srgbClr val="000000"/>
              </a:solidFill>
              <a:latin typeface="Source Sans Pro" panose="020B0503030403020204" pitchFamily="34" charset="0"/>
              <a:ea typeface="Source Sans Pro" panose="020B0503030403020204" pitchFamily="34" charset="0"/>
            </a:endParaRPr>
          </a:p>
          <a:p>
            <a:pPr algn="just" rtl="0" fontAlgn="base"/>
            <a:r>
              <a:rPr lang="es-ES" sz="1050" b="1">
                <a:solidFill>
                  <a:srgbClr val="000000"/>
                </a:solidFill>
                <a:latin typeface="Source Sans Pro" panose="020B0503030403020204" pitchFamily="34" charset="0"/>
                <a:ea typeface="Source Sans Pro" panose="020B0503030403020204" pitchFamily="34" charset="0"/>
              </a:rPr>
              <a:t>Acciones realizadas: </a:t>
            </a:r>
          </a:p>
          <a:p>
            <a:pPr algn="just" rtl="0" fontAlgn="base"/>
            <a:endParaRPr lang="es-ES" sz="1050">
              <a:solidFill>
                <a:srgbClr val="000000"/>
              </a:solidFill>
              <a:latin typeface="Source Sans Pro" panose="020B0503030403020204" pitchFamily="34" charset="0"/>
              <a:ea typeface="Source Sans Pro" panose="020B0503030403020204" pitchFamily="34" charset="0"/>
            </a:endParaRPr>
          </a:p>
          <a:p>
            <a:pPr marL="171450" indent="-171450" algn="just" rtl="0" fontAlgn="base">
              <a:buFont typeface="Arial" panose="020B0604020202020204" pitchFamily="34" charset="0"/>
              <a:buChar char="•"/>
            </a:pPr>
            <a:r>
              <a:rPr lang="es-ES" sz="1050">
                <a:solidFill>
                  <a:srgbClr val="000000"/>
                </a:solidFill>
                <a:latin typeface="Source Sans Pro" panose="020B0503030403020204" pitchFamily="34" charset="0"/>
                <a:ea typeface="Source Sans Pro" panose="020B0503030403020204" pitchFamily="34" charset="0"/>
              </a:rPr>
              <a:t>He verificado el producto mínimo viable con clientes reales y he recibido retroalimentación positiva. </a:t>
            </a:r>
          </a:p>
          <a:p>
            <a:pPr marL="171450" indent="-171450" algn="just" rtl="0" fontAlgn="base">
              <a:buFont typeface="Arial" panose="020B0604020202020204" pitchFamily="34" charset="0"/>
              <a:buChar char="•"/>
            </a:pPr>
            <a:r>
              <a:rPr lang="es-ES" sz="1050">
                <a:solidFill>
                  <a:srgbClr val="000000"/>
                </a:solidFill>
                <a:latin typeface="Source Sans Pro" panose="020B0503030403020204" pitchFamily="34" charset="0"/>
                <a:ea typeface="Source Sans Pro" panose="020B0503030403020204" pitchFamily="34" charset="0"/>
              </a:rPr>
              <a:t>He completado y refinado el modelo de negocio con base en los resultados de las pruebas y las iteraciones anteriores. </a:t>
            </a:r>
          </a:p>
          <a:p>
            <a:pPr marL="171450" indent="-171450" algn="just" rtl="0" fontAlgn="base">
              <a:buFont typeface="Arial" panose="020B0604020202020204" pitchFamily="34" charset="0"/>
              <a:buChar char="•"/>
            </a:pPr>
            <a:r>
              <a:rPr lang="es-ES" sz="1050">
                <a:solidFill>
                  <a:srgbClr val="000000"/>
                </a:solidFill>
                <a:latin typeface="Source Sans Pro" panose="020B0503030403020204" pitchFamily="34" charset="0"/>
                <a:ea typeface="Source Sans Pro" panose="020B0503030403020204" pitchFamily="34" charset="0"/>
              </a:rPr>
              <a:t>He establecido objetivos claros de tracción y crecimiento para los próximos 1-3 años. </a:t>
            </a:r>
          </a:p>
          <a:p>
            <a:pPr marL="171450" indent="-171450" algn="just" rtl="0" fontAlgn="base">
              <a:buFont typeface="Arial" panose="020B0604020202020204" pitchFamily="34" charset="0"/>
              <a:buChar char="•"/>
            </a:pPr>
            <a:r>
              <a:rPr lang="es-ES" sz="1050">
                <a:solidFill>
                  <a:srgbClr val="000000"/>
                </a:solidFill>
                <a:latin typeface="Source Sans Pro" panose="020B0503030403020204" pitchFamily="34" charset="0"/>
                <a:ea typeface="Source Sans Pro" panose="020B0503030403020204" pitchFamily="34" charset="0"/>
              </a:rPr>
              <a:t>He identificado los recursos necesarios para implementar el modelo de negocio a corto plazo. </a:t>
            </a:r>
          </a:p>
          <a:p>
            <a:pPr marL="171450" indent="-171450" algn="just" rtl="0" fontAlgn="base">
              <a:buFont typeface="Arial" panose="020B0604020202020204" pitchFamily="34" charset="0"/>
              <a:buChar char="•"/>
            </a:pPr>
            <a:r>
              <a:rPr lang="es-ES" sz="1050">
                <a:solidFill>
                  <a:srgbClr val="000000"/>
                </a:solidFill>
                <a:latin typeface="Source Sans Pro" panose="020B0503030403020204" pitchFamily="34" charset="0"/>
                <a:ea typeface="Source Sans Pro" panose="020B0503030403020204" pitchFamily="34" charset="0"/>
              </a:rPr>
              <a:t>He desarrollado un plan financiero que incluye los recursos materiales, financieros y humanos necesarios para implementar el modelo de negocio a corto y mediano plazo. </a:t>
            </a:r>
          </a:p>
          <a:p>
            <a:pPr marL="171450" indent="-171450" algn="just" rtl="0" fontAlgn="base">
              <a:buFont typeface="Arial" panose="020B0604020202020204" pitchFamily="34" charset="0"/>
              <a:buChar char="•"/>
            </a:pPr>
            <a:r>
              <a:rPr lang="es-ES" sz="1050">
                <a:solidFill>
                  <a:srgbClr val="000000"/>
                </a:solidFill>
                <a:latin typeface="Source Sans Pro" panose="020B0503030403020204" pitchFamily="34" charset="0"/>
                <a:ea typeface="Source Sans Pro" panose="020B0503030403020204" pitchFamily="34" charset="0"/>
              </a:rPr>
              <a:t>He desarrollado un plan para superar los posibles desafíos en la ejecución y escalamiento del modelo de negocio. </a:t>
            </a:r>
          </a:p>
        </p:txBody>
      </p:sp>
    </p:spTree>
    <p:extLst>
      <p:ext uri="{BB962C8B-B14F-4D97-AF65-F5344CB8AC3E}">
        <p14:creationId xmlns:p14="http://schemas.microsoft.com/office/powerpoint/2010/main" val="25561693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esquinas redondeadas 1">
            <a:extLst>
              <a:ext uri="{FF2B5EF4-FFF2-40B4-BE49-F238E27FC236}">
                <a16:creationId xmlns:a16="http://schemas.microsoft.com/office/drawing/2014/main" id="{5A51649E-8201-D958-E22C-DC98D2FC1128}"/>
              </a:ext>
            </a:extLst>
          </p:cNvPr>
          <p:cNvSpPr/>
          <p:nvPr/>
        </p:nvSpPr>
        <p:spPr>
          <a:xfrm>
            <a:off x="0" y="930166"/>
            <a:ext cx="12191999" cy="5927834"/>
          </a:xfrm>
          <a:prstGeom prst="roundRect">
            <a:avLst>
              <a:gd name="adj" fmla="val 0"/>
            </a:avLst>
          </a:prstGeom>
          <a:solidFill>
            <a:srgbClr val="0314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s-MX"/>
          </a:p>
        </p:txBody>
      </p:sp>
      <p:sp>
        <p:nvSpPr>
          <p:cNvPr id="21" name="Round Same Side Corner Rectangle 1">
            <a:extLst>
              <a:ext uri="{FF2B5EF4-FFF2-40B4-BE49-F238E27FC236}">
                <a16:creationId xmlns:a16="http://schemas.microsoft.com/office/drawing/2014/main" id="{B167B03C-6086-6EA4-E1AF-CE62D15A441F}"/>
              </a:ext>
            </a:extLst>
          </p:cNvPr>
          <p:cNvSpPr/>
          <p:nvPr/>
        </p:nvSpPr>
        <p:spPr>
          <a:xfrm rot="5400000">
            <a:off x="1458312" y="-1316418"/>
            <a:ext cx="662152" cy="3578772"/>
          </a:xfrm>
          <a:prstGeom prst="round2SameRect">
            <a:avLst>
              <a:gd name="adj1" fmla="val 50000"/>
              <a:gd name="adj2" fmla="val 0"/>
            </a:avLst>
          </a:prstGeom>
          <a:solidFill>
            <a:srgbClr val="082D8F"/>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nchorCtr="0"/>
          <a:lstStyle/>
          <a:p>
            <a:pPr algn="ctr"/>
            <a:r>
              <a:rPr lang="es-ES" sz="1800" b="1">
                <a:latin typeface="Poppins"/>
                <a:cs typeface="Poppins"/>
              </a:rPr>
              <a:t>Nivel de madurez de negocio  (BRL)</a:t>
            </a:r>
            <a:endParaRPr lang="es-ES" b="1"/>
          </a:p>
        </p:txBody>
      </p:sp>
      <p:sp>
        <p:nvSpPr>
          <p:cNvPr id="4" name="CuadroTexto 3">
            <a:extLst>
              <a:ext uri="{FF2B5EF4-FFF2-40B4-BE49-F238E27FC236}">
                <a16:creationId xmlns:a16="http://schemas.microsoft.com/office/drawing/2014/main" id="{093EAA97-9B3E-33FE-EC53-25B0091336A6}"/>
              </a:ext>
            </a:extLst>
          </p:cNvPr>
          <p:cNvSpPr txBox="1"/>
          <p:nvPr/>
        </p:nvSpPr>
        <p:spPr>
          <a:xfrm>
            <a:off x="210994" y="1007905"/>
            <a:ext cx="3674966" cy="523220"/>
          </a:xfrm>
          <a:prstGeom prst="rect">
            <a:avLst/>
          </a:prstGeom>
          <a:noFill/>
        </p:spPr>
        <p:txBody>
          <a:bodyPr wrap="square" lIns="0" rtlCol="0">
            <a:spAutoFit/>
          </a:bodyPr>
          <a:lstStyle/>
          <a:p>
            <a:r>
              <a:rPr lang="es-MX" sz="1400" b="1">
                <a:solidFill>
                  <a:schemeClr val="bg1"/>
                </a:solidFill>
                <a:latin typeface="Source Sans Pro" panose="020B0503030403020204" pitchFamily="34" charset="0"/>
                <a:ea typeface="Source Sans Pro" panose="020B0503030403020204" pitchFamily="34" charset="0"/>
              </a:rPr>
              <a:t>Nivel 7: </a:t>
            </a:r>
            <a:r>
              <a:rPr lang="es-MX" sz="1400">
                <a:solidFill>
                  <a:schemeClr val="bg1"/>
                </a:solidFill>
                <a:latin typeface="Source Sans Pro" panose="020B0503030403020204" pitchFamily="34" charset="0"/>
                <a:ea typeface="Source Sans Pro" panose="020B0503030403020204" pitchFamily="34" charset="0"/>
              </a:rPr>
              <a:t>Producto / mercado alineado y compra verificada</a:t>
            </a:r>
          </a:p>
        </p:txBody>
      </p:sp>
      <p:sp>
        <p:nvSpPr>
          <p:cNvPr id="8" name="Rectángulo: esquinas redondeadas 7">
            <a:extLst>
              <a:ext uri="{FF2B5EF4-FFF2-40B4-BE49-F238E27FC236}">
                <a16:creationId xmlns:a16="http://schemas.microsoft.com/office/drawing/2014/main" id="{EAE0687D-5C09-42F8-AD20-51C2CA0CC5F6}"/>
              </a:ext>
            </a:extLst>
          </p:cNvPr>
          <p:cNvSpPr/>
          <p:nvPr/>
        </p:nvSpPr>
        <p:spPr>
          <a:xfrm>
            <a:off x="165992" y="1757956"/>
            <a:ext cx="3780000" cy="4958151"/>
          </a:xfrm>
          <a:prstGeom prst="roundRect">
            <a:avLst>
              <a:gd name="adj" fmla="val 8715"/>
            </a:avLst>
          </a:prstGeom>
          <a:solidFill>
            <a:srgbClr val="CCCE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rtl="0" fontAlgn="base"/>
            <a:r>
              <a:rPr lang="es-ES" sz="1050">
                <a:solidFill>
                  <a:srgbClr val="000000"/>
                </a:solidFill>
                <a:latin typeface="Source Sans Pro" panose="020B0503030403020204" pitchFamily="34" charset="0"/>
                <a:ea typeface="Source Sans Pro" panose="020B0503030403020204" pitchFamily="34" charset="0"/>
              </a:rPr>
              <a:t>Existe una correspondencia entre el producto y el mercado, lo que significa que se puede demostrar un interés y uso significativo por parte de los clientes, y los clientes muestran una clara disposición a pagar. </a:t>
            </a:r>
          </a:p>
          <a:p>
            <a:pPr algn="just" rtl="0" fontAlgn="base"/>
            <a:endParaRPr lang="es-ES" sz="1050">
              <a:solidFill>
                <a:srgbClr val="000000"/>
              </a:solidFill>
              <a:latin typeface="Source Sans Pro" panose="020B0503030403020204" pitchFamily="34" charset="0"/>
              <a:ea typeface="Source Sans Pro" panose="020B0503030403020204" pitchFamily="34" charset="0"/>
            </a:endParaRPr>
          </a:p>
          <a:p>
            <a:pPr algn="just" rtl="0" fontAlgn="base"/>
            <a:r>
              <a:rPr lang="es-ES" sz="1050">
                <a:solidFill>
                  <a:srgbClr val="000000"/>
                </a:solidFill>
                <a:latin typeface="Source Sans Pro" panose="020B0503030403020204" pitchFamily="34" charset="0"/>
                <a:ea typeface="Source Sans Pro" panose="020B0503030403020204" pitchFamily="34" charset="0"/>
              </a:rPr>
              <a:t>Proyecciones de ingresos atractivas en comparación con los costos (validadas por ventas y datos), lo que implica que se podría construir un negocio sostenible y atractivo. </a:t>
            </a:r>
          </a:p>
          <a:p>
            <a:pPr algn="just" rtl="0" fontAlgn="base"/>
            <a:endParaRPr lang="es-ES" sz="1050">
              <a:solidFill>
                <a:srgbClr val="000000"/>
              </a:solidFill>
              <a:latin typeface="Source Sans Pro" panose="020B0503030403020204" pitchFamily="34" charset="0"/>
              <a:ea typeface="Source Sans Pro" panose="020B0503030403020204" pitchFamily="34" charset="0"/>
            </a:endParaRPr>
          </a:p>
          <a:p>
            <a:pPr algn="just" rtl="0" fontAlgn="base"/>
            <a:r>
              <a:rPr lang="es-ES" sz="1050">
                <a:solidFill>
                  <a:srgbClr val="000000"/>
                </a:solidFill>
                <a:latin typeface="Source Sans Pro" panose="020B0503030403020204" pitchFamily="34" charset="0"/>
                <a:ea typeface="Source Sans Pro" panose="020B0503030403020204" pitchFamily="34" charset="0"/>
              </a:rPr>
              <a:t>Preparaciones para expandir el negocio con proveedores, canales de ventas, etc. (incluyendo acuerdos). </a:t>
            </a:r>
          </a:p>
          <a:p>
            <a:pPr algn="just" rtl="0" fontAlgn="base"/>
            <a:endParaRPr lang="es-ES" sz="1050">
              <a:solidFill>
                <a:srgbClr val="000000"/>
              </a:solidFill>
              <a:latin typeface="Source Sans Pro" panose="020B0503030403020204" pitchFamily="34" charset="0"/>
              <a:ea typeface="Source Sans Pro" panose="020B0503030403020204" pitchFamily="34" charset="0"/>
            </a:endParaRPr>
          </a:p>
          <a:p>
            <a:pPr algn="just" rtl="0" fontAlgn="base"/>
            <a:r>
              <a:rPr lang="es-ES" sz="1050" b="1">
                <a:solidFill>
                  <a:srgbClr val="000000"/>
                </a:solidFill>
                <a:latin typeface="Source Sans Pro" panose="020B0503030403020204" pitchFamily="34" charset="0"/>
                <a:ea typeface="Source Sans Pro" panose="020B0503030403020204" pitchFamily="34" charset="0"/>
              </a:rPr>
              <a:t>Acciones realizadas: </a:t>
            </a:r>
          </a:p>
          <a:p>
            <a:pPr algn="just" rtl="0" fontAlgn="base"/>
            <a:endParaRPr lang="es-ES" sz="1050">
              <a:solidFill>
                <a:srgbClr val="000000"/>
              </a:solidFill>
              <a:latin typeface="Source Sans Pro" panose="020B0503030403020204" pitchFamily="34" charset="0"/>
              <a:ea typeface="Source Sans Pro" panose="020B0503030403020204" pitchFamily="34" charset="0"/>
            </a:endParaRPr>
          </a:p>
          <a:p>
            <a:pPr marL="171450" indent="-171450" algn="just" rtl="0" fontAlgn="base">
              <a:buFont typeface="Arial" panose="020B0604020202020204" pitchFamily="34" charset="0"/>
              <a:buChar char="•"/>
            </a:pPr>
            <a:r>
              <a:rPr lang="es-ES" sz="1050">
                <a:solidFill>
                  <a:srgbClr val="000000"/>
                </a:solidFill>
                <a:latin typeface="Source Sans Pro" panose="020B0503030403020204" pitchFamily="34" charset="0"/>
                <a:ea typeface="Source Sans Pro" panose="020B0503030403020204" pitchFamily="34" charset="0"/>
              </a:rPr>
              <a:t>He alineado el producto o servicio con las necesidades y demandas del mercado objetivo. </a:t>
            </a:r>
          </a:p>
          <a:p>
            <a:pPr marL="171450" indent="-171450" algn="just" rtl="0" fontAlgn="base">
              <a:buFont typeface="Arial" panose="020B0604020202020204" pitchFamily="34" charset="0"/>
              <a:buChar char="•"/>
            </a:pPr>
            <a:r>
              <a:rPr lang="es-ES" sz="1050">
                <a:solidFill>
                  <a:srgbClr val="000000"/>
                </a:solidFill>
                <a:latin typeface="Source Sans Pro" panose="020B0503030403020204" pitchFamily="34" charset="0"/>
                <a:ea typeface="Source Sans Pro" panose="020B0503030403020204" pitchFamily="34" charset="0"/>
              </a:rPr>
              <a:t>He verificado la compra o adquisición del producto por parte de clientes reales. </a:t>
            </a:r>
          </a:p>
          <a:p>
            <a:pPr marL="171450" indent="-171450" algn="just" rtl="0" fontAlgn="base">
              <a:buFont typeface="Arial" panose="020B0604020202020204" pitchFamily="34" charset="0"/>
              <a:buChar char="•"/>
            </a:pPr>
            <a:r>
              <a:rPr lang="es-ES" sz="1050">
                <a:solidFill>
                  <a:srgbClr val="000000"/>
                </a:solidFill>
                <a:latin typeface="Source Sans Pro" panose="020B0503030403020204" pitchFamily="34" charset="0"/>
                <a:ea typeface="Source Sans Pro" panose="020B0503030403020204" pitchFamily="34" charset="0"/>
              </a:rPr>
              <a:t>He realizado un análisis financiero exhaustivo para demostrar la viabilidad y el atractivo costo-beneficio del modelo de negocio. </a:t>
            </a:r>
          </a:p>
          <a:p>
            <a:pPr marL="171450" indent="-171450" algn="just" rtl="0" fontAlgn="base">
              <a:buFont typeface="Arial" panose="020B0604020202020204" pitchFamily="34" charset="0"/>
              <a:buChar char="•"/>
            </a:pPr>
            <a:r>
              <a:rPr lang="es-ES" sz="1050">
                <a:solidFill>
                  <a:srgbClr val="000000"/>
                </a:solidFill>
                <a:latin typeface="Source Sans Pro" panose="020B0503030403020204" pitchFamily="34" charset="0"/>
                <a:ea typeface="Source Sans Pro" panose="020B0503030403020204" pitchFamily="34" charset="0"/>
              </a:rPr>
              <a:t>He desarrollado una estrategia de marketing y ventas para atraer clientes potenciales. </a:t>
            </a:r>
          </a:p>
          <a:p>
            <a:pPr marL="171450" indent="-171450" algn="just" rtl="0" fontAlgn="base">
              <a:buFont typeface="Arial" panose="020B0604020202020204" pitchFamily="34" charset="0"/>
              <a:buChar char="•"/>
            </a:pPr>
            <a:r>
              <a:rPr lang="es-ES" sz="1050">
                <a:solidFill>
                  <a:srgbClr val="000000"/>
                </a:solidFill>
                <a:latin typeface="Source Sans Pro" panose="020B0503030403020204" pitchFamily="34" charset="0"/>
                <a:ea typeface="Source Sans Pro" panose="020B0503030403020204" pitchFamily="34" charset="0"/>
              </a:rPr>
              <a:t>He identificado los riesgos y desafíos más relevantes asociados con el inicio del negocio. </a:t>
            </a:r>
          </a:p>
          <a:p>
            <a:pPr marL="171450" indent="-171450" algn="just" rtl="0" fontAlgn="base">
              <a:buFont typeface="Arial" panose="020B0604020202020204" pitchFamily="34" charset="0"/>
              <a:buChar char="•"/>
            </a:pPr>
            <a:r>
              <a:rPr lang="es-ES" sz="1050">
                <a:solidFill>
                  <a:srgbClr val="000000"/>
                </a:solidFill>
                <a:latin typeface="Source Sans Pro" panose="020B0503030403020204" pitchFamily="34" charset="0"/>
                <a:ea typeface="Source Sans Pro" panose="020B0503030403020204" pitchFamily="34" charset="0"/>
              </a:rPr>
              <a:t>He desarrollado un plan estratégico para iniciar y escalar el negocio de manera rentable. </a:t>
            </a:r>
          </a:p>
        </p:txBody>
      </p:sp>
      <p:cxnSp>
        <p:nvCxnSpPr>
          <p:cNvPr id="62" name="Conector recto 61">
            <a:extLst>
              <a:ext uri="{FF2B5EF4-FFF2-40B4-BE49-F238E27FC236}">
                <a16:creationId xmlns:a16="http://schemas.microsoft.com/office/drawing/2014/main" id="{B8FFC13F-3606-142D-603D-1E7924806EA6}"/>
              </a:ext>
            </a:extLst>
          </p:cNvPr>
          <p:cNvCxnSpPr>
            <a:cxnSpLocks/>
          </p:cNvCxnSpPr>
          <p:nvPr/>
        </p:nvCxnSpPr>
        <p:spPr>
          <a:xfrm>
            <a:off x="4064000" y="930166"/>
            <a:ext cx="0" cy="5927834"/>
          </a:xfrm>
          <a:prstGeom prst="line">
            <a:avLst/>
          </a:prstGeom>
          <a:ln w="12700" cap="rnd" cmpd="thinThick">
            <a:solidFill>
              <a:schemeClr val="bg1"/>
            </a:solidFill>
            <a:prstDash val="solid"/>
            <a:round/>
          </a:ln>
        </p:spPr>
        <p:style>
          <a:lnRef idx="1">
            <a:schemeClr val="accent1"/>
          </a:lnRef>
          <a:fillRef idx="0">
            <a:schemeClr val="accent1"/>
          </a:fillRef>
          <a:effectRef idx="0">
            <a:schemeClr val="accent1"/>
          </a:effectRef>
          <a:fontRef idx="minor">
            <a:schemeClr val="tx1"/>
          </a:fontRef>
        </p:style>
      </p:cxnSp>
      <p:cxnSp>
        <p:nvCxnSpPr>
          <p:cNvPr id="63" name="Conector recto 62">
            <a:extLst>
              <a:ext uri="{FF2B5EF4-FFF2-40B4-BE49-F238E27FC236}">
                <a16:creationId xmlns:a16="http://schemas.microsoft.com/office/drawing/2014/main" id="{DA9DB08C-2256-C42D-456D-F4030BBC3419}"/>
              </a:ext>
            </a:extLst>
          </p:cNvPr>
          <p:cNvCxnSpPr>
            <a:cxnSpLocks/>
          </p:cNvCxnSpPr>
          <p:nvPr/>
        </p:nvCxnSpPr>
        <p:spPr>
          <a:xfrm>
            <a:off x="8128000" y="930166"/>
            <a:ext cx="0" cy="5927834"/>
          </a:xfrm>
          <a:prstGeom prst="line">
            <a:avLst/>
          </a:prstGeom>
          <a:ln w="12700" cap="rnd" cmpd="thinThick">
            <a:solidFill>
              <a:schemeClr val="bg1"/>
            </a:solidFill>
            <a:prstDash val="solid"/>
            <a:round/>
          </a:ln>
        </p:spPr>
        <p:style>
          <a:lnRef idx="1">
            <a:schemeClr val="accent1"/>
          </a:lnRef>
          <a:fillRef idx="0">
            <a:schemeClr val="accent1"/>
          </a:fillRef>
          <a:effectRef idx="0">
            <a:schemeClr val="accent1"/>
          </a:effectRef>
          <a:fontRef idx="minor">
            <a:schemeClr val="tx1"/>
          </a:fontRef>
        </p:style>
      </p:cxnSp>
      <p:sp>
        <p:nvSpPr>
          <p:cNvPr id="16" name="CuadroTexto 15">
            <a:extLst>
              <a:ext uri="{FF2B5EF4-FFF2-40B4-BE49-F238E27FC236}">
                <a16:creationId xmlns:a16="http://schemas.microsoft.com/office/drawing/2014/main" id="{C73C1A80-3B0E-F20E-DBA3-39C419DD2BCE}"/>
              </a:ext>
            </a:extLst>
          </p:cNvPr>
          <p:cNvSpPr txBox="1"/>
          <p:nvPr/>
        </p:nvSpPr>
        <p:spPr>
          <a:xfrm>
            <a:off x="4282508" y="1008999"/>
            <a:ext cx="3674966" cy="523220"/>
          </a:xfrm>
          <a:prstGeom prst="rect">
            <a:avLst/>
          </a:prstGeom>
          <a:noFill/>
        </p:spPr>
        <p:txBody>
          <a:bodyPr wrap="square" lIns="0" rtlCol="0">
            <a:spAutoFit/>
          </a:bodyPr>
          <a:lstStyle/>
          <a:p>
            <a:r>
              <a:rPr lang="es-MX" sz="1400" b="1">
                <a:solidFill>
                  <a:schemeClr val="bg1"/>
                </a:solidFill>
                <a:latin typeface="Source Sans Pro" panose="020B0503030403020204" pitchFamily="34" charset="0"/>
                <a:ea typeface="Source Sans Pro" panose="020B0503030403020204" pitchFamily="34" charset="0"/>
              </a:rPr>
              <a:t>Nivel 8: </a:t>
            </a:r>
            <a:r>
              <a:rPr lang="es-ES" sz="1400">
                <a:solidFill>
                  <a:schemeClr val="bg1"/>
                </a:solidFill>
                <a:latin typeface="Source Sans Pro" panose="020B0503030403020204" pitchFamily="34" charset="0"/>
                <a:ea typeface="Source Sans Pro" panose="020B0503030403020204" pitchFamily="34" charset="0"/>
              </a:rPr>
              <a:t>Métricas definidas y proceso de escalado</a:t>
            </a:r>
            <a:endParaRPr lang="es-MX" sz="1400">
              <a:solidFill>
                <a:schemeClr val="bg1"/>
              </a:solidFill>
              <a:latin typeface="Source Sans Pro" panose="020B0503030403020204" pitchFamily="34" charset="0"/>
              <a:ea typeface="Source Sans Pro" panose="020B0503030403020204" pitchFamily="34" charset="0"/>
            </a:endParaRPr>
          </a:p>
        </p:txBody>
      </p:sp>
      <p:sp>
        <p:nvSpPr>
          <p:cNvPr id="17" name="Rectángulo: esquinas redondeadas 7">
            <a:extLst>
              <a:ext uri="{FF2B5EF4-FFF2-40B4-BE49-F238E27FC236}">
                <a16:creationId xmlns:a16="http://schemas.microsoft.com/office/drawing/2014/main" id="{AF218BC7-3013-1D4C-5B32-A9C9FF857EF4}"/>
              </a:ext>
            </a:extLst>
          </p:cNvPr>
          <p:cNvSpPr/>
          <p:nvPr/>
        </p:nvSpPr>
        <p:spPr>
          <a:xfrm>
            <a:off x="4205999" y="1757956"/>
            <a:ext cx="3780000" cy="4958151"/>
          </a:xfrm>
          <a:prstGeom prst="roundRect">
            <a:avLst>
              <a:gd name="adj" fmla="val 8715"/>
            </a:avLst>
          </a:prstGeom>
          <a:solidFill>
            <a:srgbClr val="CCCE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rtl="0" fontAlgn="base"/>
            <a:r>
              <a:rPr lang="es-ES" sz="1050">
                <a:solidFill>
                  <a:srgbClr val="000000"/>
                </a:solidFill>
                <a:latin typeface="Source Sans Pro" panose="020B0503030403020204" pitchFamily="34" charset="0"/>
                <a:ea typeface="Source Sans Pro" panose="020B0503030403020204" pitchFamily="34" charset="0"/>
              </a:rPr>
              <a:t>Las ventas y otras métricas demuestran que el modelo de negocio es sólido y rentable, por ejemplo, la adquisición de clientes no tiene un costo excesivo. </a:t>
            </a:r>
          </a:p>
          <a:p>
            <a:pPr algn="just" rtl="0" fontAlgn="base"/>
            <a:endParaRPr lang="es-ES" sz="1050">
              <a:solidFill>
                <a:srgbClr val="000000"/>
              </a:solidFill>
              <a:latin typeface="Source Sans Pro" panose="020B0503030403020204" pitchFamily="34" charset="0"/>
              <a:ea typeface="Source Sans Pro" panose="020B0503030403020204" pitchFamily="34" charset="0"/>
            </a:endParaRPr>
          </a:p>
          <a:p>
            <a:pPr algn="just" rtl="0" fontAlgn="base"/>
            <a:r>
              <a:rPr lang="es-ES" sz="1050">
                <a:solidFill>
                  <a:srgbClr val="000000"/>
                </a:solidFill>
                <a:latin typeface="Source Sans Pro" panose="020B0503030403020204" pitchFamily="34" charset="0"/>
                <a:ea typeface="Source Sans Pro" panose="020B0503030403020204" pitchFamily="34" charset="0"/>
              </a:rPr>
              <a:t>El modelo de negocio demuestra que puede escalar (potencialmente a nivel global). Los canales de ventas y la cadena de suministro están completamente establecidos. </a:t>
            </a:r>
          </a:p>
          <a:p>
            <a:pPr algn="just" rtl="0" fontAlgn="base"/>
            <a:endParaRPr lang="es-ES" sz="1050">
              <a:solidFill>
                <a:srgbClr val="000000"/>
              </a:solidFill>
              <a:latin typeface="Source Sans Pro" panose="020B0503030403020204" pitchFamily="34" charset="0"/>
              <a:ea typeface="Source Sans Pro" panose="020B0503030403020204" pitchFamily="34" charset="0"/>
            </a:endParaRPr>
          </a:p>
          <a:p>
            <a:pPr algn="just" rtl="0" fontAlgn="base"/>
            <a:r>
              <a:rPr lang="es-ES" sz="1050">
                <a:solidFill>
                  <a:srgbClr val="000000"/>
                </a:solidFill>
                <a:latin typeface="Source Sans Pro" panose="020B0503030403020204" pitchFamily="34" charset="0"/>
                <a:ea typeface="Source Sans Pro" panose="020B0503030403020204" pitchFamily="34" charset="0"/>
              </a:rPr>
              <a:t>El modelo de negocio está establecido, pero se ajusta continuamente para explorar más opciones de ingresos. </a:t>
            </a:r>
          </a:p>
          <a:p>
            <a:pPr algn="just" rtl="0" fontAlgn="base"/>
            <a:endParaRPr lang="es-ES" sz="1050">
              <a:solidFill>
                <a:srgbClr val="000000"/>
              </a:solidFill>
              <a:latin typeface="Source Sans Pro" panose="020B0503030403020204" pitchFamily="34" charset="0"/>
              <a:ea typeface="Source Sans Pro" panose="020B0503030403020204" pitchFamily="34" charset="0"/>
            </a:endParaRPr>
          </a:p>
          <a:p>
            <a:pPr algn="just" rtl="0" fontAlgn="base"/>
            <a:r>
              <a:rPr lang="es-ES" sz="1050">
                <a:solidFill>
                  <a:srgbClr val="000000"/>
                </a:solidFill>
                <a:latin typeface="Source Sans Pro" panose="020B0503030403020204" pitchFamily="34" charset="0"/>
                <a:ea typeface="Source Sans Pro" panose="020B0503030403020204" pitchFamily="34" charset="0"/>
              </a:rPr>
              <a:t> </a:t>
            </a:r>
          </a:p>
          <a:p>
            <a:pPr algn="just" rtl="0" fontAlgn="base"/>
            <a:r>
              <a:rPr lang="es-ES" sz="1050" b="1">
                <a:solidFill>
                  <a:srgbClr val="000000"/>
                </a:solidFill>
                <a:latin typeface="Source Sans Pro" panose="020B0503030403020204" pitchFamily="34" charset="0"/>
                <a:ea typeface="Source Sans Pro" panose="020B0503030403020204" pitchFamily="34" charset="0"/>
              </a:rPr>
              <a:t> Acciones realizadas: </a:t>
            </a:r>
          </a:p>
          <a:p>
            <a:pPr algn="just" rtl="0" fontAlgn="base"/>
            <a:endParaRPr lang="es-ES" sz="1050">
              <a:solidFill>
                <a:srgbClr val="000000"/>
              </a:solidFill>
              <a:latin typeface="Source Sans Pro" panose="020B0503030403020204" pitchFamily="34" charset="0"/>
              <a:ea typeface="Source Sans Pro" panose="020B0503030403020204" pitchFamily="34" charset="0"/>
            </a:endParaRPr>
          </a:p>
          <a:p>
            <a:pPr marL="171450" indent="-171450" algn="just" rtl="0" fontAlgn="base">
              <a:buFont typeface="Arial" panose="020B0604020202020204" pitchFamily="34" charset="0"/>
              <a:buChar char="•"/>
            </a:pPr>
            <a:r>
              <a:rPr lang="es-ES" sz="1050">
                <a:solidFill>
                  <a:srgbClr val="000000"/>
                </a:solidFill>
                <a:latin typeface="Source Sans Pro" panose="020B0503030403020204" pitchFamily="34" charset="0"/>
                <a:ea typeface="Source Sans Pro" panose="020B0503030403020204" pitchFamily="34" charset="0"/>
              </a:rPr>
              <a:t>He establecido métricas y </a:t>
            </a:r>
            <a:r>
              <a:rPr lang="es-ES" sz="1050" err="1">
                <a:solidFill>
                  <a:srgbClr val="000000"/>
                </a:solidFill>
                <a:latin typeface="Source Sans Pro" panose="020B0503030403020204" pitchFamily="34" charset="0"/>
                <a:ea typeface="Source Sans Pro" panose="020B0503030403020204" pitchFamily="34" charset="0"/>
              </a:rPr>
              <a:t>KPIs</a:t>
            </a:r>
            <a:r>
              <a:rPr lang="es-ES" sz="1050">
                <a:solidFill>
                  <a:srgbClr val="000000"/>
                </a:solidFill>
                <a:latin typeface="Source Sans Pro" panose="020B0503030403020204" pitchFamily="34" charset="0"/>
                <a:ea typeface="Source Sans Pro" panose="020B0503030403020204" pitchFamily="34" charset="0"/>
              </a:rPr>
              <a:t> precisos para medir el desempeño y el éxito del modelo de negocio. </a:t>
            </a:r>
          </a:p>
          <a:p>
            <a:pPr marL="171450" indent="-171450" algn="just" rtl="0" fontAlgn="base">
              <a:buFont typeface="Arial" panose="020B0604020202020204" pitchFamily="34" charset="0"/>
              <a:buChar char="•"/>
            </a:pPr>
            <a:r>
              <a:rPr lang="es-ES" sz="1050">
                <a:solidFill>
                  <a:srgbClr val="000000"/>
                </a:solidFill>
                <a:latin typeface="Source Sans Pro" panose="020B0503030403020204" pitchFamily="34" charset="0"/>
                <a:ea typeface="Source Sans Pro" panose="020B0503030403020204" pitchFamily="34" charset="0"/>
              </a:rPr>
              <a:t>He optimizado y afinado el modelo de negocio en base a las métricas y los resultados obtenidos. </a:t>
            </a:r>
          </a:p>
          <a:p>
            <a:pPr marL="171450" indent="-171450" algn="just" rtl="0" fontAlgn="base">
              <a:buFont typeface="Arial" panose="020B0604020202020204" pitchFamily="34" charset="0"/>
              <a:buChar char="•"/>
            </a:pPr>
            <a:r>
              <a:rPr lang="es-ES" sz="1050">
                <a:solidFill>
                  <a:srgbClr val="000000"/>
                </a:solidFill>
                <a:latin typeface="Source Sans Pro" panose="020B0503030403020204" pitchFamily="34" charset="0"/>
                <a:ea typeface="Source Sans Pro" panose="020B0503030403020204" pitchFamily="34" charset="0"/>
              </a:rPr>
              <a:t>He identificado oportunidades y estrategias de escalado para expandir el negocio a nuevos mercados o segmentos. </a:t>
            </a:r>
          </a:p>
          <a:p>
            <a:pPr marL="171450" indent="-171450" algn="just" rtl="0" fontAlgn="base">
              <a:buFont typeface="Arial" panose="020B0604020202020204" pitchFamily="34" charset="0"/>
              <a:buChar char="•"/>
            </a:pPr>
            <a:r>
              <a:rPr lang="es-ES" sz="1050">
                <a:solidFill>
                  <a:srgbClr val="000000"/>
                </a:solidFill>
                <a:latin typeface="Source Sans Pro" panose="020B0503030403020204" pitchFamily="34" charset="0"/>
                <a:ea typeface="Source Sans Pro" panose="020B0503030403020204" pitchFamily="34" charset="0"/>
              </a:rPr>
              <a:t>He establecido alianzas estratégicas o acuerdos de colaboración que respalden el crecimiento y el escalado del negocio. </a:t>
            </a:r>
          </a:p>
          <a:p>
            <a:pPr marL="171450" indent="-171450" algn="just" rtl="0" fontAlgn="base">
              <a:buFont typeface="Arial" panose="020B0604020202020204" pitchFamily="34" charset="0"/>
              <a:buChar char="•"/>
            </a:pPr>
            <a:r>
              <a:rPr lang="es-ES" sz="1050">
                <a:solidFill>
                  <a:srgbClr val="000000"/>
                </a:solidFill>
                <a:latin typeface="Source Sans Pro" panose="020B0503030403020204" pitchFamily="34" charset="0"/>
                <a:ea typeface="Source Sans Pro" panose="020B0503030403020204" pitchFamily="34" charset="0"/>
              </a:rPr>
              <a:t>He asegurado los recursos financieros necesarios para apoyar el proceso de escalado y expansión del modelo de negocio. </a:t>
            </a:r>
          </a:p>
        </p:txBody>
      </p:sp>
      <p:sp>
        <p:nvSpPr>
          <p:cNvPr id="18" name="CuadroTexto 17">
            <a:extLst>
              <a:ext uri="{FF2B5EF4-FFF2-40B4-BE49-F238E27FC236}">
                <a16:creationId xmlns:a16="http://schemas.microsoft.com/office/drawing/2014/main" id="{4C53E5D3-C0D7-0DE5-13AD-D66E61DEAAAD}"/>
              </a:ext>
            </a:extLst>
          </p:cNvPr>
          <p:cNvSpPr txBox="1"/>
          <p:nvPr/>
        </p:nvSpPr>
        <p:spPr>
          <a:xfrm>
            <a:off x="8269999" y="1008999"/>
            <a:ext cx="3711001" cy="307777"/>
          </a:xfrm>
          <a:prstGeom prst="rect">
            <a:avLst/>
          </a:prstGeom>
          <a:noFill/>
        </p:spPr>
        <p:txBody>
          <a:bodyPr wrap="square" lIns="0" rtlCol="0">
            <a:spAutoFit/>
          </a:bodyPr>
          <a:lstStyle/>
          <a:p>
            <a:r>
              <a:rPr lang="es-MX" sz="1400" b="1">
                <a:solidFill>
                  <a:schemeClr val="bg1"/>
                </a:solidFill>
                <a:latin typeface="Source Sans Pro" panose="020B0503030403020204" pitchFamily="34" charset="0"/>
                <a:ea typeface="Source Sans Pro" panose="020B0503030403020204" pitchFamily="34" charset="0"/>
              </a:rPr>
              <a:t>Nivel 9: </a:t>
            </a:r>
            <a:r>
              <a:rPr lang="es-MX" sz="1400">
                <a:solidFill>
                  <a:schemeClr val="bg1"/>
                </a:solidFill>
                <a:latin typeface="Source Sans Pro" panose="020B0503030403020204" pitchFamily="34" charset="0"/>
                <a:ea typeface="Source Sans Pro" panose="020B0503030403020204" pitchFamily="34" charset="0"/>
              </a:rPr>
              <a:t>Producto introducido en el mercado</a:t>
            </a:r>
          </a:p>
        </p:txBody>
      </p:sp>
      <p:sp>
        <p:nvSpPr>
          <p:cNvPr id="19" name="Rectángulo: esquinas redondeadas 7">
            <a:extLst>
              <a:ext uri="{FF2B5EF4-FFF2-40B4-BE49-F238E27FC236}">
                <a16:creationId xmlns:a16="http://schemas.microsoft.com/office/drawing/2014/main" id="{5B71D830-DB0D-EA52-625A-D5C0AF0C1383}"/>
              </a:ext>
            </a:extLst>
          </p:cNvPr>
          <p:cNvSpPr/>
          <p:nvPr/>
        </p:nvSpPr>
        <p:spPr>
          <a:xfrm>
            <a:off x="8270000" y="1747663"/>
            <a:ext cx="3780000" cy="4968444"/>
          </a:xfrm>
          <a:prstGeom prst="roundRect">
            <a:avLst>
              <a:gd name="adj" fmla="val 8715"/>
            </a:avLst>
          </a:prstGeom>
          <a:solidFill>
            <a:srgbClr val="CCCE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rtl="0" fontAlgn="base"/>
            <a:r>
              <a:rPr lang="es-ES" sz="1050">
                <a:solidFill>
                  <a:srgbClr val="000000"/>
                </a:solidFill>
                <a:latin typeface="Source Sans Pro" panose="020B0503030403020204" pitchFamily="34" charset="0"/>
                <a:ea typeface="Source Sans Pro" panose="020B0503030403020204" pitchFamily="34" charset="0"/>
              </a:rPr>
              <a:t>El modelo de negocio está finalizado y el negocio está creciendo con ingresos en constante aumento y recurrentes. </a:t>
            </a:r>
          </a:p>
          <a:p>
            <a:pPr algn="just" rtl="0" fontAlgn="base"/>
            <a:endParaRPr lang="es-ES" sz="1050">
              <a:solidFill>
                <a:srgbClr val="000000"/>
              </a:solidFill>
              <a:latin typeface="Source Sans Pro" panose="020B0503030403020204" pitchFamily="34" charset="0"/>
              <a:ea typeface="Source Sans Pro" panose="020B0503030403020204" pitchFamily="34" charset="0"/>
            </a:endParaRPr>
          </a:p>
          <a:p>
            <a:pPr algn="just" rtl="0" fontAlgn="base"/>
            <a:r>
              <a:rPr lang="es-ES" sz="1050">
                <a:solidFill>
                  <a:srgbClr val="000000"/>
                </a:solidFill>
                <a:latin typeface="Source Sans Pro" panose="020B0503030403020204" pitchFamily="34" charset="0"/>
                <a:ea typeface="Source Sans Pro" panose="020B0503030403020204" pitchFamily="34" charset="0"/>
              </a:rPr>
              <a:t>El negocio se expande al crecer en nuevos mercados, nuevas geografías, nuevos segmentos, etc. </a:t>
            </a:r>
          </a:p>
          <a:p>
            <a:pPr algn="just" rtl="0" fontAlgn="base"/>
            <a:endParaRPr lang="es-ES" sz="1050">
              <a:solidFill>
                <a:srgbClr val="000000"/>
              </a:solidFill>
              <a:latin typeface="Source Sans Pro" panose="020B0503030403020204" pitchFamily="34" charset="0"/>
              <a:ea typeface="Source Sans Pro" panose="020B0503030403020204" pitchFamily="34" charset="0"/>
            </a:endParaRPr>
          </a:p>
          <a:p>
            <a:pPr algn="just" rtl="0" fontAlgn="base"/>
            <a:r>
              <a:rPr lang="es-ES" sz="1050">
                <a:solidFill>
                  <a:srgbClr val="000000"/>
                </a:solidFill>
                <a:latin typeface="Source Sans Pro" panose="020B0503030403020204" pitchFamily="34" charset="0"/>
                <a:ea typeface="Source Sans Pro" panose="020B0503030403020204" pitchFamily="34" charset="0"/>
              </a:rPr>
              <a:t>Existe un negocio funcionando que es rentable y sostenible a lo largo del tiempo. </a:t>
            </a:r>
          </a:p>
          <a:p>
            <a:pPr algn="just" rtl="0" fontAlgn="base"/>
            <a:endParaRPr lang="es-ES" sz="1050">
              <a:solidFill>
                <a:srgbClr val="000000"/>
              </a:solidFill>
              <a:latin typeface="Source Sans Pro" panose="020B0503030403020204" pitchFamily="34" charset="0"/>
              <a:ea typeface="Source Sans Pro" panose="020B0503030403020204" pitchFamily="34" charset="0"/>
            </a:endParaRPr>
          </a:p>
          <a:p>
            <a:pPr algn="just" rtl="0" fontAlgn="base"/>
            <a:r>
              <a:rPr lang="es-ES" sz="1050" b="1">
                <a:solidFill>
                  <a:srgbClr val="000000"/>
                </a:solidFill>
                <a:latin typeface="Source Sans Pro" panose="020B0503030403020204" pitchFamily="34" charset="0"/>
                <a:ea typeface="Source Sans Pro" panose="020B0503030403020204" pitchFamily="34" charset="0"/>
              </a:rPr>
              <a:t>Acciones realizadas: </a:t>
            </a:r>
          </a:p>
          <a:p>
            <a:pPr algn="just" rtl="0" fontAlgn="base"/>
            <a:endParaRPr lang="es-ES" sz="1050">
              <a:solidFill>
                <a:srgbClr val="000000"/>
              </a:solidFill>
              <a:latin typeface="Source Sans Pro" panose="020B0503030403020204" pitchFamily="34" charset="0"/>
              <a:ea typeface="Source Sans Pro" panose="020B0503030403020204" pitchFamily="34" charset="0"/>
            </a:endParaRPr>
          </a:p>
          <a:p>
            <a:pPr marL="171450" indent="-171450" algn="just" rtl="0" fontAlgn="base">
              <a:buFont typeface="Arial" panose="020B0604020202020204" pitchFamily="34" charset="0"/>
              <a:buChar char="•"/>
            </a:pPr>
            <a:r>
              <a:rPr lang="es-ES" sz="1050">
                <a:solidFill>
                  <a:srgbClr val="000000"/>
                </a:solidFill>
                <a:latin typeface="Source Sans Pro" panose="020B0503030403020204" pitchFamily="34" charset="0"/>
                <a:ea typeface="Source Sans Pro" panose="020B0503030403020204" pitchFamily="34" charset="0"/>
              </a:rPr>
              <a:t>He introducido el producto o servicio de manera exitosa en el mercado. </a:t>
            </a:r>
          </a:p>
          <a:p>
            <a:pPr marL="171450" indent="-171450" algn="just" rtl="0" fontAlgn="base">
              <a:buFont typeface="Arial" panose="020B0604020202020204" pitchFamily="34" charset="0"/>
              <a:buChar char="•"/>
            </a:pPr>
            <a:r>
              <a:rPr lang="es-ES" sz="1050">
                <a:solidFill>
                  <a:srgbClr val="000000"/>
                </a:solidFill>
                <a:latin typeface="Source Sans Pro" panose="020B0503030403020204" pitchFamily="34" charset="0"/>
                <a:ea typeface="Source Sans Pro" panose="020B0503030403020204" pitchFamily="34" charset="0"/>
              </a:rPr>
              <a:t>He demostrado que el modelo de negocio es sostenible y genera beneficios a largo plazo. </a:t>
            </a:r>
          </a:p>
          <a:p>
            <a:pPr marL="171450" indent="-171450" algn="just" rtl="0" fontAlgn="base">
              <a:buFont typeface="Arial" panose="020B0604020202020204" pitchFamily="34" charset="0"/>
              <a:buChar char="•"/>
            </a:pPr>
            <a:r>
              <a:rPr lang="es-ES" sz="1050">
                <a:solidFill>
                  <a:srgbClr val="000000"/>
                </a:solidFill>
                <a:latin typeface="Source Sans Pro" panose="020B0503030403020204" pitchFamily="34" charset="0"/>
                <a:ea typeface="Source Sans Pro" panose="020B0503030403020204" pitchFamily="34" charset="0"/>
              </a:rPr>
              <a:t>He identificado estrategias y oportunidades para el crecimiento continuo y la expansión del negocio. </a:t>
            </a:r>
          </a:p>
          <a:p>
            <a:pPr marL="171450" indent="-171450" algn="just" rtl="0" fontAlgn="base">
              <a:buFont typeface="Arial" panose="020B0604020202020204" pitchFamily="34" charset="0"/>
              <a:buChar char="•"/>
            </a:pPr>
            <a:r>
              <a:rPr lang="es-ES" sz="1050">
                <a:solidFill>
                  <a:srgbClr val="000000"/>
                </a:solidFill>
                <a:latin typeface="Source Sans Pro" panose="020B0503030403020204" pitchFamily="34" charset="0"/>
                <a:ea typeface="Source Sans Pro" panose="020B0503030403020204" pitchFamily="34" charset="0"/>
              </a:rPr>
              <a:t>He establecido relaciones sólidas con clientes clave y he demostrado la capacidad para retenerlos. </a:t>
            </a:r>
          </a:p>
          <a:p>
            <a:pPr marL="171450" indent="-171450" algn="just" rtl="0" fontAlgn="base">
              <a:buFont typeface="Arial" panose="020B0604020202020204" pitchFamily="34" charset="0"/>
              <a:buChar char="•"/>
            </a:pPr>
            <a:r>
              <a:rPr lang="es-ES" sz="1050">
                <a:solidFill>
                  <a:srgbClr val="000000"/>
                </a:solidFill>
                <a:latin typeface="Source Sans Pro" panose="020B0503030403020204" pitchFamily="34" charset="0"/>
                <a:ea typeface="Source Sans Pro" panose="020B0503030403020204" pitchFamily="34" charset="0"/>
              </a:rPr>
              <a:t>He implementado sistemas de mejora continua y seguimiento para mantener la eficiencia y la innovación en el modelo de negocio a medida que crece. </a:t>
            </a:r>
          </a:p>
          <a:p>
            <a:pPr algn="just" rtl="0" fontAlgn="base"/>
            <a:endParaRPr lang="es-ES" sz="1050">
              <a:solidFill>
                <a:srgbClr val="000000"/>
              </a:solidFill>
              <a:latin typeface="Source Sans Pro" panose="020B0503030403020204" pitchFamily="34" charset="0"/>
              <a:ea typeface="Source Sans Pro" panose="020B0503030403020204" pitchFamily="34" charset="0"/>
            </a:endParaRPr>
          </a:p>
          <a:p>
            <a:pPr algn="just" rtl="0" fontAlgn="base"/>
            <a:r>
              <a:rPr lang="es-ES" sz="1050">
                <a:solidFill>
                  <a:srgbClr val="000000"/>
                </a:solidFill>
                <a:latin typeface="Source Sans Pro" panose="020B0503030403020204" pitchFamily="34" charset="0"/>
                <a:ea typeface="Source Sans Pro" panose="020B0503030403020204" pitchFamily="34" charset="0"/>
              </a:rPr>
              <a:t> </a:t>
            </a:r>
          </a:p>
        </p:txBody>
      </p:sp>
    </p:spTree>
    <p:extLst>
      <p:ext uri="{BB962C8B-B14F-4D97-AF65-F5344CB8AC3E}">
        <p14:creationId xmlns:p14="http://schemas.microsoft.com/office/powerpoint/2010/main" val="25089197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esquinas redondeadas 1">
            <a:extLst>
              <a:ext uri="{FF2B5EF4-FFF2-40B4-BE49-F238E27FC236}">
                <a16:creationId xmlns:a16="http://schemas.microsoft.com/office/drawing/2014/main" id="{5A51649E-8201-D958-E22C-DC98D2FC1128}"/>
              </a:ext>
            </a:extLst>
          </p:cNvPr>
          <p:cNvSpPr/>
          <p:nvPr/>
        </p:nvSpPr>
        <p:spPr>
          <a:xfrm>
            <a:off x="0" y="930166"/>
            <a:ext cx="12191999" cy="5927834"/>
          </a:xfrm>
          <a:prstGeom prst="roundRect">
            <a:avLst>
              <a:gd name="adj" fmla="val 0"/>
            </a:avLst>
          </a:prstGeom>
          <a:solidFill>
            <a:srgbClr val="0314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CuadroTexto 4">
            <a:extLst>
              <a:ext uri="{FF2B5EF4-FFF2-40B4-BE49-F238E27FC236}">
                <a16:creationId xmlns:a16="http://schemas.microsoft.com/office/drawing/2014/main" id="{B9C6813B-2F14-7830-DA77-E67E092B9F1D}"/>
              </a:ext>
            </a:extLst>
          </p:cNvPr>
          <p:cNvSpPr txBox="1"/>
          <p:nvPr/>
        </p:nvSpPr>
        <p:spPr>
          <a:xfrm>
            <a:off x="4206000" y="1636290"/>
            <a:ext cx="3674966" cy="307777"/>
          </a:xfrm>
          <a:prstGeom prst="rect">
            <a:avLst/>
          </a:prstGeom>
          <a:noFill/>
        </p:spPr>
        <p:txBody>
          <a:bodyPr wrap="square" lIns="0" rtlCol="0">
            <a:spAutoFit/>
          </a:bodyPr>
          <a:lstStyle/>
          <a:p>
            <a:r>
              <a:rPr lang="es-MX" sz="1400">
                <a:solidFill>
                  <a:schemeClr val="bg1"/>
                </a:solidFill>
                <a:latin typeface="Source Sans Pro" panose="020B0503030403020204" pitchFamily="34" charset="0"/>
                <a:ea typeface="Source Sans Pro" panose="020B0503030403020204" pitchFamily="34" charset="0"/>
              </a:rPr>
              <a:t>SUSTENTO TRL:</a:t>
            </a:r>
          </a:p>
        </p:txBody>
      </p:sp>
      <p:sp>
        <p:nvSpPr>
          <p:cNvPr id="6" name="Rectángulo: esquinas redondeadas 5">
            <a:extLst>
              <a:ext uri="{FF2B5EF4-FFF2-40B4-BE49-F238E27FC236}">
                <a16:creationId xmlns:a16="http://schemas.microsoft.com/office/drawing/2014/main" id="{11E79FD2-B636-3218-E5B8-61FDB75DE72F}"/>
              </a:ext>
            </a:extLst>
          </p:cNvPr>
          <p:cNvSpPr/>
          <p:nvPr/>
        </p:nvSpPr>
        <p:spPr>
          <a:xfrm>
            <a:off x="4206000" y="1977025"/>
            <a:ext cx="3780000" cy="792000"/>
          </a:xfrm>
          <a:prstGeom prst="roundRect">
            <a:avLst>
              <a:gd name="adj" fmla="val 8715"/>
            </a:avLst>
          </a:prstGeom>
          <a:solidFill>
            <a:srgbClr val="CCCE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s-MX" sz="1050" i="1" err="1">
                <a:solidFill>
                  <a:srgbClr val="000000"/>
                </a:solidFill>
                <a:latin typeface="Source Sans Pro" panose="020B0503030403020204" pitchFamily="34" charset="0"/>
                <a:ea typeface="Source Sans Pro" panose="020B0503030403020204" pitchFamily="34" charset="0"/>
              </a:rPr>
              <a:t>Ej</a:t>
            </a:r>
            <a:r>
              <a:rPr lang="es-MX" sz="1050" i="1">
                <a:solidFill>
                  <a:srgbClr val="000000"/>
                </a:solidFill>
                <a:latin typeface="Source Sans Pro" panose="020B0503030403020204" pitchFamily="34" charset="0"/>
                <a:ea typeface="Source Sans Pro" panose="020B0503030403020204" pitchFamily="34" charset="0"/>
              </a:rPr>
              <a:t>: Se han hecho estudios en un entorno relevante con el prototipo funcional en el hospital ABC.</a:t>
            </a:r>
          </a:p>
          <a:p>
            <a:r>
              <a:rPr lang="es-MX" sz="1050" i="1">
                <a:solidFill>
                  <a:srgbClr val="000000"/>
                </a:solidFill>
                <a:latin typeface="Source Sans Pro" panose="020B0503030403020204" pitchFamily="34" charset="0"/>
                <a:ea typeface="Source Sans Pro" panose="020B0503030403020204" pitchFamily="34" charset="0"/>
              </a:rPr>
              <a:t>https://www.sciencedirect.com/science/article/pii/S1575092206711299</a:t>
            </a:r>
          </a:p>
          <a:p>
            <a:r>
              <a:rPr lang="es-MX" sz="1050" i="1">
                <a:solidFill>
                  <a:srgbClr val="000000"/>
                </a:solidFill>
                <a:latin typeface="Source Sans Pro" panose="020B0503030403020204" pitchFamily="34" charset="0"/>
                <a:ea typeface="Source Sans Pro" panose="020B0503030403020204" pitchFamily="34" charset="0"/>
              </a:rPr>
              <a:t> </a:t>
            </a:r>
          </a:p>
        </p:txBody>
      </p:sp>
      <p:sp>
        <p:nvSpPr>
          <p:cNvPr id="21" name="Round Same Side Corner Rectangle 1">
            <a:extLst>
              <a:ext uri="{FF2B5EF4-FFF2-40B4-BE49-F238E27FC236}">
                <a16:creationId xmlns:a16="http://schemas.microsoft.com/office/drawing/2014/main" id="{B167B03C-6086-6EA4-E1AF-CE62D15A441F}"/>
              </a:ext>
            </a:extLst>
          </p:cNvPr>
          <p:cNvSpPr/>
          <p:nvPr/>
        </p:nvSpPr>
        <p:spPr>
          <a:xfrm rot="5400000">
            <a:off x="1458312" y="-1316418"/>
            <a:ext cx="662152" cy="3578772"/>
          </a:xfrm>
          <a:prstGeom prst="round2SameRect">
            <a:avLst>
              <a:gd name="adj1" fmla="val 50000"/>
              <a:gd name="adj2" fmla="val 0"/>
            </a:avLst>
          </a:prstGeom>
          <a:solidFill>
            <a:srgbClr val="082D8F"/>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nchorCtr="0"/>
          <a:lstStyle/>
          <a:p>
            <a:pPr algn="ctr"/>
            <a:r>
              <a:rPr lang="es-ES" sz="1800" b="1">
                <a:latin typeface="Poppins"/>
                <a:cs typeface="Poppins"/>
              </a:rPr>
              <a:t>Ficha técnica</a:t>
            </a:r>
            <a:endParaRPr lang="es-ES" b="1"/>
          </a:p>
        </p:txBody>
      </p:sp>
      <p:sp>
        <p:nvSpPr>
          <p:cNvPr id="3" name="CuadroTexto 2">
            <a:extLst>
              <a:ext uri="{FF2B5EF4-FFF2-40B4-BE49-F238E27FC236}">
                <a16:creationId xmlns:a16="http://schemas.microsoft.com/office/drawing/2014/main" id="{8543C971-20F6-4D96-8709-388EA8C01267}"/>
              </a:ext>
            </a:extLst>
          </p:cNvPr>
          <p:cNvSpPr txBox="1"/>
          <p:nvPr/>
        </p:nvSpPr>
        <p:spPr>
          <a:xfrm>
            <a:off x="184734" y="1008999"/>
            <a:ext cx="3214166" cy="307777"/>
          </a:xfrm>
          <a:prstGeom prst="rect">
            <a:avLst/>
          </a:prstGeom>
          <a:noFill/>
        </p:spPr>
        <p:txBody>
          <a:bodyPr wrap="square" lIns="0" rtlCol="0">
            <a:spAutoFit/>
          </a:bodyPr>
          <a:lstStyle/>
          <a:p>
            <a:r>
              <a:rPr lang="es-MX" sz="1400">
                <a:solidFill>
                  <a:schemeClr val="bg1"/>
                </a:solidFill>
                <a:latin typeface="Source Sans Pro" panose="020B0503030403020204" pitchFamily="34" charset="0"/>
                <a:ea typeface="Source Sans Pro" panose="020B0503030403020204" pitchFamily="34" charset="0"/>
              </a:rPr>
              <a:t>NOMBRE Y DESCRIPCIÓN DE LA IDEA:</a:t>
            </a:r>
          </a:p>
        </p:txBody>
      </p:sp>
      <p:sp>
        <p:nvSpPr>
          <p:cNvPr id="7" name="Rectángulo: esquinas redondeadas 6">
            <a:extLst>
              <a:ext uri="{FF2B5EF4-FFF2-40B4-BE49-F238E27FC236}">
                <a16:creationId xmlns:a16="http://schemas.microsoft.com/office/drawing/2014/main" id="{AC2F2EB1-2AA0-9FF3-7F4E-8FBEB681C770}"/>
              </a:ext>
            </a:extLst>
          </p:cNvPr>
          <p:cNvSpPr/>
          <p:nvPr/>
        </p:nvSpPr>
        <p:spPr>
          <a:xfrm>
            <a:off x="184734" y="1447110"/>
            <a:ext cx="3780000" cy="1119954"/>
          </a:xfrm>
          <a:prstGeom prst="roundRect">
            <a:avLst>
              <a:gd name="adj" fmla="val 8715"/>
            </a:avLst>
          </a:prstGeom>
          <a:solidFill>
            <a:srgbClr val="CCCE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s-MX" sz="1050" i="1" err="1">
                <a:solidFill>
                  <a:srgbClr val="000000"/>
                </a:solidFill>
                <a:latin typeface="Source Sans Pro" panose="020B0503030403020204" pitchFamily="34" charset="0"/>
                <a:ea typeface="Source Sans Pro" panose="020B0503030403020204" pitchFamily="34" charset="0"/>
              </a:rPr>
              <a:t>Ej</a:t>
            </a:r>
            <a:r>
              <a:rPr lang="es-MX" sz="1050" i="1">
                <a:solidFill>
                  <a:srgbClr val="000000"/>
                </a:solidFill>
                <a:latin typeface="Source Sans Pro" panose="020B0503030403020204" pitchFamily="34" charset="0"/>
                <a:ea typeface="Source Sans Pro" panose="020B0503030403020204" pitchFamily="34" charset="0"/>
              </a:rPr>
              <a:t>: Pluma para la diabetes</a:t>
            </a:r>
          </a:p>
          <a:p>
            <a:r>
              <a:rPr lang="es-MX" sz="1050" i="1">
                <a:solidFill>
                  <a:srgbClr val="000000"/>
                </a:solidFill>
                <a:latin typeface="Source Sans Pro" panose="020B0503030403020204" pitchFamily="34" charset="0"/>
                <a:ea typeface="Source Sans Pro" panose="020B0503030403020204" pitchFamily="34" charset="0"/>
              </a:rPr>
              <a:t>Es una pluma portátil que les ayuda a los pacientes de diabetes tipo 2 a gestionar sus medicamentos y a tener un mejor control de su azúcar en sangre. Incluye una app que registra la información de los pacientes y se puede exportar para el médico tratante. </a:t>
            </a:r>
          </a:p>
        </p:txBody>
      </p:sp>
      <p:sp>
        <p:nvSpPr>
          <p:cNvPr id="12" name="CuadroTexto 11">
            <a:extLst>
              <a:ext uri="{FF2B5EF4-FFF2-40B4-BE49-F238E27FC236}">
                <a16:creationId xmlns:a16="http://schemas.microsoft.com/office/drawing/2014/main" id="{12FF0035-B6EE-BB38-63F9-ED2F2EB34607}"/>
              </a:ext>
            </a:extLst>
          </p:cNvPr>
          <p:cNvSpPr txBox="1"/>
          <p:nvPr/>
        </p:nvSpPr>
        <p:spPr>
          <a:xfrm>
            <a:off x="184734" y="3550243"/>
            <a:ext cx="3371534" cy="307777"/>
          </a:xfrm>
          <a:prstGeom prst="rect">
            <a:avLst/>
          </a:prstGeom>
          <a:noFill/>
        </p:spPr>
        <p:txBody>
          <a:bodyPr wrap="square" lIns="0" rtlCol="0">
            <a:spAutoFit/>
          </a:bodyPr>
          <a:lstStyle/>
          <a:p>
            <a:r>
              <a:rPr lang="es-MX" sz="1400">
                <a:solidFill>
                  <a:schemeClr val="bg1"/>
                </a:solidFill>
                <a:latin typeface="Source Sans Pro" panose="020B0503030403020204" pitchFamily="34" charset="0"/>
                <a:ea typeface="Source Sans Pro" panose="020B0503030403020204" pitchFamily="34" charset="0"/>
              </a:rPr>
              <a:t>PROBLEMÁTICA QUE RESUELVE:</a:t>
            </a:r>
          </a:p>
        </p:txBody>
      </p:sp>
      <p:sp>
        <p:nvSpPr>
          <p:cNvPr id="14" name="Rectángulo: esquinas redondeadas 13">
            <a:extLst>
              <a:ext uri="{FF2B5EF4-FFF2-40B4-BE49-F238E27FC236}">
                <a16:creationId xmlns:a16="http://schemas.microsoft.com/office/drawing/2014/main" id="{972D8E51-9B70-373D-F3A8-3E2F5FF027D9}"/>
              </a:ext>
            </a:extLst>
          </p:cNvPr>
          <p:cNvSpPr/>
          <p:nvPr/>
        </p:nvSpPr>
        <p:spPr>
          <a:xfrm>
            <a:off x="184734" y="3988354"/>
            <a:ext cx="3779997" cy="859020"/>
          </a:xfrm>
          <a:prstGeom prst="roundRect">
            <a:avLst>
              <a:gd name="adj" fmla="val 8715"/>
            </a:avLst>
          </a:prstGeom>
          <a:solidFill>
            <a:srgbClr val="CCCE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s-MX" sz="1050" i="1" err="1">
                <a:solidFill>
                  <a:srgbClr val="000000"/>
                </a:solidFill>
                <a:latin typeface="Source Sans Pro" panose="020B0503030403020204" pitchFamily="34" charset="0"/>
                <a:ea typeface="Source Sans Pro" panose="020B0503030403020204" pitchFamily="34" charset="0"/>
              </a:rPr>
              <a:t>Ej</a:t>
            </a:r>
            <a:r>
              <a:rPr lang="es-MX" sz="1050" i="1">
                <a:solidFill>
                  <a:srgbClr val="000000"/>
                </a:solidFill>
                <a:latin typeface="Source Sans Pro" panose="020B0503030403020204" pitchFamily="34" charset="0"/>
                <a:ea typeface="Source Sans Pro" panose="020B0503030403020204" pitchFamily="34" charset="0"/>
              </a:rPr>
              <a:t>: En el mercado no existe ningún dispositivo portátil de fácil acceso a los pacientes y que no requiere conocimientos especiales. Asimismo facilita la comunicación médico-paciente</a:t>
            </a:r>
          </a:p>
        </p:txBody>
      </p:sp>
      <p:sp>
        <p:nvSpPr>
          <p:cNvPr id="57" name="CuadroTexto 56">
            <a:extLst>
              <a:ext uri="{FF2B5EF4-FFF2-40B4-BE49-F238E27FC236}">
                <a16:creationId xmlns:a16="http://schemas.microsoft.com/office/drawing/2014/main" id="{7BDCAC17-419B-9B67-FDCD-D292915EE271}"/>
              </a:ext>
            </a:extLst>
          </p:cNvPr>
          <p:cNvSpPr txBox="1"/>
          <p:nvPr/>
        </p:nvSpPr>
        <p:spPr>
          <a:xfrm>
            <a:off x="184734" y="4977708"/>
            <a:ext cx="3371534" cy="307777"/>
          </a:xfrm>
          <a:prstGeom prst="rect">
            <a:avLst/>
          </a:prstGeom>
          <a:noFill/>
        </p:spPr>
        <p:txBody>
          <a:bodyPr wrap="square" lIns="0" rtlCol="0">
            <a:spAutoFit/>
          </a:bodyPr>
          <a:lstStyle/>
          <a:p>
            <a:r>
              <a:rPr lang="es-MX" sz="1400">
                <a:solidFill>
                  <a:schemeClr val="bg1"/>
                </a:solidFill>
                <a:latin typeface="Source Sans Pro" panose="020B0503030403020204" pitchFamily="34" charset="0"/>
                <a:ea typeface="Source Sans Pro" panose="020B0503030403020204" pitchFamily="34" charset="0"/>
              </a:rPr>
              <a:t>DIFERENCIADOR:</a:t>
            </a:r>
          </a:p>
        </p:txBody>
      </p:sp>
      <p:sp>
        <p:nvSpPr>
          <p:cNvPr id="58" name="Rectángulo: esquinas redondeadas 57">
            <a:extLst>
              <a:ext uri="{FF2B5EF4-FFF2-40B4-BE49-F238E27FC236}">
                <a16:creationId xmlns:a16="http://schemas.microsoft.com/office/drawing/2014/main" id="{C3D9694E-0B01-824D-4FDA-E3B658735AF0}"/>
              </a:ext>
            </a:extLst>
          </p:cNvPr>
          <p:cNvSpPr/>
          <p:nvPr/>
        </p:nvSpPr>
        <p:spPr>
          <a:xfrm>
            <a:off x="184734" y="5415820"/>
            <a:ext cx="3780000" cy="1266466"/>
          </a:xfrm>
          <a:prstGeom prst="roundRect">
            <a:avLst>
              <a:gd name="adj" fmla="val 8715"/>
            </a:avLst>
          </a:prstGeom>
          <a:solidFill>
            <a:srgbClr val="CCCE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s-MX" sz="1050" i="1" err="1">
                <a:solidFill>
                  <a:srgbClr val="000000"/>
                </a:solidFill>
                <a:latin typeface="Source Sans Pro" panose="020B0503030403020204" pitchFamily="34" charset="0"/>
                <a:ea typeface="Source Sans Pro" panose="020B0503030403020204" pitchFamily="34" charset="0"/>
              </a:rPr>
              <a:t>Ej</a:t>
            </a:r>
            <a:r>
              <a:rPr lang="es-MX" sz="1050" i="1">
                <a:solidFill>
                  <a:srgbClr val="000000"/>
                </a:solidFill>
                <a:latin typeface="Source Sans Pro" panose="020B0503030403020204" pitchFamily="34" charset="0"/>
                <a:ea typeface="Source Sans Pro" panose="020B0503030403020204" pitchFamily="34" charset="0"/>
              </a:rPr>
              <a:t>: A diferencia de los dispositivos existentes para personal médico, este resulta más fácil de usar para los pacientes y no se requiere entrenamiento previo. Los dispositivos marca Equis son similares, sin embargo no cuentan con una app. La app Ye cuenta con la información necesaria para el médico pero no está adecuada para el nivel de expertise del paciente.</a:t>
            </a:r>
          </a:p>
        </p:txBody>
      </p:sp>
      <p:sp>
        <p:nvSpPr>
          <p:cNvPr id="59" name="CuadroTexto 58">
            <a:extLst>
              <a:ext uri="{FF2B5EF4-FFF2-40B4-BE49-F238E27FC236}">
                <a16:creationId xmlns:a16="http://schemas.microsoft.com/office/drawing/2014/main" id="{0E5566C8-0F2F-A660-D04B-C98CADE953FA}"/>
              </a:ext>
            </a:extLst>
          </p:cNvPr>
          <p:cNvSpPr txBox="1"/>
          <p:nvPr/>
        </p:nvSpPr>
        <p:spPr>
          <a:xfrm>
            <a:off x="8304995" y="3235498"/>
            <a:ext cx="3420772" cy="307777"/>
          </a:xfrm>
          <a:prstGeom prst="rect">
            <a:avLst/>
          </a:prstGeom>
          <a:noFill/>
        </p:spPr>
        <p:txBody>
          <a:bodyPr wrap="square" lIns="0" rtlCol="0">
            <a:spAutoFit/>
          </a:bodyPr>
          <a:lstStyle/>
          <a:p>
            <a:r>
              <a:rPr lang="es-MX" sz="1400">
                <a:solidFill>
                  <a:schemeClr val="bg1"/>
                </a:solidFill>
                <a:latin typeface="Source Sans Pro" panose="020B0503030403020204" pitchFamily="34" charset="0"/>
                <a:ea typeface="Source Sans Pro" panose="020B0503030403020204" pitchFamily="34" charset="0"/>
              </a:rPr>
              <a:t>EQUIPO DEL PROYECTO:</a:t>
            </a:r>
          </a:p>
        </p:txBody>
      </p:sp>
      <p:cxnSp>
        <p:nvCxnSpPr>
          <p:cNvPr id="62" name="Conector recto 61">
            <a:extLst>
              <a:ext uri="{FF2B5EF4-FFF2-40B4-BE49-F238E27FC236}">
                <a16:creationId xmlns:a16="http://schemas.microsoft.com/office/drawing/2014/main" id="{B8FFC13F-3606-142D-603D-1E7924806EA6}"/>
              </a:ext>
            </a:extLst>
          </p:cNvPr>
          <p:cNvCxnSpPr>
            <a:cxnSpLocks/>
          </p:cNvCxnSpPr>
          <p:nvPr/>
        </p:nvCxnSpPr>
        <p:spPr>
          <a:xfrm>
            <a:off x="4064000" y="930166"/>
            <a:ext cx="0" cy="5927834"/>
          </a:xfrm>
          <a:prstGeom prst="line">
            <a:avLst/>
          </a:prstGeom>
          <a:ln w="12700" cap="rnd" cmpd="thinThick">
            <a:solidFill>
              <a:schemeClr val="bg1"/>
            </a:solidFill>
            <a:prstDash val="solid"/>
            <a:round/>
          </a:ln>
        </p:spPr>
        <p:style>
          <a:lnRef idx="1">
            <a:schemeClr val="accent1"/>
          </a:lnRef>
          <a:fillRef idx="0">
            <a:schemeClr val="accent1"/>
          </a:fillRef>
          <a:effectRef idx="0">
            <a:schemeClr val="accent1"/>
          </a:effectRef>
          <a:fontRef idx="minor">
            <a:schemeClr val="tx1"/>
          </a:fontRef>
        </p:style>
      </p:cxnSp>
      <p:cxnSp>
        <p:nvCxnSpPr>
          <p:cNvPr id="63" name="Conector recto 62">
            <a:extLst>
              <a:ext uri="{FF2B5EF4-FFF2-40B4-BE49-F238E27FC236}">
                <a16:creationId xmlns:a16="http://schemas.microsoft.com/office/drawing/2014/main" id="{DA9DB08C-2256-C42D-456D-F4030BBC3419}"/>
              </a:ext>
            </a:extLst>
          </p:cNvPr>
          <p:cNvCxnSpPr>
            <a:cxnSpLocks/>
          </p:cNvCxnSpPr>
          <p:nvPr/>
        </p:nvCxnSpPr>
        <p:spPr>
          <a:xfrm>
            <a:off x="8128000" y="930166"/>
            <a:ext cx="0" cy="5927834"/>
          </a:xfrm>
          <a:prstGeom prst="line">
            <a:avLst/>
          </a:prstGeom>
          <a:ln w="12700" cap="rnd" cmpd="thinThick">
            <a:solidFill>
              <a:schemeClr val="bg1"/>
            </a:solidFill>
            <a:prstDash val="solid"/>
            <a:round/>
          </a:ln>
        </p:spPr>
        <p:style>
          <a:lnRef idx="1">
            <a:schemeClr val="accent1"/>
          </a:lnRef>
          <a:fillRef idx="0">
            <a:schemeClr val="accent1"/>
          </a:fillRef>
          <a:effectRef idx="0">
            <a:schemeClr val="accent1"/>
          </a:effectRef>
          <a:fontRef idx="minor">
            <a:schemeClr val="tx1"/>
          </a:fontRef>
        </p:style>
      </p:cxnSp>
      <p:grpSp>
        <p:nvGrpSpPr>
          <p:cNvPr id="11" name="Grupo 10">
            <a:extLst>
              <a:ext uri="{FF2B5EF4-FFF2-40B4-BE49-F238E27FC236}">
                <a16:creationId xmlns:a16="http://schemas.microsoft.com/office/drawing/2014/main" id="{B2E02AC8-302F-2001-7847-1103E49DCA9F}"/>
              </a:ext>
            </a:extLst>
          </p:cNvPr>
          <p:cNvGrpSpPr/>
          <p:nvPr/>
        </p:nvGrpSpPr>
        <p:grpSpPr>
          <a:xfrm>
            <a:off x="4226367" y="1008999"/>
            <a:ext cx="3771380" cy="538555"/>
            <a:chOff x="4226367" y="1008999"/>
            <a:chExt cx="3771380" cy="538555"/>
          </a:xfrm>
        </p:grpSpPr>
        <p:sp>
          <p:nvSpPr>
            <p:cNvPr id="56" name="Rectángulo: esquinas redondeadas 55">
              <a:extLst>
                <a:ext uri="{FF2B5EF4-FFF2-40B4-BE49-F238E27FC236}">
                  <a16:creationId xmlns:a16="http://schemas.microsoft.com/office/drawing/2014/main" id="{DEEAAF14-E21D-4F24-B7E8-EEBB73FE75A0}"/>
                </a:ext>
              </a:extLst>
            </p:cNvPr>
            <p:cNvSpPr/>
            <p:nvPr/>
          </p:nvSpPr>
          <p:spPr>
            <a:xfrm>
              <a:off x="7317809" y="1008999"/>
              <a:ext cx="679938" cy="487608"/>
            </a:xfrm>
            <a:prstGeom prst="roundRect">
              <a:avLst>
                <a:gd name="adj" fmla="val 8715"/>
              </a:avLst>
            </a:prstGeom>
            <a:solidFill>
              <a:srgbClr val="CCCE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a:solidFill>
                    <a:schemeClr val="tx1"/>
                  </a:solidFill>
                  <a:latin typeface="Source Sans Pro" panose="020B0503030403020204" pitchFamily="34" charset="0"/>
                  <a:ea typeface="Source Sans Pro" panose="020B0503030403020204" pitchFamily="34" charset="0"/>
                </a:rPr>
                <a:t>7</a:t>
              </a:r>
            </a:p>
          </p:txBody>
        </p:sp>
        <p:sp>
          <p:nvSpPr>
            <p:cNvPr id="55" name="CuadroTexto 54">
              <a:extLst>
                <a:ext uri="{FF2B5EF4-FFF2-40B4-BE49-F238E27FC236}">
                  <a16:creationId xmlns:a16="http://schemas.microsoft.com/office/drawing/2014/main" id="{7984C4C2-D4AA-C4E7-1AA0-CCE3A9D5B60B}"/>
                </a:ext>
              </a:extLst>
            </p:cNvPr>
            <p:cNvSpPr txBox="1"/>
            <p:nvPr/>
          </p:nvSpPr>
          <p:spPr>
            <a:xfrm>
              <a:off x="4236551" y="1104249"/>
              <a:ext cx="2964916" cy="307777"/>
            </a:xfrm>
            <a:prstGeom prst="rect">
              <a:avLst/>
            </a:prstGeom>
            <a:noFill/>
          </p:spPr>
          <p:txBody>
            <a:bodyPr wrap="square" lIns="0" rtlCol="0">
              <a:spAutoFit/>
            </a:bodyPr>
            <a:lstStyle/>
            <a:p>
              <a:r>
                <a:rPr lang="es-MX" sz="1400">
                  <a:solidFill>
                    <a:schemeClr val="bg1"/>
                  </a:solidFill>
                  <a:latin typeface="Source Sans Pro" panose="020B0503030403020204" pitchFamily="34" charset="0"/>
                  <a:ea typeface="Source Sans Pro" panose="020B0503030403020204" pitchFamily="34" charset="0"/>
                </a:rPr>
                <a:t>TRL (TECHNOLOGY READINESS LEVEL):</a:t>
              </a:r>
            </a:p>
          </p:txBody>
        </p:sp>
        <p:sp>
          <p:nvSpPr>
            <p:cNvPr id="77" name="CuadroTexto 76">
              <a:extLst>
                <a:ext uri="{FF2B5EF4-FFF2-40B4-BE49-F238E27FC236}">
                  <a16:creationId xmlns:a16="http://schemas.microsoft.com/office/drawing/2014/main" id="{C7EB318A-2B8D-E371-4C1C-BE600FE28394}"/>
                </a:ext>
              </a:extLst>
            </p:cNvPr>
            <p:cNvSpPr txBox="1"/>
            <p:nvPr/>
          </p:nvSpPr>
          <p:spPr>
            <a:xfrm>
              <a:off x="4226367" y="1301333"/>
              <a:ext cx="3177367" cy="246221"/>
            </a:xfrm>
            <a:prstGeom prst="rect">
              <a:avLst/>
            </a:prstGeom>
            <a:noFill/>
          </p:spPr>
          <p:txBody>
            <a:bodyPr wrap="square" lIns="0" rtlCol="0">
              <a:spAutoFit/>
            </a:bodyPr>
            <a:lstStyle/>
            <a:p>
              <a:r>
                <a:rPr lang="es-MX" sz="1000" i="1">
                  <a:solidFill>
                    <a:schemeClr val="bg1"/>
                  </a:solidFill>
                  <a:latin typeface="Source Sans Pro" panose="020B0503030403020204" pitchFamily="34" charset="0"/>
                  <a:ea typeface="Source Sans Pro" panose="020B0503030403020204" pitchFamily="34" charset="0"/>
                </a:rPr>
                <a:t>Ver criterios en las páginas 6, 7 y 8.</a:t>
              </a:r>
            </a:p>
          </p:txBody>
        </p:sp>
      </p:grpSp>
      <p:graphicFrame>
        <p:nvGraphicFramePr>
          <p:cNvPr id="83" name="Tabla 83">
            <a:extLst>
              <a:ext uri="{FF2B5EF4-FFF2-40B4-BE49-F238E27FC236}">
                <a16:creationId xmlns:a16="http://schemas.microsoft.com/office/drawing/2014/main" id="{B06AE2C3-C9BD-2197-B97F-2A02A64AE190}"/>
              </a:ext>
            </a:extLst>
          </p:cNvPr>
          <p:cNvGraphicFramePr>
            <a:graphicFrameLocks noGrp="1"/>
          </p:cNvGraphicFramePr>
          <p:nvPr>
            <p:extLst>
              <p:ext uri="{D42A27DB-BD31-4B8C-83A1-F6EECF244321}">
                <p14:modId xmlns:p14="http://schemas.microsoft.com/office/powerpoint/2010/main" val="1307872714"/>
              </p:ext>
            </p:extLst>
          </p:nvPr>
        </p:nvGraphicFramePr>
        <p:xfrm>
          <a:off x="8270001" y="3628011"/>
          <a:ext cx="3780000" cy="3054275"/>
        </p:xfrm>
        <a:graphic>
          <a:graphicData uri="http://schemas.openxmlformats.org/drawingml/2006/table">
            <a:tbl>
              <a:tblPr firstRow="1" bandRow="1">
                <a:tableStyleId>{5C22544A-7EE6-4342-B048-85BDC9FD1C3A}</a:tableStyleId>
              </a:tblPr>
              <a:tblGrid>
                <a:gridCol w="913268">
                  <a:extLst>
                    <a:ext uri="{9D8B030D-6E8A-4147-A177-3AD203B41FA5}">
                      <a16:colId xmlns:a16="http://schemas.microsoft.com/office/drawing/2014/main" val="2067142631"/>
                    </a:ext>
                  </a:extLst>
                </a:gridCol>
                <a:gridCol w="1783921">
                  <a:extLst>
                    <a:ext uri="{9D8B030D-6E8A-4147-A177-3AD203B41FA5}">
                      <a16:colId xmlns:a16="http://schemas.microsoft.com/office/drawing/2014/main" val="2149135517"/>
                    </a:ext>
                  </a:extLst>
                </a:gridCol>
                <a:gridCol w="1082811">
                  <a:extLst>
                    <a:ext uri="{9D8B030D-6E8A-4147-A177-3AD203B41FA5}">
                      <a16:colId xmlns:a16="http://schemas.microsoft.com/office/drawing/2014/main" val="2827600795"/>
                    </a:ext>
                  </a:extLst>
                </a:gridCol>
              </a:tblGrid>
              <a:tr h="265355">
                <a:tc>
                  <a:txBody>
                    <a:bodyPr/>
                    <a:lstStyle/>
                    <a:p>
                      <a:r>
                        <a:rPr lang="es-MX" sz="1050">
                          <a:latin typeface="Source Sans Pro" panose="020B0503030403020204" pitchFamily="34" charset="0"/>
                          <a:ea typeface="Source Sans Pro" panose="020B0503030403020204" pitchFamily="34" charset="0"/>
                        </a:rPr>
                        <a:t>Nombre:</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r>
                        <a:rPr lang="es-MX" sz="1050">
                          <a:latin typeface="Source Sans Pro" panose="020B0503030403020204" pitchFamily="34" charset="0"/>
                          <a:ea typeface="Source Sans Pro" panose="020B0503030403020204" pitchFamily="34" charset="0"/>
                        </a:rPr>
                        <a:t>Semblanza:</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r>
                        <a:rPr lang="es-MX" sz="1050">
                          <a:latin typeface="Source Sans Pro" panose="020B0503030403020204" pitchFamily="34" charset="0"/>
                          <a:ea typeface="Source Sans Pro" panose="020B0503030403020204" pitchFamily="34" charset="0"/>
                        </a:rPr>
                        <a:t>Rol:</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extLst>
                  <a:ext uri="{0D108BD9-81ED-4DB2-BD59-A6C34878D82A}">
                    <a16:rowId xmlns:a16="http://schemas.microsoft.com/office/drawing/2014/main" val="898331781"/>
                  </a:ext>
                </a:extLst>
              </a:tr>
              <a:tr h="265355">
                <a:tc>
                  <a:txBody>
                    <a:bodyPr/>
                    <a:lstStyle/>
                    <a:p>
                      <a:r>
                        <a:rPr lang="es-MX" sz="1050" i="1" kern="1200">
                          <a:solidFill>
                            <a:srgbClr val="000000"/>
                          </a:solidFill>
                          <a:latin typeface="Source Sans Pro" panose="020B0503030403020204" pitchFamily="34" charset="0"/>
                          <a:ea typeface="Source Sans Pro" panose="020B0503030403020204" pitchFamily="34" charset="0"/>
                          <a:cs typeface="+mn-cs"/>
                        </a:rPr>
                        <a:t>Dra. Mariana Ruíz</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r>
                        <a:rPr lang="es-MX" sz="1050" i="1" kern="1200">
                          <a:solidFill>
                            <a:srgbClr val="000000"/>
                          </a:solidFill>
                          <a:latin typeface="Source Sans Pro" panose="020B0503030403020204" pitchFamily="34" charset="0"/>
                          <a:ea typeface="Source Sans Pro" panose="020B0503030403020204" pitchFamily="34" charset="0"/>
                          <a:cs typeface="+mn-cs"/>
                        </a:rPr>
                        <a:t>https://www.researchgate.net/profile/Mariana-Ruiz</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r>
                        <a:rPr lang="es-MX" sz="1050" i="1" kern="1200">
                          <a:solidFill>
                            <a:srgbClr val="000000"/>
                          </a:solidFill>
                          <a:latin typeface="Source Sans Pro" panose="020B0503030403020204" pitchFamily="34" charset="0"/>
                          <a:ea typeface="Source Sans Pro" panose="020B0503030403020204" pitchFamily="34" charset="0"/>
                          <a:cs typeface="+mn-cs"/>
                        </a:rPr>
                        <a:t>Responsable</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827571309"/>
                  </a:ext>
                </a:extLst>
              </a:tr>
              <a:tr h="265355">
                <a:tc>
                  <a:txBody>
                    <a:bodyPr/>
                    <a:lstStyle/>
                    <a:p>
                      <a:r>
                        <a:rPr lang="es-MX" sz="1050" i="1" kern="1200">
                          <a:solidFill>
                            <a:srgbClr val="000000"/>
                          </a:solidFill>
                          <a:latin typeface="Source Sans Pro" panose="020B0503030403020204" pitchFamily="34" charset="0"/>
                          <a:ea typeface="Source Sans Pro" panose="020B0503030403020204" pitchFamily="34" charset="0"/>
                          <a:cs typeface="+mn-cs"/>
                        </a:rPr>
                        <a:t>Dra. Bárbara Martínez</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s-MX" sz="1050" i="1" kern="1200">
                          <a:solidFill>
                            <a:srgbClr val="000000"/>
                          </a:solidFill>
                          <a:latin typeface="Source Sans Pro" panose="020B0503030403020204" pitchFamily="34" charset="0"/>
                          <a:ea typeface="Source Sans Pro" panose="020B0503030403020204" pitchFamily="34" charset="0"/>
                          <a:cs typeface="+mn-cs"/>
                        </a:rPr>
                        <a:t>https://www.linkedin.com/in/barbaramartinez/</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s-MX" sz="1050" i="1" kern="1200">
                          <a:solidFill>
                            <a:srgbClr val="000000"/>
                          </a:solidFill>
                          <a:latin typeface="Source Sans Pro" panose="020B0503030403020204" pitchFamily="34" charset="0"/>
                          <a:ea typeface="Source Sans Pro" panose="020B0503030403020204" pitchFamily="34" charset="0"/>
                          <a:cs typeface="+mn-cs"/>
                        </a:rPr>
                        <a:t>Contacto con hospitales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900037308"/>
                  </a:ext>
                </a:extLst>
              </a:tr>
              <a:tr h="265355">
                <a:tc>
                  <a:txBody>
                    <a:bodyPr/>
                    <a:lstStyle/>
                    <a:p>
                      <a:r>
                        <a:rPr lang="es-MX" sz="1050" i="1" kern="1200">
                          <a:solidFill>
                            <a:srgbClr val="000000"/>
                          </a:solidFill>
                          <a:latin typeface="Source Sans Pro" panose="020B0503030403020204" pitchFamily="34" charset="0"/>
                          <a:ea typeface="Source Sans Pro" panose="020B0503030403020204" pitchFamily="34" charset="0"/>
                          <a:cs typeface="+mn-cs"/>
                        </a:rPr>
                        <a:t>Dr. Jorge Morales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s-MX" sz="1050" i="1" kern="1200">
                          <a:solidFill>
                            <a:srgbClr val="000000"/>
                          </a:solidFill>
                          <a:latin typeface="Source Sans Pro" panose="020B0503030403020204" pitchFamily="34" charset="0"/>
                          <a:ea typeface="Source Sans Pro" panose="020B0503030403020204" pitchFamily="34" charset="0"/>
                          <a:cs typeface="+mn-cs"/>
                        </a:rPr>
                        <a:t>https://www.scopus.com/authid/detail.uri?authorId=Jorge-morales-2957</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s-MX" sz="1050" i="1" kern="1200">
                          <a:solidFill>
                            <a:srgbClr val="000000"/>
                          </a:solidFill>
                          <a:latin typeface="Source Sans Pro" panose="020B0503030403020204" pitchFamily="34" charset="0"/>
                          <a:ea typeface="Source Sans Pro" panose="020B0503030403020204" pitchFamily="34" charset="0"/>
                          <a:cs typeface="+mn-cs"/>
                        </a:rPr>
                        <a:t>Experto en diabetes tipo 2</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851330080"/>
                  </a:ext>
                </a:extLst>
              </a:tr>
              <a:tr h="265355">
                <a:tc>
                  <a:txBody>
                    <a:bodyPr/>
                    <a:lstStyle/>
                    <a:p>
                      <a:r>
                        <a:rPr lang="es-MX" sz="1050" i="1" kern="1200">
                          <a:solidFill>
                            <a:srgbClr val="000000"/>
                          </a:solidFill>
                          <a:latin typeface="Source Sans Pro" panose="020B0503030403020204" pitchFamily="34" charset="0"/>
                          <a:ea typeface="Source Sans Pro" panose="020B0503030403020204" pitchFamily="34" charset="0"/>
                          <a:cs typeface="+mn-cs"/>
                        </a:rPr>
                        <a:t>Pedro Rocha</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s-MX" sz="1050" i="1" kern="1200">
                          <a:solidFill>
                            <a:srgbClr val="000000"/>
                          </a:solidFill>
                          <a:latin typeface="Source Sans Pro" panose="020B0503030403020204" pitchFamily="34" charset="0"/>
                          <a:ea typeface="Source Sans Pro" panose="020B0503030403020204" pitchFamily="34" charset="0"/>
                          <a:cs typeface="+mn-cs"/>
                        </a:rPr>
                        <a:t>https://www.scopus.com/authid/detail.uri?authorId=Pedro-rocha-santos-2957</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s-MX" sz="1050" i="1" kern="1200">
                          <a:solidFill>
                            <a:srgbClr val="000000"/>
                          </a:solidFill>
                          <a:latin typeface="Source Sans Pro" panose="020B0503030403020204" pitchFamily="34" charset="0"/>
                          <a:ea typeface="Source Sans Pro" panose="020B0503030403020204" pitchFamily="34" charset="0"/>
                          <a:cs typeface="+mn-cs"/>
                        </a:rPr>
                        <a:t>Experto en diabetes tipo 2</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139087440"/>
                  </a:ext>
                </a:extLst>
              </a:tr>
              <a:tr h="265355">
                <a:tc>
                  <a:txBody>
                    <a:bodyPr/>
                    <a:lstStyle/>
                    <a:p>
                      <a:r>
                        <a:rPr lang="es-MX" sz="1050" i="1" kern="1200">
                          <a:solidFill>
                            <a:srgbClr val="000000"/>
                          </a:solidFill>
                          <a:latin typeface="Source Sans Pro" panose="020B0503030403020204" pitchFamily="34" charset="0"/>
                          <a:ea typeface="Source Sans Pro" panose="020B0503030403020204" pitchFamily="34" charset="0"/>
                          <a:cs typeface="+mn-cs"/>
                        </a:rPr>
                        <a:t>Alejandra </a:t>
                      </a:r>
                      <a:r>
                        <a:rPr lang="es-MX" sz="1050" i="1" kern="1200" err="1">
                          <a:solidFill>
                            <a:srgbClr val="000000"/>
                          </a:solidFill>
                          <a:latin typeface="Source Sans Pro" panose="020B0503030403020204" pitchFamily="34" charset="0"/>
                          <a:ea typeface="Source Sans Pro" panose="020B0503030403020204" pitchFamily="34" charset="0"/>
                          <a:cs typeface="+mn-cs"/>
                        </a:rPr>
                        <a:t>Pascalis</a:t>
                      </a:r>
                      <a:endParaRPr lang="es-MX" sz="1050" i="1" kern="1200">
                        <a:solidFill>
                          <a:srgbClr val="000000"/>
                        </a:solidFill>
                        <a:latin typeface="Source Sans Pro" panose="020B0503030403020204" pitchFamily="34" charset="0"/>
                        <a:ea typeface="Source Sans Pro" panose="020B0503030403020204" pitchFamily="34" charset="0"/>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050" i="1" kern="1200">
                          <a:solidFill>
                            <a:srgbClr val="000000"/>
                          </a:solidFill>
                          <a:latin typeface="Source Sans Pro" panose="020B0503030403020204" pitchFamily="34" charset="0"/>
                          <a:ea typeface="Source Sans Pro" panose="020B0503030403020204" pitchFamily="34" charset="0"/>
                          <a:cs typeface="+mn-cs"/>
                        </a:rPr>
                        <a:t>https://www.linkedin.com/in/alpascalisb/</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s-MX" sz="1050" i="1" kern="1200">
                          <a:solidFill>
                            <a:srgbClr val="000000"/>
                          </a:solidFill>
                          <a:latin typeface="Source Sans Pro" panose="020B0503030403020204" pitchFamily="34" charset="0"/>
                          <a:ea typeface="Source Sans Pro" panose="020B0503030403020204" pitchFamily="34" charset="0"/>
                          <a:cs typeface="+mn-cs"/>
                        </a:rPr>
                        <a:t>Contacto comercial</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975954502"/>
                  </a:ext>
                </a:extLst>
              </a:tr>
              <a:tr h="265355">
                <a:tc>
                  <a:txBody>
                    <a:bodyPr/>
                    <a:lstStyle/>
                    <a:p>
                      <a:r>
                        <a:rPr lang="es-MX" sz="1050" i="1" kern="1200">
                          <a:solidFill>
                            <a:srgbClr val="000000"/>
                          </a:solidFill>
                          <a:latin typeface="Source Sans Pro" panose="020B0503030403020204" pitchFamily="34" charset="0"/>
                          <a:ea typeface="Source Sans Pro" panose="020B0503030403020204" pitchFamily="34" charset="0"/>
                          <a:cs typeface="+mn-cs"/>
                        </a:rPr>
                        <a:t>Renata Borja</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050" i="1" kern="1200">
                          <a:solidFill>
                            <a:srgbClr val="000000"/>
                          </a:solidFill>
                          <a:latin typeface="Source Sans Pro" panose="020B0503030403020204" pitchFamily="34" charset="0"/>
                          <a:ea typeface="Source Sans Pro" panose="020B0503030403020204" pitchFamily="34" charset="0"/>
                          <a:cs typeface="+mn-cs"/>
                        </a:rPr>
                        <a:t>https://www.linkedin.com/in/renata-Borja-85/</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s-MX" sz="1050" i="1" kern="1200">
                          <a:solidFill>
                            <a:srgbClr val="000000"/>
                          </a:solidFill>
                          <a:latin typeface="Source Sans Pro" panose="020B0503030403020204" pitchFamily="34" charset="0"/>
                          <a:ea typeface="Source Sans Pro" panose="020B0503030403020204" pitchFamily="34" charset="0"/>
                          <a:cs typeface="+mn-cs"/>
                        </a:rPr>
                        <a:t>Responsable legal</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777812121"/>
                  </a:ext>
                </a:extLst>
              </a:tr>
            </a:tbl>
          </a:graphicData>
        </a:graphic>
      </p:graphicFrame>
      <p:sp>
        <p:nvSpPr>
          <p:cNvPr id="100" name="CuadroTexto 99">
            <a:extLst>
              <a:ext uri="{FF2B5EF4-FFF2-40B4-BE49-F238E27FC236}">
                <a16:creationId xmlns:a16="http://schemas.microsoft.com/office/drawing/2014/main" id="{B8E71734-5BBC-2BCC-67EC-7B12B2182703}"/>
              </a:ext>
            </a:extLst>
          </p:cNvPr>
          <p:cNvSpPr txBox="1"/>
          <p:nvPr/>
        </p:nvSpPr>
        <p:spPr>
          <a:xfrm>
            <a:off x="184734" y="2697398"/>
            <a:ext cx="3371534" cy="307777"/>
          </a:xfrm>
          <a:prstGeom prst="rect">
            <a:avLst/>
          </a:prstGeom>
          <a:noFill/>
        </p:spPr>
        <p:txBody>
          <a:bodyPr wrap="square" lIns="0" rtlCol="0">
            <a:spAutoFit/>
          </a:bodyPr>
          <a:lstStyle/>
          <a:p>
            <a:r>
              <a:rPr lang="es-MX" sz="1400">
                <a:solidFill>
                  <a:schemeClr val="bg1"/>
                </a:solidFill>
                <a:latin typeface="Source Sans Pro" panose="020B0503030403020204" pitchFamily="34" charset="0"/>
                <a:ea typeface="Source Sans Pro" panose="020B0503030403020204" pitchFamily="34" charset="0"/>
              </a:rPr>
              <a:t>INDUSTRIA:</a:t>
            </a:r>
          </a:p>
        </p:txBody>
      </p:sp>
      <p:sp>
        <p:nvSpPr>
          <p:cNvPr id="101" name="Rectángulo: esquinas redondeadas 100">
            <a:extLst>
              <a:ext uri="{FF2B5EF4-FFF2-40B4-BE49-F238E27FC236}">
                <a16:creationId xmlns:a16="http://schemas.microsoft.com/office/drawing/2014/main" id="{D034D625-C24C-B51F-9EB4-4BAD137B9699}"/>
              </a:ext>
            </a:extLst>
          </p:cNvPr>
          <p:cNvSpPr/>
          <p:nvPr/>
        </p:nvSpPr>
        <p:spPr>
          <a:xfrm>
            <a:off x="184734" y="3135509"/>
            <a:ext cx="3780000" cy="284400"/>
          </a:xfrm>
          <a:prstGeom prst="roundRect">
            <a:avLst>
              <a:gd name="adj" fmla="val 8715"/>
            </a:avLst>
          </a:prstGeom>
          <a:solidFill>
            <a:srgbClr val="CCCE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s-MX" sz="1050" i="1" err="1">
                <a:solidFill>
                  <a:srgbClr val="000000"/>
                </a:solidFill>
                <a:latin typeface="Source Sans Pro" panose="020B0503030403020204" pitchFamily="34" charset="0"/>
                <a:ea typeface="Source Sans Pro" panose="020B0503030403020204" pitchFamily="34" charset="0"/>
              </a:rPr>
              <a:t>Ej</a:t>
            </a:r>
            <a:r>
              <a:rPr lang="es-MX" sz="1050" i="1">
                <a:solidFill>
                  <a:srgbClr val="000000"/>
                </a:solidFill>
                <a:latin typeface="Source Sans Pro" panose="020B0503030403020204" pitchFamily="34" charset="0"/>
                <a:ea typeface="Source Sans Pro" panose="020B0503030403020204" pitchFamily="34" charset="0"/>
              </a:rPr>
              <a:t>: Salud</a:t>
            </a:r>
          </a:p>
        </p:txBody>
      </p:sp>
      <p:grpSp>
        <p:nvGrpSpPr>
          <p:cNvPr id="8" name="Grupo 7">
            <a:extLst>
              <a:ext uri="{FF2B5EF4-FFF2-40B4-BE49-F238E27FC236}">
                <a16:creationId xmlns:a16="http://schemas.microsoft.com/office/drawing/2014/main" id="{8BD9971E-7E7F-4FDA-297B-A949FCC38B6B}"/>
              </a:ext>
            </a:extLst>
          </p:cNvPr>
          <p:cNvGrpSpPr/>
          <p:nvPr/>
        </p:nvGrpSpPr>
        <p:grpSpPr>
          <a:xfrm>
            <a:off x="4200767" y="2951472"/>
            <a:ext cx="3790466" cy="544475"/>
            <a:chOff x="4226367" y="1634850"/>
            <a:chExt cx="3790466" cy="544475"/>
          </a:xfrm>
        </p:grpSpPr>
        <p:sp>
          <p:nvSpPr>
            <p:cNvPr id="18" name="CuadroTexto 17">
              <a:extLst>
                <a:ext uri="{FF2B5EF4-FFF2-40B4-BE49-F238E27FC236}">
                  <a16:creationId xmlns:a16="http://schemas.microsoft.com/office/drawing/2014/main" id="{3E89DCB4-06B6-F271-FB50-A8A5228D86C5}"/>
                </a:ext>
              </a:extLst>
            </p:cNvPr>
            <p:cNvSpPr txBox="1"/>
            <p:nvPr/>
          </p:nvSpPr>
          <p:spPr>
            <a:xfrm>
              <a:off x="4226367" y="1933104"/>
              <a:ext cx="3177367" cy="246221"/>
            </a:xfrm>
            <a:prstGeom prst="rect">
              <a:avLst/>
            </a:prstGeom>
            <a:noFill/>
          </p:spPr>
          <p:txBody>
            <a:bodyPr wrap="square" lIns="0" rtlCol="0">
              <a:spAutoFit/>
            </a:bodyPr>
            <a:lstStyle/>
            <a:p>
              <a:r>
                <a:rPr lang="es-MX" sz="1000" i="1">
                  <a:solidFill>
                    <a:schemeClr val="bg1"/>
                  </a:solidFill>
                  <a:latin typeface="Source Sans Pro" panose="020B0503030403020204" pitchFamily="34" charset="0"/>
                  <a:ea typeface="Source Sans Pro" panose="020B0503030403020204" pitchFamily="34" charset="0"/>
                </a:rPr>
                <a:t>Ver criterios en las páginas 9, 10 y 11.</a:t>
              </a:r>
              <a:endParaRPr lang="es-MX" sz="1000" i="1">
                <a:solidFill>
                  <a:schemeClr val="bg1"/>
                </a:solidFill>
                <a:highlight>
                  <a:srgbClr val="FFFF00"/>
                </a:highlight>
                <a:latin typeface="Source Sans Pro" panose="020B0503030403020204" pitchFamily="34" charset="0"/>
                <a:ea typeface="Source Sans Pro" panose="020B0503030403020204" pitchFamily="34" charset="0"/>
              </a:endParaRPr>
            </a:p>
          </p:txBody>
        </p:sp>
        <p:sp>
          <p:nvSpPr>
            <p:cNvPr id="24" name="CuadroTexto 23">
              <a:extLst>
                <a:ext uri="{FF2B5EF4-FFF2-40B4-BE49-F238E27FC236}">
                  <a16:creationId xmlns:a16="http://schemas.microsoft.com/office/drawing/2014/main" id="{032A4EE9-85B5-169B-F2C4-90EE49C6A7ED}"/>
                </a:ext>
              </a:extLst>
            </p:cNvPr>
            <p:cNvSpPr txBox="1"/>
            <p:nvPr/>
          </p:nvSpPr>
          <p:spPr>
            <a:xfrm>
              <a:off x="4226368" y="1730100"/>
              <a:ext cx="2975100" cy="307777"/>
            </a:xfrm>
            <a:prstGeom prst="rect">
              <a:avLst/>
            </a:prstGeom>
            <a:noFill/>
          </p:spPr>
          <p:txBody>
            <a:bodyPr wrap="square" lIns="0" rtlCol="0">
              <a:spAutoFit/>
            </a:bodyPr>
            <a:lstStyle/>
            <a:p>
              <a:r>
                <a:rPr lang="es-MX" sz="1400">
                  <a:solidFill>
                    <a:schemeClr val="bg1"/>
                  </a:solidFill>
                  <a:latin typeface="Source Sans Pro" panose="020B0503030403020204" pitchFamily="34" charset="0"/>
                  <a:ea typeface="Source Sans Pro" panose="020B0503030403020204" pitchFamily="34" charset="0"/>
                </a:rPr>
                <a:t>BRL (BUSINESS READINESS LEVEL):</a:t>
              </a:r>
            </a:p>
          </p:txBody>
        </p:sp>
        <p:sp>
          <p:nvSpPr>
            <p:cNvPr id="28" name="Rectángulo: esquinas redondeadas 27">
              <a:extLst>
                <a:ext uri="{FF2B5EF4-FFF2-40B4-BE49-F238E27FC236}">
                  <a16:creationId xmlns:a16="http://schemas.microsoft.com/office/drawing/2014/main" id="{406DE390-68B0-2951-6A1D-BD64671F36AB}"/>
                </a:ext>
              </a:extLst>
            </p:cNvPr>
            <p:cNvSpPr/>
            <p:nvPr/>
          </p:nvSpPr>
          <p:spPr>
            <a:xfrm>
              <a:off x="7336895" y="1634850"/>
              <a:ext cx="679938" cy="487608"/>
            </a:xfrm>
            <a:prstGeom prst="roundRect">
              <a:avLst>
                <a:gd name="adj" fmla="val 8715"/>
              </a:avLst>
            </a:prstGeom>
            <a:solidFill>
              <a:srgbClr val="CCCE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a:solidFill>
                    <a:schemeClr val="tx1"/>
                  </a:solidFill>
                  <a:latin typeface="Source Sans Pro" panose="020B0503030403020204" pitchFamily="34" charset="0"/>
                  <a:ea typeface="Source Sans Pro" panose="020B0503030403020204" pitchFamily="34" charset="0"/>
                </a:rPr>
                <a:t>1</a:t>
              </a:r>
            </a:p>
          </p:txBody>
        </p:sp>
      </p:grpSp>
      <p:sp>
        <p:nvSpPr>
          <p:cNvPr id="13" name="CuadroTexto 12">
            <a:extLst>
              <a:ext uri="{FF2B5EF4-FFF2-40B4-BE49-F238E27FC236}">
                <a16:creationId xmlns:a16="http://schemas.microsoft.com/office/drawing/2014/main" id="{374F6C14-5594-BFF3-CCC6-5B6F273E5FC2}"/>
              </a:ext>
            </a:extLst>
          </p:cNvPr>
          <p:cNvSpPr txBox="1"/>
          <p:nvPr/>
        </p:nvSpPr>
        <p:spPr>
          <a:xfrm>
            <a:off x="4206000" y="3567859"/>
            <a:ext cx="3674966" cy="307777"/>
          </a:xfrm>
          <a:prstGeom prst="rect">
            <a:avLst/>
          </a:prstGeom>
          <a:noFill/>
        </p:spPr>
        <p:txBody>
          <a:bodyPr wrap="square" lIns="0" tIns="45720" rIns="91440" bIns="45720" rtlCol="0" anchor="t">
            <a:spAutoFit/>
          </a:bodyPr>
          <a:lstStyle/>
          <a:p>
            <a:r>
              <a:rPr lang="es-MX" sz="1400" dirty="0">
                <a:solidFill>
                  <a:schemeClr val="bg1"/>
                </a:solidFill>
                <a:latin typeface="Source Sans Pro"/>
                <a:ea typeface="Source Sans Pro"/>
              </a:rPr>
              <a:t>SUSTENTO BRL:</a:t>
            </a:r>
          </a:p>
        </p:txBody>
      </p:sp>
      <p:sp>
        <p:nvSpPr>
          <p:cNvPr id="15" name="Rectángulo: esquinas redondeadas 14">
            <a:extLst>
              <a:ext uri="{FF2B5EF4-FFF2-40B4-BE49-F238E27FC236}">
                <a16:creationId xmlns:a16="http://schemas.microsoft.com/office/drawing/2014/main" id="{076DAE0C-619F-5DB6-F014-4792E19D108B}"/>
              </a:ext>
            </a:extLst>
          </p:cNvPr>
          <p:cNvSpPr/>
          <p:nvPr/>
        </p:nvSpPr>
        <p:spPr>
          <a:xfrm>
            <a:off x="4206000" y="3958693"/>
            <a:ext cx="3780000" cy="792000"/>
          </a:xfrm>
          <a:prstGeom prst="roundRect">
            <a:avLst>
              <a:gd name="adj" fmla="val 8715"/>
            </a:avLst>
          </a:prstGeom>
          <a:solidFill>
            <a:srgbClr val="CCCE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s-MX" sz="1050" i="1" err="1">
                <a:solidFill>
                  <a:srgbClr val="000000"/>
                </a:solidFill>
                <a:latin typeface="Source Sans Pro" panose="020B0503030403020204" pitchFamily="34" charset="0"/>
                <a:ea typeface="Source Sans Pro" panose="020B0503030403020204" pitchFamily="34" charset="0"/>
              </a:rPr>
              <a:t>Ej</a:t>
            </a:r>
            <a:r>
              <a:rPr lang="es-MX" sz="1050" i="1">
                <a:solidFill>
                  <a:srgbClr val="000000"/>
                </a:solidFill>
                <a:latin typeface="Source Sans Pro" panose="020B0503030403020204" pitchFamily="34" charset="0"/>
                <a:ea typeface="Source Sans Pro" panose="020B0503030403020204" pitchFamily="34" charset="0"/>
              </a:rPr>
              <a:t>: Se han recolectado hipótesis para crear un modelo de negocio, sin embargo no se han probado con en público objetivo  </a:t>
            </a:r>
          </a:p>
        </p:txBody>
      </p:sp>
      <p:sp>
        <p:nvSpPr>
          <p:cNvPr id="16" name="CuadroTexto 15">
            <a:extLst>
              <a:ext uri="{FF2B5EF4-FFF2-40B4-BE49-F238E27FC236}">
                <a16:creationId xmlns:a16="http://schemas.microsoft.com/office/drawing/2014/main" id="{CCB49F52-5B29-7711-546C-5A849EDFCB89}"/>
              </a:ext>
            </a:extLst>
          </p:cNvPr>
          <p:cNvSpPr txBox="1"/>
          <p:nvPr/>
        </p:nvSpPr>
        <p:spPr>
          <a:xfrm>
            <a:off x="8282579" y="1011912"/>
            <a:ext cx="3214166" cy="307777"/>
          </a:xfrm>
          <a:prstGeom prst="rect">
            <a:avLst/>
          </a:prstGeom>
          <a:noFill/>
        </p:spPr>
        <p:txBody>
          <a:bodyPr wrap="square" lIns="0" rtlCol="0">
            <a:spAutoFit/>
          </a:bodyPr>
          <a:lstStyle/>
          <a:p>
            <a:r>
              <a:rPr lang="es-MX" sz="1400">
                <a:solidFill>
                  <a:schemeClr val="bg1"/>
                </a:solidFill>
                <a:latin typeface="Source Sans Pro" panose="020B0503030403020204" pitchFamily="34" charset="0"/>
                <a:ea typeface="Source Sans Pro" panose="020B0503030403020204" pitchFamily="34" charset="0"/>
              </a:rPr>
              <a:t>FOTOGRAFÍA/ ESQUEMA:</a:t>
            </a:r>
          </a:p>
        </p:txBody>
      </p:sp>
      <p:sp>
        <p:nvSpPr>
          <p:cNvPr id="17" name="Rectángulo: esquinas redondeadas 16">
            <a:extLst>
              <a:ext uri="{FF2B5EF4-FFF2-40B4-BE49-F238E27FC236}">
                <a16:creationId xmlns:a16="http://schemas.microsoft.com/office/drawing/2014/main" id="{3C771D68-5439-FB82-B4E6-1F3612F3A185}"/>
              </a:ext>
            </a:extLst>
          </p:cNvPr>
          <p:cNvSpPr/>
          <p:nvPr/>
        </p:nvSpPr>
        <p:spPr>
          <a:xfrm>
            <a:off x="8282579" y="1352647"/>
            <a:ext cx="3780000" cy="1496551"/>
          </a:xfrm>
          <a:prstGeom prst="roundRect">
            <a:avLst>
              <a:gd name="adj" fmla="val 8715"/>
            </a:avLst>
          </a:prstGeom>
          <a:solidFill>
            <a:srgbClr val="CCCE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s-MX" sz="1050" i="1">
              <a:solidFill>
                <a:srgbClr val="000000"/>
              </a:solidFill>
              <a:latin typeface="Source Sans Pro" panose="020B0503030403020204" pitchFamily="34" charset="0"/>
              <a:ea typeface="Source Sans Pro" panose="020B0503030403020204" pitchFamily="34" charset="0"/>
            </a:endParaRPr>
          </a:p>
        </p:txBody>
      </p:sp>
      <p:pic>
        <p:nvPicPr>
          <p:cNvPr id="19" name="Imagen 18" descr="Imagen en blanco y negro&#10;&#10;Descripción generada automáticamente con confianza baja">
            <a:extLst>
              <a:ext uri="{FF2B5EF4-FFF2-40B4-BE49-F238E27FC236}">
                <a16:creationId xmlns:a16="http://schemas.microsoft.com/office/drawing/2014/main" id="{56A57B1D-D890-95A6-578D-98DBEFBF80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21403" y="1483823"/>
            <a:ext cx="1433930" cy="1210039"/>
          </a:xfrm>
          <a:prstGeom prst="rect">
            <a:avLst/>
          </a:prstGeom>
        </p:spPr>
      </p:pic>
      <p:pic>
        <p:nvPicPr>
          <p:cNvPr id="20" name="Imagen 19">
            <a:extLst>
              <a:ext uri="{FF2B5EF4-FFF2-40B4-BE49-F238E27FC236}">
                <a16:creationId xmlns:a16="http://schemas.microsoft.com/office/drawing/2014/main" id="{A0EF758B-BDC8-9E78-D683-B5A72D1B0E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71675" y="1496607"/>
            <a:ext cx="1953971" cy="1191922"/>
          </a:xfrm>
          <a:prstGeom prst="rect">
            <a:avLst/>
          </a:prstGeom>
        </p:spPr>
      </p:pic>
      <p:sp>
        <p:nvSpPr>
          <p:cNvPr id="22" name="CuadroTexto 21">
            <a:extLst>
              <a:ext uri="{FF2B5EF4-FFF2-40B4-BE49-F238E27FC236}">
                <a16:creationId xmlns:a16="http://schemas.microsoft.com/office/drawing/2014/main" id="{698146AC-F070-F9D8-F182-2B6C37545EA9}"/>
              </a:ext>
            </a:extLst>
          </p:cNvPr>
          <p:cNvSpPr txBox="1"/>
          <p:nvPr/>
        </p:nvSpPr>
        <p:spPr>
          <a:xfrm>
            <a:off x="4205999" y="4970322"/>
            <a:ext cx="3791747" cy="307777"/>
          </a:xfrm>
          <a:prstGeom prst="rect">
            <a:avLst/>
          </a:prstGeom>
          <a:noFill/>
        </p:spPr>
        <p:txBody>
          <a:bodyPr wrap="square" lIns="0" rtlCol="0">
            <a:spAutoFit/>
          </a:bodyPr>
          <a:lstStyle/>
          <a:p>
            <a:r>
              <a:rPr lang="es-MX" sz="1400">
                <a:solidFill>
                  <a:schemeClr val="bg1"/>
                </a:solidFill>
                <a:latin typeface="Source Sans Pro" panose="020B0503030403020204" pitchFamily="34" charset="0"/>
                <a:ea typeface="Source Sans Pro" panose="020B0503030403020204" pitchFamily="34" charset="0"/>
              </a:rPr>
              <a:t>REQUERIMIENTOS PARA EL VENTURE BUILDER:</a:t>
            </a:r>
          </a:p>
        </p:txBody>
      </p:sp>
      <p:sp>
        <p:nvSpPr>
          <p:cNvPr id="23" name="Rectángulo: esquinas redondeadas 22">
            <a:extLst>
              <a:ext uri="{FF2B5EF4-FFF2-40B4-BE49-F238E27FC236}">
                <a16:creationId xmlns:a16="http://schemas.microsoft.com/office/drawing/2014/main" id="{9E6CFE82-E2D6-FC4F-20F8-120B422A1528}"/>
              </a:ext>
            </a:extLst>
          </p:cNvPr>
          <p:cNvSpPr/>
          <p:nvPr/>
        </p:nvSpPr>
        <p:spPr>
          <a:xfrm>
            <a:off x="4206000" y="5408434"/>
            <a:ext cx="3780000" cy="1266466"/>
          </a:xfrm>
          <a:prstGeom prst="roundRect">
            <a:avLst>
              <a:gd name="adj" fmla="val 8715"/>
            </a:avLst>
          </a:prstGeom>
          <a:solidFill>
            <a:srgbClr val="CCCE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s-MX" sz="1050" i="1" err="1">
                <a:solidFill>
                  <a:srgbClr val="000000"/>
                </a:solidFill>
                <a:latin typeface="Source Sans Pro" panose="020B0503030403020204" pitchFamily="34" charset="0"/>
                <a:ea typeface="Source Sans Pro" panose="020B0503030403020204" pitchFamily="34" charset="0"/>
              </a:rPr>
              <a:t>Ej</a:t>
            </a:r>
            <a:r>
              <a:rPr lang="es-MX" sz="1050" i="1">
                <a:solidFill>
                  <a:srgbClr val="000000"/>
                </a:solidFill>
                <a:latin typeface="Source Sans Pro" panose="020B0503030403020204" pitchFamily="34" charset="0"/>
                <a:ea typeface="Source Sans Pro" panose="020B0503030403020204" pitchFamily="34" charset="0"/>
              </a:rPr>
              <a:t>: Este dispositivo ya tiene un TRL de 7 sin embargo no ha logrado avanzar en el CRL por falta de tiempo del equipo de investigación. Buscamos un CEO que lleve toda la administración, equipos de diseño y marca para poder comercializar el proyecto y apoyo para la creación y validación del modelo de negocio que se tiene planteado B2G. </a:t>
            </a:r>
          </a:p>
        </p:txBody>
      </p:sp>
    </p:spTree>
    <p:extLst>
      <p:ext uri="{BB962C8B-B14F-4D97-AF65-F5344CB8AC3E}">
        <p14:creationId xmlns:p14="http://schemas.microsoft.com/office/powerpoint/2010/main" val="33132822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esquinas redondeadas 1">
            <a:extLst>
              <a:ext uri="{FF2B5EF4-FFF2-40B4-BE49-F238E27FC236}">
                <a16:creationId xmlns:a16="http://schemas.microsoft.com/office/drawing/2014/main" id="{5A51649E-8201-D958-E22C-DC98D2FC1128}"/>
              </a:ext>
            </a:extLst>
          </p:cNvPr>
          <p:cNvSpPr/>
          <p:nvPr/>
        </p:nvSpPr>
        <p:spPr>
          <a:xfrm>
            <a:off x="0" y="930166"/>
            <a:ext cx="12191999" cy="5927834"/>
          </a:xfrm>
          <a:prstGeom prst="roundRect">
            <a:avLst>
              <a:gd name="adj" fmla="val 0"/>
            </a:avLst>
          </a:prstGeom>
          <a:solidFill>
            <a:srgbClr val="0314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CuadroTexto 4">
            <a:extLst>
              <a:ext uri="{FF2B5EF4-FFF2-40B4-BE49-F238E27FC236}">
                <a16:creationId xmlns:a16="http://schemas.microsoft.com/office/drawing/2014/main" id="{B9C6813B-2F14-7830-DA77-E67E092B9F1D}"/>
              </a:ext>
            </a:extLst>
          </p:cNvPr>
          <p:cNvSpPr txBox="1"/>
          <p:nvPr/>
        </p:nvSpPr>
        <p:spPr>
          <a:xfrm>
            <a:off x="4206000" y="1636290"/>
            <a:ext cx="3674966" cy="307777"/>
          </a:xfrm>
          <a:prstGeom prst="rect">
            <a:avLst/>
          </a:prstGeom>
          <a:noFill/>
        </p:spPr>
        <p:txBody>
          <a:bodyPr wrap="square" lIns="0" rtlCol="0">
            <a:spAutoFit/>
          </a:bodyPr>
          <a:lstStyle/>
          <a:p>
            <a:r>
              <a:rPr lang="es-MX" sz="1400">
                <a:solidFill>
                  <a:schemeClr val="bg1"/>
                </a:solidFill>
                <a:latin typeface="Source Sans Pro" panose="020B0503030403020204" pitchFamily="34" charset="0"/>
                <a:ea typeface="Source Sans Pro" panose="020B0503030403020204" pitchFamily="34" charset="0"/>
              </a:rPr>
              <a:t>SUSTENTO TRL:</a:t>
            </a:r>
          </a:p>
        </p:txBody>
      </p:sp>
      <p:sp>
        <p:nvSpPr>
          <p:cNvPr id="6" name="Rectángulo: esquinas redondeadas 5">
            <a:extLst>
              <a:ext uri="{FF2B5EF4-FFF2-40B4-BE49-F238E27FC236}">
                <a16:creationId xmlns:a16="http://schemas.microsoft.com/office/drawing/2014/main" id="{11E79FD2-B636-3218-E5B8-61FDB75DE72F}"/>
              </a:ext>
            </a:extLst>
          </p:cNvPr>
          <p:cNvSpPr/>
          <p:nvPr/>
        </p:nvSpPr>
        <p:spPr>
          <a:xfrm>
            <a:off x="4206000" y="1977025"/>
            <a:ext cx="3780000" cy="792000"/>
          </a:xfrm>
          <a:prstGeom prst="roundRect">
            <a:avLst>
              <a:gd name="adj" fmla="val 8715"/>
            </a:avLst>
          </a:prstGeom>
          <a:solidFill>
            <a:srgbClr val="CCCE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s-MX" sz="1050" i="1" err="1">
                <a:solidFill>
                  <a:srgbClr val="000000"/>
                </a:solidFill>
                <a:latin typeface="Source Sans Pro" panose="020B0503030403020204" pitchFamily="34" charset="0"/>
                <a:ea typeface="Source Sans Pro" panose="020B0503030403020204" pitchFamily="34" charset="0"/>
              </a:rPr>
              <a:t>Ej</a:t>
            </a:r>
            <a:r>
              <a:rPr lang="es-MX" sz="1050" i="1">
                <a:solidFill>
                  <a:srgbClr val="000000"/>
                </a:solidFill>
                <a:latin typeface="Source Sans Pro" panose="020B0503030403020204" pitchFamily="34" charset="0"/>
                <a:ea typeface="Source Sans Pro" panose="020B0503030403020204" pitchFamily="34" charset="0"/>
              </a:rPr>
              <a:t>: Se han hecho estudios en un entorno relevante con el prototipo funcional en el hospital ABC.</a:t>
            </a:r>
          </a:p>
          <a:p>
            <a:r>
              <a:rPr lang="es-MX" sz="1050" i="1">
                <a:solidFill>
                  <a:srgbClr val="000000"/>
                </a:solidFill>
                <a:latin typeface="Source Sans Pro" panose="020B0503030403020204" pitchFamily="34" charset="0"/>
                <a:ea typeface="Source Sans Pro" panose="020B0503030403020204" pitchFamily="34" charset="0"/>
              </a:rPr>
              <a:t>https://www.sciencedirect.com/science/article/pii/S1575092206711299</a:t>
            </a:r>
          </a:p>
          <a:p>
            <a:r>
              <a:rPr lang="es-MX" sz="1050" i="1">
                <a:solidFill>
                  <a:srgbClr val="000000"/>
                </a:solidFill>
                <a:latin typeface="Source Sans Pro" panose="020B0503030403020204" pitchFamily="34" charset="0"/>
                <a:ea typeface="Source Sans Pro" panose="020B0503030403020204" pitchFamily="34" charset="0"/>
              </a:rPr>
              <a:t> </a:t>
            </a:r>
          </a:p>
        </p:txBody>
      </p:sp>
      <p:sp>
        <p:nvSpPr>
          <p:cNvPr id="21" name="Round Same Side Corner Rectangle 1">
            <a:extLst>
              <a:ext uri="{FF2B5EF4-FFF2-40B4-BE49-F238E27FC236}">
                <a16:creationId xmlns:a16="http://schemas.microsoft.com/office/drawing/2014/main" id="{B167B03C-6086-6EA4-E1AF-CE62D15A441F}"/>
              </a:ext>
            </a:extLst>
          </p:cNvPr>
          <p:cNvSpPr/>
          <p:nvPr/>
        </p:nvSpPr>
        <p:spPr>
          <a:xfrm rot="5400000">
            <a:off x="1458312" y="-1316418"/>
            <a:ext cx="662152" cy="3578772"/>
          </a:xfrm>
          <a:prstGeom prst="round2SameRect">
            <a:avLst>
              <a:gd name="adj1" fmla="val 50000"/>
              <a:gd name="adj2" fmla="val 0"/>
            </a:avLst>
          </a:prstGeom>
          <a:solidFill>
            <a:srgbClr val="082D8F"/>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nchorCtr="0"/>
          <a:lstStyle/>
          <a:p>
            <a:pPr algn="ctr"/>
            <a:r>
              <a:rPr lang="es-ES" sz="1800" b="1">
                <a:latin typeface="Poppins"/>
                <a:cs typeface="Poppins"/>
              </a:rPr>
              <a:t>Ficha técnica</a:t>
            </a:r>
            <a:endParaRPr lang="es-ES" b="1"/>
          </a:p>
        </p:txBody>
      </p:sp>
      <p:sp>
        <p:nvSpPr>
          <p:cNvPr id="3" name="CuadroTexto 2">
            <a:extLst>
              <a:ext uri="{FF2B5EF4-FFF2-40B4-BE49-F238E27FC236}">
                <a16:creationId xmlns:a16="http://schemas.microsoft.com/office/drawing/2014/main" id="{8543C971-20F6-4D96-8709-388EA8C01267}"/>
              </a:ext>
            </a:extLst>
          </p:cNvPr>
          <p:cNvSpPr txBox="1"/>
          <p:nvPr/>
        </p:nvSpPr>
        <p:spPr>
          <a:xfrm>
            <a:off x="184734" y="1008999"/>
            <a:ext cx="3214166" cy="307777"/>
          </a:xfrm>
          <a:prstGeom prst="rect">
            <a:avLst/>
          </a:prstGeom>
          <a:noFill/>
        </p:spPr>
        <p:txBody>
          <a:bodyPr wrap="square" lIns="0" rtlCol="0">
            <a:spAutoFit/>
          </a:bodyPr>
          <a:lstStyle/>
          <a:p>
            <a:r>
              <a:rPr lang="es-MX" sz="1400">
                <a:solidFill>
                  <a:schemeClr val="bg1"/>
                </a:solidFill>
                <a:latin typeface="Source Sans Pro" panose="020B0503030403020204" pitchFamily="34" charset="0"/>
                <a:ea typeface="Source Sans Pro" panose="020B0503030403020204" pitchFamily="34" charset="0"/>
              </a:rPr>
              <a:t>NOMBRE Y DESCRIPCIÓN DE LA IDEA:</a:t>
            </a:r>
          </a:p>
        </p:txBody>
      </p:sp>
      <p:sp>
        <p:nvSpPr>
          <p:cNvPr id="7" name="Rectángulo: esquinas redondeadas 6">
            <a:extLst>
              <a:ext uri="{FF2B5EF4-FFF2-40B4-BE49-F238E27FC236}">
                <a16:creationId xmlns:a16="http://schemas.microsoft.com/office/drawing/2014/main" id="{AC2F2EB1-2AA0-9FF3-7F4E-8FBEB681C770}"/>
              </a:ext>
            </a:extLst>
          </p:cNvPr>
          <p:cNvSpPr/>
          <p:nvPr/>
        </p:nvSpPr>
        <p:spPr>
          <a:xfrm>
            <a:off x="184734" y="1447110"/>
            <a:ext cx="3780000" cy="1119954"/>
          </a:xfrm>
          <a:prstGeom prst="roundRect">
            <a:avLst>
              <a:gd name="adj" fmla="val 8715"/>
            </a:avLst>
          </a:prstGeom>
          <a:solidFill>
            <a:srgbClr val="CCCE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s-MX" sz="1050" i="1" err="1">
                <a:solidFill>
                  <a:srgbClr val="000000"/>
                </a:solidFill>
                <a:latin typeface="Source Sans Pro" panose="020B0503030403020204" pitchFamily="34" charset="0"/>
                <a:ea typeface="Source Sans Pro" panose="020B0503030403020204" pitchFamily="34" charset="0"/>
              </a:rPr>
              <a:t>Ej</a:t>
            </a:r>
            <a:r>
              <a:rPr lang="es-MX" sz="1050" i="1">
                <a:solidFill>
                  <a:srgbClr val="000000"/>
                </a:solidFill>
                <a:latin typeface="Source Sans Pro" panose="020B0503030403020204" pitchFamily="34" charset="0"/>
                <a:ea typeface="Source Sans Pro" panose="020B0503030403020204" pitchFamily="34" charset="0"/>
              </a:rPr>
              <a:t>: Pluma para la diabetes</a:t>
            </a:r>
          </a:p>
          <a:p>
            <a:r>
              <a:rPr lang="es-MX" sz="1050" i="1">
                <a:solidFill>
                  <a:srgbClr val="000000"/>
                </a:solidFill>
                <a:latin typeface="Source Sans Pro" panose="020B0503030403020204" pitchFamily="34" charset="0"/>
                <a:ea typeface="Source Sans Pro" panose="020B0503030403020204" pitchFamily="34" charset="0"/>
              </a:rPr>
              <a:t>Es una pluma portátil que les ayuda a los pacientes de diabetes tipo 2 a gestionar sus medicamentos y a tener un mejor control de su azúcar en sangre. Incluye una app que registra la información de los pacientes y se puede exportar para el médico tratante. </a:t>
            </a:r>
          </a:p>
        </p:txBody>
      </p:sp>
      <p:sp>
        <p:nvSpPr>
          <p:cNvPr id="12" name="CuadroTexto 11">
            <a:extLst>
              <a:ext uri="{FF2B5EF4-FFF2-40B4-BE49-F238E27FC236}">
                <a16:creationId xmlns:a16="http://schemas.microsoft.com/office/drawing/2014/main" id="{12FF0035-B6EE-BB38-63F9-ED2F2EB34607}"/>
              </a:ext>
            </a:extLst>
          </p:cNvPr>
          <p:cNvSpPr txBox="1"/>
          <p:nvPr/>
        </p:nvSpPr>
        <p:spPr>
          <a:xfrm>
            <a:off x="184734" y="3550243"/>
            <a:ext cx="3371534" cy="307777"/>
          </a:xfrm>
          <a:prstGeom prst="rect">
            <a:avLst/>
          </a:prstGeom>
          <a:noFill/>
        </p:spPr>
        <p:txBody>
          <a:bodyPr wrap="square" lIns="0" rtlCol="0">
            <a:spAutoFit/>
          </a:bodyPr>
          <a:lstStyle/>
          <a:p>
            <a:r>
              <a:rPr lang="es-MX" sz="1400">
                <a:solidFill>
                  <a:schemeClr val="bg1"/>
                </a:solidFill>
                <a:latin typeface="Source Sans Pro" panose="020B0503030403020204" pitchFamily="34" charset="0"/>
                <a:ea typeface="Source Sans Pro" panose="020B0503030403020204" pitchFamily="34" charset="0"/>
              </a:rPr>
              <a:t>PROBLEMÁTICA QUE RESUELVE:</a:t>
            </a:r>
          </a:p>
        </p:txBody>
      </p:sp>
      <p:sp>
        <p:nvSpPr>
          <p:cNvPr id="14" name="Rectángulo: esquinas redondeadas 13">
            <a:extLst>
              <a:ext uri="{FF2B5EF4-FFF2-40B4-BE49-F238E27FC236}">
                <a16:creationId xmlns:a16="http://schemas.microsoft.com/office/drawing/2014/main" id="{972D8E51-9B70-373D-F3A8-3E2F5FF027D9}"/>
              </a:ext>
            </a:extLst>
          </p:cNvPr>
          <p:cNvSpPr/>
          <p:nvPr/>
        </p:nvSpPr>
        <p:spPr>
          <a:xfrm>
            <a:off x="184734" y="3988354"/>
            <a:ext cx="3779997" cy="859020"/>
          </a:xfrm>
          <a:prstGeom prst="roundRect">
            <a:avLst>
              <a:gd name="adj" fmla="val 8715"/>
            </a:avLst>
          </a:prstGeom>
          <a:solidFill>
            <a:srgbClr val="CCCE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s-MX" sz="1050" i="1" err="1">
                <a:solidFill>
                  <a:srgbClr val="000000"/>
                </a:solidFill>
                <a:latin typeface="Source Sans Pro" panose="020B0503030403020204" pitchFamily="34" charset="0"/>
                <a:ea typeface="Source Sans Pro" panose="020B0503030403020204" pitchFamily="34" charset="0"/>
              </a:rPr>
              <a:t>Ej</a:t>
            </a:r>
            <a:r>
              <a:rPr lang="es-MX" sz="1050" i="1">
                <a:solidFill>
                  <a:srgbClr val="000000"/>
                </a:solidFill>
                <a:latin typeface="Source Sans Pro" panose="020B0503030403020204" pitchFamily="34" charset="0"/>
                <a:ea typeface="Source Sans Pro" panose="020B0503030403020204" pitchFamily="34" charset="0"/>
              </a:rPr>
              <a:t>: En el mercado no existe ningún dispositivo portátil de fácil acceso a los pacientes y que no requiere conocimientos especiales. Asimismo facilita la comunicación médico-paciente</a:t>
            </a:r>
          </a:p>
        </p:txBody>
      </p:sp>
      <p:sp>
        <p:nvSpPr>
          <p:cNvPr id="57" name="CuadroTexto 56">
            <a:extLst>
              <a:ext uri="{FF2B5EF4-FFF2-40B4-BE49-F238E27FC236}">
                <a16:creationId xmlns:a16="http://schemas.microsoft.com/office/drawing/2014/main" id="{7BDCAC17-419B-9B67-FDCD-D292915EE271}"/>
              </a:ext>
            </a:extLst>
          </p:cNvPr>
          <p:cNvSpPr txBox="1"/>
          <p:nvPr/>
        </p:nvSpPr>
        <p:spPr>
          <a:xfrm>
            <a:off x="184734" y="4977708"/>
            <a:ext cx="3371534" cy="307777"/>
          </a:xfrm>
          <a:prstGeom prst="rect">
            <a:avLst/>
          </a:prstGeom>
          <a:noFill/>
        </p:spPr>
        <p:txBody>
          <a:bodyPr wrap="square" lIns="0" rtlCol="0">
            <a:spAutoFit/>
          </a:bodyPr>
          <a:lstStyle/>
          <a:p>
            <a:r>
              <a:rPr lang="es-MX" sz="1400">
                <a:solidFill>
                  <a:schemeClr val="bg1"/>
                </a:solidFill>
                <a:latin typeface="Source Sans Pro" panose="020B0503030403020204" pitchFamily="34" charset="0"/>
                <a:ea typeface="Source Sans Pro" panose="020B0503030403020204" pitchFamily="34" charset="0"/>
              </a:rPr>
              <a:t>DIFERENCIADOR:</a:t>
            </a:r>
          </a:p>
        </p:txBody>
      </p:sp>
      <p:sp>
        <p:nvSpPr>
          <p:cNvPr id="58" name="Rectángulo: esquinas redondeadas 57">
            <a:extLst>
              <a:ext uri="{FF2B5EF4-FFF2-40B4-BE49-F238E27FC236}">
                <a16:creationId xmlns:a16="http://schemas.microsoft.com/office/drawing/2014/main" id="{C3D9694E-0B01-824D-4FDA-E3B658735AF0}"/>
              </a:ext>
            </a:extLst>
          </p:cNvPr>
          <p:cNvSpPr/>
          <p:nvPr/>
        </p:nvSpPr>
        <p:spPr>
          <a:xfrm>
            <a:off x="184734" y="5415820"/>
            <a:ext cx="3780000" cy="1266466"/>
          </a:xfrm>
          <a:prstGeom prst="roundRect">
            <a:avLst>
              <a:gd name="adj" fmla="val 8715"/>
            </a:avLst>
          </a:prstGeom>
          <a:solidFill>
            <a:srgbClr val="CCCE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s-MX" sz="1050" i="1" err="1">
                <a:solidFill>
                  <a:srgbClr val="000000"/>
                </a:solidFill>
                <a:latin typeface="Source Sans Pro" panose="020B0503030403020204" pitchFamily="34" charset="0"/>
                <a:ea typeface="Source Sans Pro" panose="020B0503030403020204" pitchFamily="34" charset="0"/>
              </a:rPr>
              <a:t>Ej</a:t>
            </a:r>
            <a:r>
              <a:rPr lang="es-MX" sz="1050" i="1">
                <a:solidFill>
                  <a:srgbClr val="000000"/>
                </a:solidFill>
                <a:latin typeface="Source Sans Pro" panose="020B0503030403020204" pitchFamily="34" charset="0"/>
                <a:ea typeface="Source Sans Pro" panose="020B0503030403020204" pitchFamily="34" charset="0"/>
              </a:rPr>
              <a:t>: A diferencia de los dispositivos existentes para personal médico, este resulta más fácil de usar para los pacientes y no se requiere entrenamiento previo. Los dispositivos marca Equis son similares, sin embargo no cuentan con una app. La app Ye cuenta con la información necesaria para el médico pero no está adecuada para el nivel de expertise del paciente.</a:t>
            </a:r>
          </a:p>
        </p:txBody>
      </p:sp>
      <p:sp>
        <p:nvSpPr>
          <p:cNvPr id="59" name="CuadroTexto 58">
            <a:extLst>
              <a:ext uri="{FF2B5EF4-FFF2-40B4-BE49-F238E27FC236}">
                <a16:creationId xmlns:a16="http://schemas.microsoft.com/office/drawing/2014/main" id="{0E5566C8-0F2F-A660-D04B-C98CADE953FA}"/>
              </a:ext>
            </a:extLst>
          </p:cNvPr>
          <p:cNvSpPr txBox="1"/>
          <p:nvPr/>
        </p:nvSpPr>
        <p:spPr>
          <a:xfrm>
            <a:off x="8304995" y="3235498"/>
            <a:ext cx="3420772" cy="307777"/>
          </a:xfrm>
          <a:prstGeom prst="rect">
            <a:avLst/>
          </a:prstGeom>
          <a:noFill/>
        </p:spPr>
        <p:txBody>
          <a:bodyPr wrap="square" lIns="0" rtlCol="0">
            <a:spAutoFit/>
          </a:bodyPr>
          <a:lstStyle/>
          <a:p>
            <a:r>
              <a:rPr lang="es-MX" sz="1400">
                <a:solidFill>
                  <a:schemeClr val="bg1"/>
                </a:solidFill>
                <a:latin typeface="Source Sans Pro" panose="020B0503030403020204" pitchFamily="34" charset="0"/>
                <a:ea typeface="Source Sans Pro" panose="020B0503030403020204" pitchFamily="34" charset="0"/>
              </a:rPr>
              <a:t>EQUIPO DEL PROYECTO:</a:t>
            </a:r>
          </a:p>
        </p:txBody>
      </p:sp>
      <p:cxnSp>
        <p:nvCxnSpPr>
          <p:cNvPr id="62" name="Conector recto 61">
            <a:extLst>
              <a:ext uri="{FF2B5EF4-FFF2-40B4-BE49-F238E27FC236}">
                <a16:creationId xmlns:a16="http://schemas.microsoft.com/office/drawing/2014/main" id="{B8FFC13F-3606-142D-603D-1E7924806EA6}"/>
              </a:ext>
            </a:extLst>
          </p:cNvPr>
          <p:cNvCxnSpPr>
            <a:cxnSpLocks/>
          </p:cNvCxnSpPr>
          <p:nvPr/>
        </p:nvCxnSpPr>
        <p:spPr>
          <a:xfrm>
            <a:off x="4064000" y="930166"/>
            <a:ext cx="0" cy="5927834"/>
          </a:xfrm>
          <a:prstGeom prst="line">
            <a:avLst/>
          </a:prstGeom>
          <a:ln w="12700" cap="rnd" cmpd="thinThick">
            <a:solidFill>
              <a:schemeClr val="bg1"/>
            </a:solidFill>
            <a:prstDash val="solid"/>
            <a:round/>
          </a:ln>
        </p:spPr>
        <p:style>
          <a:lnRef idx="1">
            <a:schemeClr val="accent1"/>
          </a:lnRef>
          <a:fillRef idx="0">
            <a:schemeClr val="accent1"/>
          </a:fillRef>
          <a:effectRef idx="0">
            <a:schemeClr val="accent1"/>
          </a:effectRef>
          <a:fontRef idx="minor">
            <a:schemeClr val="tx1"/>
          </a:fontRef>
        </p:style>
      </p:cxnSp>
      <p:cxnSp>
        <p:nvCxnSpPr>
          <p:cNvPr id="63" name="Conector recto 62">
            <a:extLst>
              <a:ext uri="{FF2B5EF4-FFF2-40B4-BE49-F238E27FC236}">
                <a16:creationId xmlns:a16="http://schemas.microsoft.com/office/drawing/2014/main" id="{DA9DB08C-2256-C42D-456D-F4030BBC3419}"/>
              </a:ext>
            </a:extLst>
          </p:cNvPr>
          <p:cNvCxnSpPr>
            <a:cxnSpLocks/>
          </p:cNvCxnSpPr>
          <p:nvPr/>
        </p:nvCxnSpPr>
        <p:spPr>
          <a:xfrm>
            <a:off x="8128000" y="930166"/>
            <a:ext cx="0" cy="5927834"/>
          </a:xfrm>
          <a:prstGeom prst="line">
            <a:avLst/>
          </a:prstGeom>
          <a:ln w="12700" cap="rnd" cmpd="thinThick">
            <a:solidFill>
              <a:schemeClr val="bg1"/>
            </a:solidFill>
            <a:prstDash val="solid"/>
            <a:round/>
          </a:ln>
        </p:spPr>
        <p:style>
          <a:lnRef idx="1">
            <a:schemeClr val="accent1"/>
          </a:lnRef>
          <a:fillRef idx="0">
            <a:schemeClr val="accent1"/>
          </a:fillRef>
          <a:effectRef idx="0">
            <a:schemeClr val="accent1"/>
          </a:effectRef>
          <a:fontRef idx="minor">
            <a:schemeClr val="tx1"/>
          </a:fontRef>
        </p:style>
      </p:cxnSp>
      <p:grpSp>
        <p:nvGrpSpPr>
          <p:cNvPr id="11" name="Grupo 10">
            <a:extLst>
              <a:ext uri="{FF2B5EF4-FFF2-40B4-BE49-F238E27FC236}">
                <a16:creationId xmlns:a16="http://schemas.microsoft.com/office/drawing/2014/main" id="{B2E02AC8-302F-2001-7847-1103E49DCA9F}"/>
              </a:ext>
            </a:extLst>
          </p:cNvPr>
          <p:cNvGrpSpPr/>
          <p:nvPr/>
        </p:nvGrpSpPr>
        <p:grpSpPr>
          <a:xfrm>
            <a:off x="4226367" y="1008999"/>
            <a:ext cx="3771380" cy="538555"/>
            <a:chOff x="4226367" y="1008999"/>
            <a:chExt cx="3771380" cy="538555"/>
          </a:xfrm>
        </p:grpSpPr>
        <p:sp>
          <p:nvSpPr>
            <p:cNvPr id="56" name="Rectángulo: esquinas redondeadas 55">
              <a:extLst>
                <a:ext uri="{FF2B5EF4-FFF2-40B4-BE49-F238E27FC236}">
                  <a16:creationId xmlns:a16="http://schemas.microsoft.com/office/drawing/2014/main" id="{DEEAAF14-E21D-4F24-B7E8-EEBB73FE75A0}"/>
                </a:ext>
              </a:extLst>
            </p:cNvPr>
            <p:cNvSpPr/>
            <p:nvPr/>
          </p:nvSpPr>
          <p:spPr>
            <a:xfrm>
              <a:off x="7317809" y="1008999"/>
              <a:ext cx="679938" cy="487608"/>
            </a:xfrm>
            <a:prstGeom prst="roundRect">
              <a:avLst>
                <a:gd name="adj" fmla="val 8715"/>
              </a:avLst>
            </a:prstGeom>
            <a:solidFill>
              <a:srgbClr val="CCCE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a:solidFill>
                    <a:schemeClr val="tx1"/>
                  </a:solidFill>
                  <a:latin typeface="Source Sans Pro" panose="020B0503030403020204" pitchFamily="34" charset="0"/>
                  <a:ea typeface="Source Sans Pro" panose="020B0503030403020204" pitchFamily="34" charset="0"/>
                </a:rPr>
                <a:t>7</a:t>
              </a:r>
            </a:p>
          </p:txBody>
        </p:sp>
        <p:sp>
          <p:nvSpPr>
            <p:cNvPr id="55" name="CuadroTexto 54">
              <a:extLst>
                <a:ext uri="{FF2B5EF4-FFF2-40B4-BE49-F238E27FC236}">
                  <a16:creationId xmlns:a16="http://schemas.microsoft.com/office/drawing/2014/main" id="{7984C4C2-D4AA-C4E7-1AA0-CCE3A9D5B60B}"/>
                </a:ext>
              </a:extLst>
            </p:cNvPr>
            <p:cNvSpPr txBox="1"/>
            <p:nvPr/>
          </p:nvSpPr>
          <p:spPr>
            <a:xfrm>
              <a:off x="4236551" y="1104249"/>
              <a:ext cx="2964916" cy="307777"/>
            </a:xfrm>
            <a:prstGeom prst="rect">
              <a:avLst/>
            </a:prstGeom>
            <a:noFill/>
          </p:spPr>
          <p:txBody>
            <a:bodyPr wrap="square" lIns="0" rtlCol="0">
              <a:spAutoFit/>
            </a:bodyPr>
            <a:lstStyle/>
            <a:p>
              <a:r>
                <a:rPr lang="es-MX" sz="1400">
                  <a:solidFill>
                    <a:schemeClr val="bg1"/>
                  </a:solidFill>
                  <a:latin typeface="Source Sans Pro" panose="020B0503030403020204" pitchFamily="34" charset="0"/>
                  <a:ea typeface="Source Sans Pro" panose="020B0503030403020204" pitchFamily="34" charset="0"/>
                </a:rPr>
                <a:t>TRL (TECHNOLOGY READINESS LEVEL):</a:t>
              </a:r>
            </a:p>
          </p:txBody>
        </p:sp>
        <p:sp>
          <p:nvSpPr>
            <p:cNvPr id="77" name="CuadroTexto 76">
              <a:extLst>
                <a:ext uri="{FF2B5EF4-FFF2-40B4-BE49-F238E27FC236}">
                  <a16:creationId xmlns:a16="http://schemas.microsoft.com/office/drawing/2014/main" id="{C7EB318A-2B8D-E371-4C1C-BE600FE28394}"/>
                </a:ext>
              </a:extLst>
            </p:cNvPr>
            <p:cNvSpPr txBox="1"/>
            <p:nvPr/>
          </p:nvSpPr>
          <p:spPr>
            <a:xfrm>
              <a:off x="4226367" y="1301333"/>
              <a:ext cx="3177367" cy="246221"/>
            </a:xfrm>
            <a:prstGeom prst="rect">
              <a:avLst/>
            </a:prstGeom>
            <a:noFill/>
          </p:spPr>
          <p:txBody>
            <a:bodyPr wrap="square" lIns="0" rtlCol="0">
              <a:spAutoFit/>
            </a:bodyPr>
            <a:lstStyle/>
            <a:p>
              <a:r>
                <a:rPr lang="es-MX" sz="1000" i="1">
                  <a:solidFill>
                    <a:schemeClr val="bg1"/>
                  </a:solidFill>
                  <a:latin typeface="Source Sans Pro" panose="020B0503030403020204" pitchFamily="34" charset="0"/>
                  <a:ea typeface="Source Sans Pro" panose="020B0503030403020204" pitchFamily="34" charset="0"/>
                </a:rPr>
                <a:t>Ver criterios en las páginas 6, 7 y 8.</a:t>
              </a:r>
            </a:p>
          </p:txBody>
        </p:sp>
      </p:grpSp>
      <p:graphicFrame>
        <p:nvGraphicFramePr>
          <p:cNvPr id="83" name="Tabla 83">
            <a:extLst>
              <a:ext uri="{FF2B5EF4-FFF2-40B4-BE49-F238E27FC236}">
                <a16:creationId xmlns:a16="http://schemas.microsoft.com/office/drawing/2014/main" id="{B06AE2C3-C9BD-2197-B97F-2A02A64AE190}"/>
              </a:ext>
            </a:extLst>
          </p:cNvPr>
          <p:cNvGraphicFramePr>
            <a:graphicFrameLocks noGrp="1"/>
          </p:cNvGraphicFramePr>
          <p:nvPr>
            <p:extLst>
              <p:ext uri="{D42A27DB-BD31-4B8C-83A1-F6EECF244321}">
                <p14:modId xmlns:p14="http://schemas.microsoft.com/office/powerpoint/2010/main" val="1307872714"/>
              </p:ext>
            </p:extLst>
          </p:nvPr>
        </p:nvGraphicFramePr>
        <p:xfrm>
          <a:off x="8270001" y="3628011"/>
          <a:ext cx="3780000" cy="3374315"/>
        </p:xfrm>
        <a:graphic>
          <a:graphicData uri="http://schemas.openxmlformats.org/drawingml/2006/table">
            <a:tbl>
              <a:tblPr firstRow="1" bandRow="1">
                <a:tableStyleId>{5C22544A-7EE6-4342-B048-85BDC9FD1C3A}</a:tableStyleId>
              </a:tblPr>
              <a:tblGrid>
                <a:gridCol w="913268">
                  <a:extLst>
                    <a:ext uri="{9D8B030D-6E8A-4147-A177-3AD203B41FA5}">
                      <a16:colId xmlns:a16="http://schemas.microsoft.com/office/drawing/2014/main" val="2067142631"/>
                    </a:ext>
                  </a:extLst>
                </a:gridCol>
                <a:gridCol w="1783921">
                  <a:extLst>
                    <a:ext uri="{9D8B030D-6E8A-4147-A177-3AD203B41FA5}">
                      <a16:colId xmlns:a16="http://schemas.microsoft.com/office/drawing/2014/main" val="2149135517"/>
                    </a:ext>
                  </a:extLst>
                </a:gridCol>
                <a:gridCol w="1082811">
                  <a:extLst>
                    <a:ext uri="{9D8B030D-6E8A-4147-A177-3AD203B41FA5}">
                      <a16:colId xmlns:a16="http://schemas.microsoft.com/office/drawing/2014/main" val="2827600795"/>
                    </a:ext>
                  </a:extLst>
                </a:gridCol>
              </a:tblGrid>
              <a:tr h="265355">
                <a:tc>
                  <a:txBody>
                    <a:bodyPr/>
                    <a:lstStyle/>
                    <a:p>
                      <a:r>
                        <a:rPr lang="es-MX" sz="1050">
                          <a:latin typeface="Source Sans Pro" panose="020B0503030403020204" pitchFamily="34" charset="0"/>
                          <a:ea typeface="Source Sans Pro" panose="020B0503030403020204" pitchFamily="34" charset="0"/>
                        </a:rPr>
                        <a:t>Nombre:</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r>
                        <a:rPr lang="es-MX" sz="1050">
                          <a:latin typeface="Source Sans Pro" panose="020B0503030403020204" pitchFamily="34" charset="0"/>
                          <a:ea typeface="Source Sans Pro" panose="020B0503030403020204" pitchFamily="34" charset="0"/>
                        </a:rPr>
                        <a:t>Semblanza:</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r>
                        <a:rPr lang="es-MX" sz="1050">
                          <a:latin typeface="Source Sans Pro" panose="020B0503030403020204" pitchFamily="34" charset="0"/>
                          <a:ea typeface="Source Sans Pro" panose="020B0503030403020204" pitchFamily="34" charset="0"/>
                        </a:rPr>
                        <a:t>Rol:</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extLst>
                  <a:ext uri="{0D108BD9-81ED-4DB2-BD59-A6C34878D82A}">
                    <a16:rowId xmlns:a16="http://schemas.microsoft.com/office/drawing/2014/main" val="898331781"/>
                  </a:ext>
                </a:extLst>
              </a:tr>
              <a:tr h="265355">
                <a:tc>
                  <a:txBody>
                    <a:bodyPr/>
                    <a:lstStyle/>
                    <a:p>
                      <a:r>
                        <a:rPr lang="es-MX" sz="1050" i="1" kern="1200">
                          <a:solidFill>
                            <a:srgbClr val="000000"/>
                          </a:solidFill>
                          <a:latin typeface="Source Sans Pro" panose="020B0503030403020204" pitchFamily="34" charset="0"/>
                          <a:ea typeface="Source Sans Pro" panose="020B0503030403020204" pitchFamily="34" charset="0"/>
                          <a:cs typeface="+mn-cs"/>
                        </a:rPr>
                        <a:t>Dra. Mariana Ruíz</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r>
                        <a:rPr lang="es-MX" sz="1050" i="1" kern="1200">
                          <a:solidFill>
                            <a:srgbClr val="000000"/>
                          </a:solidFill>
                          <a:latin typeface="Source Sans Pro" panose="020B0503030403020204" pitchFamily="34" charset="0"/>
                          <a:ea typeface="Source Sans Pro" panose="020B0503030403020204" pitchFamily="34" charset="0"/>
                          <a:cs typeface="+mn-cs"/>
                        </a:rPr>
                        <a:t>https://www.researchgate.net/profile/Mariana-Ruiz</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r>
                        <a:rPr lang="es-MX" sz="1050" i="1" kern="1200">
                          <a:solidFill>
                            <a:srgbClr val="000000"/>
                          </a:solidFill>
                          <a:latin typeface="Source Sans Pro" panose="020B0503030403020204" pitchFamily="34" charset="0"/>
                          <a:ea typeface="Source Sans Pro" panose="020B0503030403020204" pitchFamily="34" charset="0"/>
                          <a:cs typeface="+mn-cs"/>
                        </a:rPr>
                        <a:t>Responsable</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827571309"/>
                  </a:ext>
                </a:extLst>
              </a:tr>
              <a:tr h="265355">
                <a:tc>
                  <a:txBody>
                    <a:bodyPr/>
                    <a:lstStyle/>
                    <a:p>
                      <a:r>
                        <a:rPr lang="es-MX" sz="1050" i="1" kern="1200">
                          <a:solidFill>
                            <a:srgbClr val="000000"/>
                          </a:solidFill>
                          <a:latin typeface="Source Sans Pro" panose="020B0503030403020204" pitchFamily="34" charset="0"/>
                          <a:ea typeface="Source Sans Pro" panose="020B0503030403020204" pitchFamily="34" charset="0"/>
                          <a:cs typeface="+mn-cs"/>
                        </a:rPr>
                        <a:t>Dra. Bárbara Martínez</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s-MX" sz="1050" i="1" kern="1200">
                          <a:solidFill>
                            <a:srgbClr val="000000"/>
                          </a:solidFill>
                          <a:latin typeface="Source Sans Pro" panose="020B0503030403020204" pitchFamily="34" charset="0"/>
                          <a:ea typeface="Source Sans Pro" panose="020B0503030403020204" pitchFamily="34" charset="0"/>
                          <a:cs typeface="+mn-cs"/>
                        </a:rPr>
                        <a:t>https://www.linkedin.com/in/barbaramartinez/</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s-MX" sz="1050" i="1" kern="1200">
                          <a:solidFill>
                            <a:srgbClr val="000000"/>
                          </a:solidFill>
                          <a:latin typeface="Source Sans Pro" panose="020B0503030403020204" pitchFamily="34" charset="0"/>
                          <a:ea typeface="Source Sans Pro" panose="020B0503030403020204" pitchFamily="34" charset="0"/>
                          <a:cs typeface="+mn-cs"/>
                        </a:rPr>
                        <a:t>Contacto con hospitales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900037308"/>
                  </a:ext>
                </a:extLst>
              </a:tr>
              <a:tr h="265355">
                <a:tc>
                  <a:txBody>
                    <a:bodyPr/>
                    <a:lstStyle/>
                    <a:p>
                      <a:r>
                        <a:rPr lang="es-MX" sz="1050" i="1" kern="1200">
                          <a:solidFill>
                            <a:srgbClr val="000000"/>
                          </a:solidFill>
                          <a:latin typeface="Source Sans Pro" panose="020B0503030403020204" pitchFamily="34" charset="0"/>
                          <a:ea typeface="Source Sans Pro" panose="020B0503030403020204" pitchFamily="34" charset="0"/>
                          <a:cs typeface="+mn-cs"/>
                        </a:rPr>
                        <a:t>Dr. Jorge Morales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s-MX" sz="1050" i="1" kern="1200">
                          <a:solidFill>
                            <a:srgbClr val="000000"/>
                          </a:solidFill>
                          <a:latin typeface="Source Sans Pro" panose="020B0503030403020204" pitchFamily="34" charset="0"/>
                          <a:ea typeface="Source Sans Pro" panose="020B0503030403020204" pitchFamily="34" charset="0"/>
                          <a:cs typeface="+mn-cs"/>
                        </a:rPr>
                        <a:t>https://www.scopus.com/authid/detail.uri?authorId=Jorge-morales-2957</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s-MX" sz="1050" i="1" kern="1200">
                          <a:solidFill>
                            <a:srgbClr val="000000"/>
                          </a:solidFill>
                          <a:latin typeface="Source Sans Pro" panose="020B0503030403020204" pitchFamily="34" charset="0"/>
                          <a:ea typeface="Source Sans Pro" panose="020B0503030403020204" pitchFamily="34" charset="0"/>
                          <a:cs typeface="+mn-cs"/>
                        </a:rPr>
                        <a:t>Experto en diabetes tipo 2</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851330080"/>
                  </a:ext>
                </a:extLst>
              </a:tr>
              <a:tr h="265355">
                <a:tc>
                  <a:txBody>
                    <a:bodyPr/>
                    <a:lstStyle/>
                    <a:p>
                      <a:r>
                        <a:rPr lang="es-MX" sz="1050" i="1" kern="1200">
                          <a:solidFill>
                            <a:srgbClr val="000000"/>
                          </a:solidFill>
                          <a:latin typeface="Source Sans Pro" panose="020B0503030403020204" pitchFamily="34" charset="0"/>
                          <a:ea typeface="Source Sans Pro" panose="020B0503030403020204" pitchFamily="34" charset="0"/>
                          <a:cs typeface="+mn-cs"/>
                        </a:rPr>
                        <a:t>Pedro Rocha</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s-MX" sz="1050" i="1" kern="1200">
                          <a:solidFill>
                            <a:srgbClr val="000000"/>
                          </a:solidFill>
                          <a:latin typeface="Source Sans Pro" panose="020B0503030403020204" pitchFamily="34" charset="0"/>
                          <a:ea typeface="Source Sans Pro" panose="020B0503030403020204" pitchFamily="34" charset="0"/>
                          <a:cs typeface="+mn-cs"/>
                        </a:rPr>
                        <a:t>https://www.scopus.com/authid/detail.uri?authorId=Pedro-rocha-santos-2957</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s-MX" sz="1050" i="1" kern="1200">
                          <a:solidFill>
                            <a:srgbClr val="000000"/>
                          </a:solidFill>
                          <a:latin typeface="Source Sans Pro" panose="020B0503030403020204" pitchFamily="34" charset="0"/>
                          <a:ea typeface="Source Sans Pro" panose="020B0503030403020204" pitchFamily="34" charset="0"/>
                          <a:cs typeface="+mn-cs"/>
                        </a:rPr>
                        <a:t>Experto en diabetes tipo 2</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139087440"/>
                  </a:ext>
                </a:extLst>
              </a:tr>
              <a:tr h="265355">
                <a:tc>
                  <a:txBody>
                    <a:bodyPr/>
                    <a:lstStyle/>
                    <a:p>
                      <a:r>
                        <a:rPr lang="es-MX" sz="1050" i="1" kern="1200">
                          <a:solidFill>
                            <a:srgbClr val="000000"/>
                          </a:solidFill>
                          <a:latin typeface="Source Sans Pro" panose="020B0503030403020204" pitchFamily="34" charset="0"/>
                          <a:ea typeface="Source Sans Pro" panose="020B0503030403020204" pitchFamily="34" charset="0"/>
                          <a:cs typeface="+mn-cs"/>
                        </a:rPr>
                        <a:t>Alejandra </a:t>
                      </a:r>
                      <a:r>
                        <a:rPr lang="es-MX" sz="1050" i="1" kern="1200" err="1">
                          <a:solidFill>
                            <a:srgbClr val="000000"/>
                          </a:solidFill>
                          <a:latin typeface="Source Sans Pro" panose="020B0503030403020204" pitchFamily="34" charset="0"/>
                          <a:ea typeface="Source Sans Pro" panose="020B0503030403020204" pitchFamily="34" charset="0"/>
                          <a:cs typeface="+mn-cs"/>
                        </a:rPr>
                        <a:t>Pascalis</a:t>
                      </a:r>
                      <a:endParaRPr lang="es-MX" sz="1050" i="1" kern="1200">
                        <a:solidFill>
                          <a:srgbClr val="000000"/>
                        </a:solidFill>
                        <a:latin typeface="Source Sans Pro" panose="020B0503030403020204" pitchFamily="34" charset="0"/>
                        <a:ea typeface="Source Sans Pro" panose="020B0503030403020204" pitchFamily="34" charset="0"/>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050" i="1" kern="1200">
                          <a:solidFill>
                            <a:srgbClr val="000000"/>
                          </a:solidFill>
                          <a:latin typeface="Source Sans Pro" panose="020B0503030403020204" pitchFamily="34" charset="0"/>
                          <a:ea typeface="Source Sans Pro" panose="020B0503030403020204" pitchFamily="34" charset="0"/>
                          <a:cs typeface="+mn-cs"/>
                        </a:rPr>
                        <a:t>https://www.linkedin.com/in/alpascalisb/</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s-MX" sz="1050" i="1" kern="1200">
                          <a:solidFill>
                            <a:srgbClr val="000000"/>
                          </a:solidFill>
                          <a:latin typeface="Source Sans Pro" panose="020B0503030403020204" pitchFamily="34" charset="0"/>
                          <a:ea typeface="Source Sans Pro" panose="020B0503030403020204" pitchFamily="34" charset="0"/>
                          <a:cs typeface="+mn-cs"/>
                        </a:rPr>
                        <a:t>Contacto comercial</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975954502"/>
                  </a:ext>
                </a:extLst>
              </a:tr>
              <a:tr h="265355">
                <a:tc>
                  <a:txBody>
                    <a:bodyPr/>
                    <a:lstStyle/>
                    <a:p>
                      <a:r>
                        <a:rPr lang="es-MX" sz="1050" i="1" kern="1200">
                          <a:solidFill>
                            <a:srgbClr val="000000"/>
                          </a:solidFill>
                          <a:latin typeface="Source Sans Pro" panose="020B0503030403020204" pitchFamily="34" charset="0"/>
                          <a:ea typeface="Source Sans Pro" panose="020B0503030403020204" pitchFamily="34" charset="0"/>
                          <a:cs typeface="+mn-cs"/>
                        </a:rPr>
                        <a:t>Renata Borja</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050" i="1" kern="1200">
                          <a:solidFill>
                            <a:srgbClr val="000000"/>
                          </a:solidFill>
                          <a:latin typeface="Source Sans Pro" panose="020B0503030403020204" pitchFamily="34" charset="0"/>
                          <a:ea typeface="Source Sans Pro" panose="020B0503030403020204" pitchFamily="34" charset="0"/>
                          <a:cs typeface="+mn-cs"/>
                        </a:rPr>
                        <a:t>https://www.linkedin.com/in/renata-Borja-85/</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s-MX" sz="1050" i="1" kern="1200">
                          <a:solidFill>
                            <a:srgbClr val="000000"/>
                          </a:solidFill>
                          <a:latin typeface="Source Sans Pro" panose="020B0503030403020204" pitchFamily="34" charset="0"/>
                          <a:ea typeface="Source Sans Pro" panose="020B0503030403020204" pitchFamily="34" charset="0"/>
                          <a:cs typeface="+mn-cs"/>
                        </a:rPr>
                        <a:t>Responsable legal</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777812121"/>
                  </a:ext>
                </a:extLst>
              </a:tr>
            </a:tbl>
          </a:graphicData>
        </a:graphic>
      </p:graphicFrame>
      <p:sp>
        <p:nvSpPr>
          <p:cNvPr id="100" name="CuadroTexto 99">
            <a:extLst>
              <a:ext uri="{FF2B5EF4-FFF2-40B4-BE49-F238E27FC236}">
                <a16:creationId xmlns:a16="http://schemas.microsoft.com/office/drawing/2014/main" id="{B8E71734-5BBC-2BCC-67EC-7B12B2182703}"/>
              </a:ext>
            </a:extLst>
          </p:cNvPr>
          <p:cNvSpPr txBox="1"/>
          <p:nvPr/>
        </p:nvSpPr>
        <p:spPr>
          <a:xfrm>
            <a:off x="184734" y="2697398"/>
            <a:ext cx="3371534" cy="307777"/>
          </a:xfrm>
          <a:prstGeom prst="rect">
            <a:avLst/>
          </a:prstGeom>
          <a:noFill/>
        </p:spPr>
        <p:txBody>
          <a:bodyPr wrap="square" lIns="0" rtlCol="0">
            <a:spAutoFit/>
          </a:bodyPr>
          <a:lstStyle/>
          <a:p>
            <a:r>
              <a:rPr lang="es-MX" sz="1400">
                <a:solidFill>
                  <a:schemeClr val="bg1"/>
                </a:solidFill>
                <a:latin typeface="Source Sans Pro" panose="020B0503030403020204" pitchFamily="34" charset="0"/>
                <a:ea typeface="Source Sans Pro" panose="020B0503030403020204" pitchFamily="34" charset="0"/>
              </a:rPr>
              <a:t>INDUSTRIA:</a:t>
            </a:r>
          </a:p>
        </p:txBody>
      </p:sp>
      <p:sp>
        <p:nvSpPr>
          <p:cNvPr id="101" name="Rectángulo: esquinas redondeadas 100">
            <a:extLst>
              <a:ext uri="{FF2B5EF4-FFF2-40B4-BE49-F238E27FC236}">
                <a16:creationId xmlns:a16="http://schemas.microsoft.com/office/drawing/2014/main" id="{D034D625-C24C-B51F-9EB4-4BAD137B9699}"/>
              </a:ext>
            </a:extLst>
          </p:cNvPr>
          <p:cNvSpPr/>
          <p:nvPr/>
        </p:nvSpPr>
        <p:spPr>
          <a:xfrm>
            <a:off x="184734" y="3135509"/>
            <a:ext cx="3780000" cy="284400"/>
          </a:xfrm>
          <a:prstGeom prst="roundRect">
            <a:avLst>
              <a:gd name="adj" fmla="val 8715"/>
            </a:avLst>
          </a:prstGeom>
          <a:solidFill>
            <a:srgbClr val="CCCE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s-MX" sz="1050" i="1" err="1">
                <a:solidFill>
                  <a:srgbClr val="000000"/>
                </a:solidFill>
                <a:latin typeface="Source Sans Pro" panose="020B0503030403020204" pitchFamily="34" charset="0"/>
                <a:ea typeface="Source Sans Pro" panose="020B0503030403020204" pitchFamily="34" charset="0"/>
              </a:rPr>
              <a:t>Ej</a:t>
            </a:r>
            <a:r>
              <a:rPr lang="es-MX" sz="1050" i="1">
                <a:solidFill>
                  <a:srgbClr val="000000"/>
                </a:solidFill>
                <a:latin typeface="Source Sans Pro" panose="020B0503030403020204" pitchFamily="34" charset="0"/>
                <a:ea typeface="Source Sans Pro" panose="020B0503030403020204" pitchFamily="34" charset="0"/>
              </a:rPr>
              <a:t>: Salud</a:t>
            </a:r>
          </a:p>
        </p:txBody>
      </p:sp>
      <p:grpSp>
        <p:nvGrpSpPr>
          <p:cNvPr id="8" name="Grupo 7">
            <a:extLst>
              <a:ext uri="{FF2B5EF4-FFF2-40B4-BE49-F238E27FC236}">
                <a16:creationId xmlns:a16="http://schemas.microsoft.com/office/drawing/2014/main" id="{8BD9971E-7E7F-4FDA-297B-A949FCC38B6B}"/>
              </a:ext>
            </a:extLst>
          </p:cNvPr>
          <p:cNvGrpSpPr/>
          <p:nvPr/>
        </p:nvGrpSpPr>
        <p:grpSpPr>
          <a:xfrm>
            <a:off x="4200767" y="2951472"/>
            <a:ext cx="3790466" cy="544475"/>
            <a:chOff x="4226367" y="1634850"/>
            <a:chExt cx="3790466" cy="544475"/>
          </a:xfrm>
        </p:grpSpPr>
        <p:sp>
          <p:nvSpPr>
            <p:cNvPr id="18" name="CuadroTexto 17">
              <a:extLst>
                <a:ext uri="{FF2B5EF4-FFF2-40B4-BE49-F238E27FC236}">
                  <a16:creationId xmlns:a16="http://schemas.microsoft.com/office/drawing/2014/main" id="{3E89DCB4-06B6-F271-FB50-A8A5228D86C5}"/>
                </a:ext>
              </a:extLst>
            </p:cNvPr>
            <p:cNvSpPr txBox="1"/>
            <p:nvPr/>
          </p:nvSpPr>
          <p:spPr>
            <a:xfrm>
              <a:off x="4226367" y="1933104"/>
              <a:ext cx="3177367" cy="246221"/>
            </a:xfrm>
            <a:prstGeom prst="rect">
              <a:avLst/>
            </a:prstGeom>
            <a:noFill/>
          </p:spPr>
          <p:txBody>
            <a:bodyPr wrap="square" lIns="0" rtlCol="0">
              <a:spAutoFit/>
            </a:bodyPr>
            <a:lstStyle/>
            <a:p>
              <a:r>
                <a:rPr lang="es-MX" sz="1000" i="1">
                  <a:solidFill>
                    <a:schemeClr val="bg1"/>
                  </a:solidFill>
                  <a:latin typeface="Source Sans Pro" panose="020B0503030403020204" pitchFamily="34" charset="0"/>
                  <a:ea typeface="Source Sans Pro" panose="020B0503030403020204" pitchFamily="34" charset="0"/>
                </a:rPr>
                <a:t>Ver criterios en las páginas 9, 10 y 11.</a:t>
              </a:r>
              <a:endParaRPr lang="es-MX" sz="1000" i="1">
                <a:solidFill>
                  <a:schemeClr val="bg1"/>
                </a:solidFill>
                <a:highlight>
                  <a:srgbClr val="FFFF00"/>
                </a:highlight>
                <a:latin typeface="Source Sans Pro" panose="020B0503030403020204" pitchFamily="34" charset="0"/>
                <a:ea typeface="Source Sans Pro" panose="020B0503030403020204" pitchFamily="34" charset="0"/>
              </a:endParaRPr>
            </a:p>
          </p:txBody>
        </p:sp>
        <p:sp>
          <p:nvSpPr>
            <p:cNvPr id="24" name="CuadroTexto 23">
              <a:extLst>
                <a:ext uri="{FF2B5EF4-FFF2-40B4-BE49-F238E27FC236}">
                  <a16:creationId xmlns:a16="http://schemas.microsoft.com/office/drawing/2014/main" id="{032A4EE9-85B5-169B-F2C4-90EE49C6A7ED}"/>
                </a:ext>
              </a:extLst>
            </p:cNvPr>
            <p:cNvSpPr txBox="1"/>
            <p:nvPr/>
          </p:nvSpPr>
          <p:spPr>
            <a:xfrm>
              <a:off x="4226368" y="1730100"/>
              <a:ext cx="2975100" cy="307777"/>
            </a:xfrm>
            <a:prstGeom prst="rect">
              <a:avLst/>
            </a:prstGeom>
            <a:noFill/>
          </p:spPr>
          <p:txBody>
            <a:bodyPr wrap="square" lIns="0" rtlCol="0">
              <a:spAutoFit/>
            </a:bodyPr>
            <a:lstStyle/>
            <a:p>
              <a:r>
                <a:rPr lang="es-MX" sz="1400">
                  <a:solidFill>
                    <a:schemeClr val="bg1"/>
                  </a:solidFill>
                  <a:latin typeface="Source Sans Pro" panose="020B0503030403020204" pitchFamily="34" charset="0"/>
                  <a:ea typeface="Source Sans Pro" panose="020B0503030403020204" pitchFamily="34" charset="0"/>
                </a:rPr>
                <a:t>BRL (BUSINESS READINESS LEVEL):</a:t>
              </a:r>
            </a:p>
          </p:txBody>
        </p:sp>
        <p:sp>
          <p:nvSpPr>
            <p:cNvPr id="28" name="Rectángulo: esquinas redondeadas 27">
              <a:extLst>
                <a:ext uri="{FF2B5EF4-FFF2-40B4-BE49-F238E27FC236}">
                  <a16:creationId xmlns:a16="http://schemas.microsoft.com/office/drawing/2014/main" id="{406DE390-68B0-2951-6A1D-BD64671F36AB}"/>
                </a:ext>
              </a:extLst>
            </p:cNvPr>
            <p:cNvSpPr/>
            <p:nvPr/>
          </p:nvSpPr>
          <p:spPr>
            <a:xfrm>
              <a:off x="7336895" y="1634850"/>
              <a:ext cx="679938" cy="487608"/>
            </a:xfrm>
            <a:prstGeom prst="roundRect">
              <a:avLst>
                <a:gd name="adj" fmla="val 8715"/>
              </a:avLst>
            </a:prstGeom>
            <a:solidFill>
              <a:srgbClr val="CCCE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a:solidFill>
                    <a:schemeClr val="tx1"/>
                  </a:solidFill>
                  <a:latin typeface="Source Sans Pro" panose="020B0503030403020204" pitchFamily="34" charset="0"/>
                  <a:ea typeface="Source Sans Pro" panose="020B0503030403020204" pitchFamily="34" charset="0"/>
                </a:rPr>
                <a:t>1</a:t>
              </a:r>
            </a:p>
          </p:txBody>
        </p:sp>
      </p:grpSp>
      <p:sp>
        <p:nvSpPr>
          <p:cNvPr id="13" name="CuadroTexto 12">
            <a:extLst>
              <a:ext uri="{FF2B5EF4-FFF2-40B4-BE49-F238E27FC236}">
                <a16:creationId xmlns:a16="http://schemas.microsoft.com/office/drawing/2014/main" id="{374F6C14-5594-BFF3-CCC6-5B6F273E5FC2}"/>
              </a:ext>
            </a:extLst>
          </p:cNvPr>
          <p:cNvSpPr txBox="1"/>
          <p:nvPr/>
        </p:nvSpPr>
        <p:spPr>
          <a:xfrm>
            <a:off x="4206000" y="3567859"/>
            <a:ext cx="3674966" cy="307777"/>
          </a:xfrm>
          <a:prstGeom prst="rect">
            <a:avLst/>
          </a:prstGeom>
          <a:noFill/>
        </p:spPr>
        <p:txBody>
          <a:bodyPr wrap="square" lIns="0" rtlCol="0">
            <a:spAutoFit/>
          </a:bodyPr>
          <a:lstStyle/>
          <a:p>
            <a:r>
              <a:rPr lang="es-MX" sz="1400">
                <a:solidFill>
                  <a:schemeClr val="bg1"/>
                </a:solidFill>
                <a:latin typeface="Source Sans Pro" panose="020B0503030403020204" pitchFamily="34" charset="0"/>
                <a:ea typeface="Source Sans Pro" panose="020B0503030403020204" pitchFamily="34" charset="0"/>
              </a:rPr>
              <a:t>SUSTENTO CRL:</a:t>
            </a:r>
          </a:p>
        </p:txBody>
      </p:sp>
      <p:sp>
        <p:nvSpPr>
          <p:cNvPr id="15" name="Rectángulo: esquinas redondeadas 14">
            <a:extLst>
              <a:ext uri="{FF2B5EF4-FFF2-40B4-BE49-F238E27FC236}">
                <a16:creationId xmlns:a16="http://schemas.microsoft.com/office/drawing/2014/main" id="{076DAE0C-619F-5DB6-F014-4792E19D108B}"/>
              </a:ext>
            </a:extLst>
          </p:cNvPr>
          <p:cNvSpPr/>
          <p:nvPr/>
        </p:nvSpPr>
        <p:spPr>
          <a:xfrm>
            <a:off x="4206000" y="3958693"/>
            <a:ext cx="3780000" cy="792000"/>
          </a:xfrm>
          <a:prstGeom prst="roundRect">
            <a:avLst>
              <a:gd name="adj" fmla="val 8715"/>
            </a:avLst>
          </a:prstGeom>
          <a:solidFill>
            <a:srgbClr val="CCCE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s-MX" sz="1050" i="1" err="1">
                <a:solidFill>
                  <a:srgbClr val="000000"/>
                </a:solidFill>
                <a:latin typeface="Source Sans Pro" panose="020B0503030403020204" pitchFamily="34" charset="0"/>
                <a:ea typeface="Source Sans Pro" panose="020B0503030403020204" pitchFamily="34" charset="0"/>
              </a:rPr>
              <a:t>Ej</a:t>
            </a:r>
            <a:r>
              <a:rPr lang="es-MX" sz="1050" i="1">
                <a:solidFill>
                  <a:srgbClr val="000000"/>
                </a:solidFill>
                <a:latin typeface="Source Sans Pro" panose="020B0503030403020204" pitchFamily="34" charset="0"/>
                <a:ea typeface="Source Sans Pro" panose="020B0503030403020204" pitchFamily="34" charset="0"/>
              </a:rPr>
              <a:t>: Se han recolectado hipótesis para crear un modelo de negocio, sin embargo no se han probado con en público objetivo  </a:t>
            </a:r>
          </a:p>
        </p:txBody>
      </p:sp>
      <p:sp>
        <p:nvSpPr>
          <p:cNvPr id="16" name="CuadroTexto 15">
            <a:extLst>
              <a:ext uri="{FF2B5EF4-FFF2-40B4-BE49-F238E27FC236}">
                <a16:creationId xmlns:a16="http://schemas.microsoft.com/office/drawing/2014/main" id="{CCB49F52-5B29-7711-546C-5A849EDFCB89}"/>
              </a:ext>
            </a:extLst>
          </p:cNvPr>
          <p:cNvSpPr txBox="1"/>
          <p:nvPr/>
        </p:nvSpPr>
        <p:spPr>
          <a:xfrm>
            <a:off x="8282579" y="1011912"/>
            <a:ext cx="3214166" cy="307777"/>
          </a:xfrm>
          <a:prstGeom prst="rect">
            <a:avLst/>
          </a:prstGeom>
          <a:noFill/>
        </p:spPr>
        <p:txBody>
          <a:bodyPr wrap="square" lIns="0" rtlCol="0">
            <a:spAutoFit/>
          </a:bodyPr>
          <a:lstStyle/>
          <a:p>
            <a:r>
              <a:rPr lang="es-MX" sz="1400">
                <a:solidFill>
                  <a:schemeClr val="bg1"/>
                </a:solidFill>
                <a:latin typeface="Source Sans Pro" panose="020B0503030403020204" pitchFamily="34" charset="0"/>
                <a:ea typeface="Source Sans Pro" panose="020B0503030403020204" pitchFamily="34" charset="0"/>
              </a:rPr>
              <a:t>FOTOGRAFÍA/ ESQUEMA:</a:t>
            </a:r>
          </a:p>
        </p:txBody>
      </p:sp>
      <p:sp>
        <p:nvSpPr>
          <p:cNvPr id="17" name="Rectángulo: esquinas redondeadas 16">
            <a:extLst>
              <a:ext uri="{FF2B5EF4-FFF2-40B4-BE49-F238E27FC236}">
                <a16:creationId xmlns:a16="http://schemas.microsoft.com/office/drawing/2014/main" id="{3C771D68-5439-FB82-B4E6-1F3612F3A185}"/>
              </a:ext>
            </a:extLst>
          </p:cNvPr>
          <p:cNvSpPr/>
          <p:nvPr/>
        </p:nvSpPr>
        <p:spPr>
          <a:xfrm>
            <a:off x="8282579" y="1352647"/>
            <a:ext cx="3780000" cy="1496551"/>
          </a:xfrm>
          <a:prstGeom prst="roundRect">
            <a:avLst>
              <a:gd name="adj" fmla="val 8715"/>
            </a:avLst>
          </a:prstGeom>
          <a:solidFill>
            <a:srgbClr val="CCCE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s-MX" sz="1050" i="1">
              <a:solidFill>
                <a:srgbClr val="000000"/>
              </a:solidFill>
              <a:latin typeface="Source Sans Pro" panose="020B0503030403020204" pitchFamily="34" charset="0"/>
              <a:ea typeface="Source Sans Pro" panose="020B0503030403020204" pitchFamily="34" charset="0"/>
            </a:endParaRPr>
          </a:p>
        </p:txBody>
      </p:sp>
      <p:pic>
        <p:nvPicPr>
          <p:cNvPr id="19" name="Imagen 18" descr="Imagen en blanco y negro&#10;&#10;Descripción generada automáticamente con confianza baja">
            <a:extLst>
              <a:ext uri="{FF2B5EF4-FFF2-40B4-BE49-F238E27FC236}">
                <a16:creationId xmlns:a16="http://schemas.microsoft.com/office/drawing/2014/main" id="{56A57B1D-D890-95A6-578D-98DBEFBF80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21403" y="1483823"/>
            <a:ext cx="1433930" cy="1210039"/>
          </a:xfrm>
          <a:prstGeom prst="rect">
            <a:avLst/>
          </a:prstGeom>
        </p:spPr>
      </p:pic>
      <p:pic>
        <p:nvPicPr>
          <p:cNvPr id="20" name="Imagen 19">
            <a:extLst>
              <a:ext uri="{FF2B5EF4-FFF2-40B4-BE49-F238E27FC236}">
                <a16:creationId xmlns:a16="http://schemas.microsoft.com/office/drawing/2014/main" id="{A0EF758B-BDC8-9E78-D683-B5A72D1B0E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71675" y="1496607"/>
            <a:ext cx="1953971" cy="1191922"/>
          </a:xfrm>
          <a:prstGeom prst="rect">
            <a:avLst/>
          </a:prstGeom>
        </p:spPr>
      </p:pic>
      <p:sp>
        <p:nvSpPr>
          <p:cNvPr id="22" name="CuadroTexto 21">
            <a:extLst>
              <a:ext uri="{FF2B5EF4-FFF2-40B4-BE49-F238E27FC236}">
                <a16:creationId xmlns:a16="http://schemas.microsoft.com/office/drawing/2014/main" id="{698146AC-F070-F9D8-F182-2B6C37545EA9}"/>
              </a:ext>
            </a:extLst>
          </p:cNvPr>
          <p:cNvSpPr txBox="1"/>
          <p:nvPr/>
        </p:nvSpPr>
        <p:spPr>
          <a:xfrm>
            <a:off x="4205999" y="4970322"/>
            <a:ext cx="3791747" cy="307777"/>
          </a:xfrm>
          <a:prstGeom prst="rect">
            <a:avLst/>
          </a:prstGeom>
          <a:noFill/>
        </p:spPr>
        <p:txBody>
          <a:bodyPr wrap="square" lIns="0" rtlCol="0">
            <a:spAutoFit/>
          </a:bodyPr>
          <a:lstStyle/>
          <a:p>
            <a:r>
              <a:rPr lang="es-MX" sz="1400">
                <a:solidFill>
                  <a:schemeClr val="bg1"/>
                </a:solidFill>
                <a:latin typeface="Source Sans Pro" panose="020B0503030403020204" pitchFamily="34" charset="0"/>
                <a:ea typeface="Source Sans Pro" panose="020B0503030403020204" pitchFamily="34" charset="0"/>
              </a:rPr>
              <a:t>REQUERIMIENTOS PARA EL VENTURE BUILDER:</a:t>
            </a:r>
          </a:p>
        </p:txBody>
      </p:sp>
      <p:sp>
        <p:nvSpPr>
          <p:cNvPr id="23" name="Rectángulo: esquinas redondeadas 22">
            <a:extLst>
              <a:ext uri="{FF2B5EF4-FFF2-40B4-BE49-F238E27FC236}">
                <a16:creationId xmlns:a16="http://schemas.microsoft.com/office/drawing/2014/main" id="{9E6CFE82-E2D6-FC4F-20F8-120B422A1528}"/>
              </a:ext>
            </a:extLst>
          </p:cNvPr>
          <p:cNvSpPr/>
          <p:nvPr/>
        </p:nvSpPr>
        <p:spPr>
          <a:xfrm>
            <a:off x="4206000" y="5408434"/>
            <a:ext cx="3780000" cy="1266466"/>
          </a:xfrm>
          <a:prstGeom prst="roundRect">
            <a:avLst>
              <a:gd name="adj" fmla="val 8715"/>
            </a:avLst>
          </a:prstGeom>
          <a:solidFill>
            <a:srgbClr val="CCCE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s-MX" sz="1050" i="1" err="1">
                <a:solidFill>
                  <a:srgbClr val="000000"/>
                </a:solidFill>
                <a:latin typeface="Source Sans Pro" panose="020B0503030403020204" pitchFamily="34" charset="0"/>
                <a:ea typeface="Source Sans Pro" panose="020B0503030403020204" pitchFamily="34" charset="0"/>
              </a:rPr>
              <a:t>Ej</a:t>
            </a:r>
            <a:r>
              <a:rPr lang="es-MX" sz="1050" i="1">
                <a:solidFill>
                  <a:srgbClr val="000000"/>
                </a:solidFill>
                <a:latin typeface="Source Sans Pro" panose="020B0503030403020204" pitchFamily="34" charset="0"/>
                <a:ea typeface="Source Sans Pro" panose="020B0503030403020204" pitchFamily="34" charset="0"/>
              </a:rPr>
              <a:t>: Este dispositivo ya tiene un TRL de 7 sin embargo no ha logrado avanzar en el CRL por falta de tiempo del equipo de investigación. Buscamos un CEO que lleve toda la administración, equipos de diseño y marca para poder comercializar el proyecto y apoyo para la creación y validación del modelo de negocio que se tiene planteado B2G. </a:t>
            </a:r>
          </a:p>
        </p:txBody>
      </p:sp>
    </p:spTree>
    <p:extLst>
      <p:ext uri="{BB962C8B-B14F-4D97-AF65-F5344CB8AC3E}">
        <p14:creationId xmlns:p14="http://schemas.microsoft.com/office/powerpoint/2010/main" val="33132822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esquinas redondeadas 1">
            <a:extLst>
              <a:ext uri="{FF2B5EF4-FFF2-40B4-BE49-F238E27FC236}">
                <a16:creationId xmlns:a16="http://schemas.microsoft.com/office/drawing/2014/main" id="{5A51649E-8201-D958-E22C-DC98D2FC1128}"/>
              </a:ext>
            </a:extLst>
          </p:cNvPr>
          <p:cNvSpPr/>
          <p:nvPr/>
        </p:nvSpPr>
        <p:spPr>
          <a:xfrm>
            <a:off x="0" y="930166"/>
            <a:ext cx="12191999" cy="5927834"/>
          </a:xfrm>
          <a:prstGeom prst="roundRect">
            <a:avLst>
              <a:gd name="adj" fmla="val 0"/>
            </a:avLst>
          </a:prstGeom>
          <a:solidFill>
            <a:srgbClr val="0314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0" name="Rectángulo: esquinas redondeadas 89">
            <a:extLst>
              <a:ext uri="{FF2B5EF4-FFF2-40B4-BE49-F238E27FC236}">
                <a16:creationId xmlns:a16="http://schemas.microsoft.com/office/drawing/2014/main" id="{B180C74F-19C3-BABF-6BFB-274D2567BDBB}"/>
              </a:ext>
            </a:extLst>
          </p:cNvPr>
          <p:cNvSpPr/>
          <p:nvPr/>
        </p:nvSpPr>
        <p:spPr>
          <a:xfrm>
            <a:off x="165992" y="5930487"/>
            <a:ext cx="3780000" cy="487608"/>
          </a:xfrm>
          <a:prstGeom prst="roundRect">
            <a:avLst>
              <a:gd name="adj" fmla="val 8715"/>
            </a:avLst>
          </a:prstGeom>
          <a:solidFill>
            <a:srgbClr val="CCCE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7" name="Rectángulo: esquinas redondeadas 96">
            <a:extLst>
              <a:ext uri="{FF2B5EF4-FFF2-40B4-BE49-F238E27FC236}">
                <a16:creationId xmlns:a16="http://schemas.microsoft.com/office/drawing/2014/main" id="{60CFF993-DCC3-1D97-0A41-B9AEF63F10FD}"/>
              </a:ext>
            </a:extLst>
          </p:cNvPr>
          <p:cNvSpPr/>
          <p:nvPr/>
        </p:nvSpPr>
        <p:spPr>
          <a:xfrm>
            <a:off x="235984" y="6025857"/>
            <a:ext cx="958314" cy="29686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1" name="Round Same Side Corner Rectangle 1">
            <a:extLst>
              <a:ext uri="{FF2B5EF4-FFF2-40B4-BE49-F238E27FC236}">
                <a16:creationId xmlns:a16="http://schemas.microsoft.com/office/drawing/2014/main" id="{B167B03C-6086-6EA4-E1AF-CE62D15A441F}"/>
              </a:ext>
            </a:extLst>
          </p:cNvPr>
          <p:cNvSpPr/>
          <p:nvPr/>
        </p:nvSpPr>
        <p:spPr>
          <a:xfrm rot="5400000">
            <a:off x="1458312" y="-1316418"/>
            <a:ext cx="662152" cy="3578772"/>
          </a:xfrm>
          <a:prstGeom prst="round2SameRect">
            <a:avLst>
              <a:gd name="adj1" fmla="val 50000"/>
              <a:gd name="adj2" fmla="val 0"/>
            </a:avLst>
          </a:prstGeom>
          <a:solidFill>
            <a:srgbClr val="082D8F"/>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nchorCtr="0"/>
          <a:lstStyle/>
          <a:p>
            <a:pPr algn="ctr"/>
            <a:r>
              <a:rPr lang="es-ES" sz="1800" b="1">
                <a:latin typeface="Poppins"/>
                <a:cs typeface="Poppins"/>
              </a:rPr>
              <a:t>Ficha técnica</a:t>
            </a:r>
            <a:endParaRPr lang="es-ES" b="1"/>
          </a:p>
        </p:txBody>
      </p:sp>
      <p:sp>
        <p:nvSpPr>
          <p:cNvPr id="4" name="CuadroTexto 3">
            <a:extLst>
              <a:ext uri="{FF2B5EF4-FFF2-40B4-BE49-F238E27FC236}">
                <a16:creationId xmlns:a16="http://schemas.microsoft.com/office/drawing/2014/main" id="{093EAA97-9B3E-33FE-EC53-25B0091336A6}"/>
              </a:ext>
            </a:extLst>
          </p:cNvPr>
          <p:cNvSpPr txBox="1"/>
          <p:nvPr/>
        </p:nvSpPr>
        <p:spPr>
          <a:xfrm>
            <a:off x="165992" y="1008999"/>
            <a:ext cx="3674966" cy="307777"/>
          </a:xfrm>
          <a:prstGeom prst="rect">
            <a:avLst/>
          </a:prstGeom>
          <a:noFill/>
        </p:spPr>
        <p:txBody>
          <a:bodyPr wrap="square" lIns="0" rtlCol="0">
            <a:spAutoFit/>
          </a:bodyPr>
          <a:lstStyle/>
          <a:p>
            <a:r>
              <a:rPr lang="es-MX" sz="1400">
                <a:solidFill>
                  <a:schemeClr val="bg1"/>
                </a:solidFill>
                <a:latin typeface="Source Sans Pro" panose="020B0503030403020204" pitchFamily="34" charset="0"/>
                <a:ea typeface="Source Sans Pro" panose="020B0503030403020204" pitchFamily="34" charset="0"/>
              </a:rPr>
              <a:t>PÚBLICO OBJETIVO:</a:t>
            </a:r>
          </a:p>
        </p:txBody>
      </p:sp>
      <p:sp>
        <p:nvSpPr>
          <p:cNvPr id="8" name="Rectángulo: esquinas redondeadas 7">
            <a:extLst>
              <a:ext uri="{FF2B5EF4-FFF2-40B4-BE49-F238E27FC236}">
                <a16:creationId xmlns:a16="http://schemas.microsoft.com/office/drawing/2014/main" id="{EAE0687D-5C09-42F8-AD20-51C2CA0CC5F6}"/>
              </a:ext>
            </a:extLst>
          </p:cNvPr>
          <p:cNvSpPr/>
          <p:nvPr/>
        </p:nvSpPr>
        <p:spPr>
          <a:xfrm>
            <a:off x="165992" y="1349734"/>
            <a:ext cx="3780000" cy="1080000"/>
          </a:xfrm>
          <a:prstGeom prst="roundRect">
            <a:avLst>
              <a:gd name="adj" fmla="val 8715"/>
            </a:avLst>
          </a:prstGeom>
          <a:solidFill>
            <a:srgbClr val="CCCE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s-MX" sz="1050" i="1">
                <a:solidFill>
                  <a:srgbClr val="000000"/>
                </a:solidFill>
                <a:latin typeface="Source Sans Pro" panose="020B0503030403020204" pitchFamily="34" charset="0"/>
                <a:ea typeface="Source Sans Pro" panose="020B0503030403020204" pitchFamily="34" charset="0"/>
              </a:rPr>
              <a:t>Ej: Este dispositivo está pensado para los 12.4 millones de personas en México que tienen diabetes tipo 2 de acuerdo a la </a:t>
            </a:r>
            <a:r>
              <a:rPr lang="es-ES" sz="1050" i="1">
                <a:solidFill>
                  <a:srgbClr val="000000"/>
                </a:solidFill>
                <a:latin typeface="Source Sans Pro" panose="020B0503030403020204" pitchFamily="34" charset="0"/>
                <a:ea typeface="Source Sans Pro" panose="020B0503030403020204" pitchFamily="34" charset="0"/>
              </a:rPr>
              <a:t>Encuesta Nacional de Salud y Nutrición (</a:t>
            </a:r>
            <a:r>
              <a:rPr lang="es-ES" sz="1050" i="1" err="1">
                <a:solidFill>
                  <a:srgbClr val="000000"/>
                </a:solidFill>
                <a:latin typeface="Source Sans Pro" panose="020B0503030403020204" pitchFamily="34" charset="0"/>
                <a:ea typeface="Source Sans Pro" panose="020B0503030403020204" pitchFamily="34" charset="0"/>
              </a:rPr>
              <a:t>Ensanut</a:t>
            </a:r>
            <a:r>
              <a:rPr lang="es-ES" sz="1050" i="1">
                <a:solidFill>
                  <a:srgbClr val="000000"/>
                </a:solidFill>
                <a:latin typeface="Source Sans Pro" panose="020B0503030403020204" pitchFamily="34" charset="0"/>
                <a:ea typeface="Source Sans Pro" panose="020B0503030403020204" pitchFamily="34" charset="0"/>
              </a:rPr>
              <a:t>) 2021.</a:t>
            </a:r>
            <a:endParaRPr lang="es-MX" sz="1050" i="1">
              <a:solidFill>
                <a:srgbClr val="000000"/>
              </a:solidFill>
              <a:latin typeface="Source Sans Pro" panose="020B0503030403020204" pitchFamily="34" charset="0"/>
              <a:ea typeface="Source Sans Pro" panose="020B0503030403020204" pitchFamily="34" charset="0"/>
            </a:endParaRPr>
          </a:p>
        </p:txBody>
      </p:sp>
      <p:sp>
        <p:nvSpPr>
          <p:cNvPr id="9" name="CuadroTexto 8">
            <a:extLst>
              <a:ext uri="{FF2B5EF4-FFF2-40B4-BE49-F238E27FC236}">
                <a16:creationId xmlns:a16="http://schemas.microsoft.com/office/drawing/2014/main" id="{29A2AE49-584E-C2D2-E5F1-67CE8FFDCE2D}"/>
              </a:ext>
            </a:extLst>
          </p:cNvPr>
          <p:cNvSpPr txBox="1"/>
          <p:nvPr/>
        </p:nvSpPr>
        <p:spPr>
          <a:xfrm>
            <a:off x="165992" y="4415579"/>
            <a:ext cx="3214166" cy="307777"/>
          </a:xfrm>
          <a:prstGeom prst="rect">
            <a:avLst/>
          </a:prstGeom>
          <a:noFill/>
        </p:spPr>
        <p:txBody>
          <a:bodyPr wrap="square" lIns="0" rtlCol="0">
            <a:spAutoFit/>
          </a:bodyPr>
          <a:lstStyle/>
          <a:p>
            <a:r>
              <a:rPr lang="es-MX" sz="1400">
                <a:solidFill>
                  <a:schemeClr val="bg1"/>
                </a:solidFill>
                <a:latin typeface="Source Sans Pro" panose="020B0503030403020204" pitchFamily="34" charset="0"/>
                <a:ea typeface="Source Sans Pro" panose="020B0503030403020204" pitchFamily="34" charset="0"/>
              </a:rPr>
              <a:t>TAMAÑO DEL MERCADO:</a:t>
            </a:r>
          </a:p>
        </p:txBody>
      </p:sp>
      <p:sp>
        <p:nvSpPr>
          <p:cNvPr id="10" name="Rectángulo: esquinas redondeadas 9">
            <a:extLst>
              <a:ext uri="{FF2B5EF4-FFF2-40B4-BE49-F238E27FC236}">
                <a16:creationId xmlns:a16="http://schemas.microsoft.com/office/drawing/2014/main" id="{D05DD9D8-DC3E-9A01-7589-90E209F69A4D}"/>
              </a:ext>
            </a:extLst>
          </p:cNvPr>
          <p:cNvSpPr/>
          <p:nvPr/>
        </p:nvSpPr>
        <p:spPr>
          <a:xfrm>
            <a:off x="165992" y="4800317"/>
            <a:ext cx="3780000" cy="668471"/>
          </a:xfrm>
          <a:prstGeom prst="roundRect">
            <a:avLst>
              <a:gd name="adj" fmla="val 8715"/>
            </a:avLst>
          </a:prstGeom>
          <a:solidFill>
            <a:srgbClr val="CCCE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s-MX" sz="1050" i="1" err="1">
                <a:solidFill>
                  <a:srgbClr val="000000"/>
                </a:solidFill>
                <a:latin typeface="Source Sans Pro" panose="020B0503030403020204" pitchFamily="34" charset="0"/>
                <a:ea typeface="Source Sans Pro" panose="020B0503030403020204" pitchFamily="34" charset="0"/>
              </a:rPr>
              <a:t>Ej</a:t>
            </a:r>
            <a:r>
              <a:rPr lang="es-MX" sz="1050" i="1">
                <a:solidFill>
                  <a:srgbClr val="000000"/>
                </a:solidFill>
                <a:latin typeface="Source Sans Pro" panose="020B0503030403020204" pitchFamily="34" charset="0"/>
                <a:ea typeface="Source Sans Pro" panose="020B0503030403020204" pitchFamily="34" charset="0"/>
              </a:rPr>
              <a:t>: Se planea colocar 10,000 unidades anuales en ciudades principales: CDMX, GDL, Puebla, MTY, </a:t>
            </a:r>
            <a:r>
              <a:rPr lang="es-MX" sz="1050" i="1" err="1">
                <a:solidFill>
                  <a:srgbClr val="000000"/>
                </a:solidFill>
                <a:latin typeface="Source Sans Pro" panose="020B0503030403020204" pitchFamily="34" charset="0"/>
                <a:ea typeface="Source Sans Pro" panose="020B0503030403020204" pitchFamily="34" charset="0"/>
              </a:rPr>
              <a:t>Qro</a:t>
            </a:r>
            <a:r>
              <a:rPr lang="es-MX" sz="1050" i="1">
                <a:solidFill>
                  <a:srgbClr val="000000"/>
                </a:solidFill>
                <a:latin typeface="Source Sans Pro" panose="020B0503030403020204" pitchFamily="34" charset="0"/>
                <a:ea typeface="Source Sans Pro" panose="020B0503030403020204" pitchFamily="34" charset="0"/>
              </a:rPr>
              <a:t> y Chiapas  </a:t>
            </a:r>
          </a:p>
        </p:txBody>
      </p:sp>
      <p:sp>
        <p:nvSpPr>
          <p:cNvPr id="12" name="CuadroTexto 11">
            <a:extLst>
              <a:ext uri="{FF2B5EF4-FFF2-40B4-BE49-F238E27FC236}">
                <a16:creationId xmlns:a16="http://schemas.microsoft.com/office/drawing/2014/main" id="{12FF0035-B6EE-BB38-63F9-ED2F2EB34607}"/>
              </a:ext>
            </a:extLst>
          </p:cNvPr>
          <p:cNvSpPr txBox="1"/>
          <p:nvPr/>
        </p:nvSpPr>
        <p:spPr>
          <a:xfrm>
            <a:off x="165992" y="2550698"/>
            <a:ext cx="3371534" cy="307777"/>
          </a:xfrm>
          <a:prstGeom prst="rect">
            <a:avLst/>
          </a:prstGeom>
          <a:noFill/>
        </p:spPr>
        <p:txBody>
          <a:bodyPr wrap="square" lIns="0" rtlCol="0">
            <a:spAutoFit/>
          </a:bodyPr>
          <a:lstStyle/>
          <a:p>
            <a:r>
              <a:rPr lang="es-MX" sz="1400">
                <a:solidFill>
                  <a:schemeClr val="bg1"/>
                </a:solidFill>
                <a:latin typeface="Source Sans Pro" panose="020B0503030403020204" pitchFamily="34" charset="0"/>
                <a:ea typeface="Source Sans Pro" panose="020B0503030403020204" pitchFamily="34" charset="0"/>
              </a:rPr>
              <a:t>MODELO DE NEGOCIO:</a:t>
            </a:r>
          </a:p>
        </p:txBody>
      </p:sp>
      <p:sp>
        <p:nvSpPr>
          <p:cNvPr id="14" name="Rectángulo: esquinas redondeadas 13">
            <a:extLst>
              <a:ext uri="{FF2B5EF4-FFF2-40B4-BE49-F238E27FC236}">
                <a16:creationId xmlns:a16="http://schemas.microsoft.com/office/drawing/2014/main" id="{972D8E51-9B70-373D-F3A8-3E2F5FF027D9}"/>
              </a:ext>
            </a:extLst>
          </p:cNvPr>
          <p:cNvSpPr/>
          <p:nvPr/>
        </p:nvSpPr>
        <p:spPr>
          <a:xfrm>
            <a:off x="165992" y="2935436"/>
            <a:ext cx="3779997" cy="1080000"/>
          </a:xfrm>
          <a:prstGeom prst="roundRect">
            <a:avLst>
              <a:gd name="adj" fmla="val 8715"/>
            </a:avLst>
          </a:prstGeom>
          <a:solidFill>
            <a:srgbClr val="CCCE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s-MX" sz="1050" i="1" err="1">
                <a:solidFill>
                  <a:srgbClr val="000000"/>
                </a:solidFill>
                <a:latin typeface="Source Sans Pro" panose="020B0503030403020204" pitchFamily="34" charset="0"/>
                <a:ea typeface="Source Sans Pro" panose="020B0503030403020204" pitchFamily="34" charset="0"/>
              </a:rPr>
              <a:t>Ej</a:t>
            </a:r>
            <a:r>
              <a:rPr lang="es-MX" sz="1050" i="1">
                <a:solidFill>
                  <a:srgbClr val="000000"/>
                </a:solidFill>
                <a:latin typeface="Source Sans Pro" panose="020B0503030403020204" pitchFamily="34" charset="0"/>
                <a:ea typeface="Source Sans Pro" panose="020B0503030403020204" pitchFamily="34" charset="0"/>
              </a:rPr>
              <a:t>: B2G. Está pensado para ser enviado a las instituciones médicas gubernamentales (IMSS, ISSSTE, SEDENA, </a:t>
            </a:r>
            <a:r>
              <a:rPr lang="es-MX" sz="1050" i="1" err="1">
                <a:solidFill>
                  <a:srgbClr val="000000"/>
                </a:solidFill>
                <a:latin typeface="Source Sans Pro" panose="020B0503030403020204" pitchFamily="34" charset="0"/>
                <a:ea typeface="Source Sans Pro" panose="020B0503030403020204" pitchFamily="34" charset="0"/>
              </a:rPr>
              <a:t>etc</a:t>
            </a:r>
            <a:r>
              <a:rPr lang="es-MX" sz="1050" i="1">
                <a:solidFill>
                  <a:srgbClr val="000000"/>
                </a:solidFill>
                <a:latin typeface="Source Sans Pro" panose="020B0503030403020204" pitchFamily="34" charset="0"/>
                <a:ea typeface="Source Sans Pro" panose="020B0503030403020204" pitchFamily="34" charset="0"/>
              </a:rPr>
              <a:t>) para ser distribuido de forma gratuita a los pacientes</a:t>
            </a:r>
          </a:p>
        </p:txBody>
      </p:sp>
      <p:cxnSp>
        <p:nvCxnSpPr>
          <p:cNvPr id="62" name="Conector recto 61">
            <a:extLst>
              <a:ext uri="{FF2B5EF4-FFF2-40B4-BE49-F238E27FC236}">
                <a16:creationId xmlns:a16="http://schemas.microsoft.com/office/drawing/2014/main" id="{B8FFC13F-3606-142D-603D-1E7924806EA6}"/>
              </a:ext>
            </a:extLst>
          </p:cNvPr>
          <p:cNvCxnSpPr>
            <a:cxnSpLocks/>
          </p:cNvCxnSpPr>
          <p:nvPr/>
        </p:nvCxnSpPr>
        <p:spPr>
          <a:xfrm>
            <a:off x="4064000" y="930166"/>
            <a:ext cx="0" cy="5927834"/>
          </a:xfrm>
          <a:prstGeom prst="line">
            <a:avLst/>
          </a:prstGeom>
          <a:ln w="12700" cap="rnd" cmpd="thinThick">
            <a:solidFill>
              <a:schemeClr val="bg1"/>
            </a:solidFill>
            <a:prstDash val="solid"/>
            <a:round/>
          </a:ln>
        </p:spPr>
        <p:style>
          <a:lnRef idx="1">
            <a:schemeClr val="accent1"/>
          </a:lnRef>
          <a:fillRef idx="0">
            <a:schemeClr val="accent1"/>
          </a:fillRef>
          <a:effectRef idx="0">
            <a:schemeClr val="accent1"/>
          </a:effectRef>
          <a:fontRef idx="minor">
            <a:schemeClr val="tx1"/>
          </a:fontRef>
        </p:style>
      </p:cxnSp>
      <p:cxnSp>
        <p:nvCxnSpPr>
          <p:cNvPr id="63" name="Conector recto 62">
            <a:extLst>
              <a:ext uri="{FF2B5EF4-FFF2-40B4-BE49-F238E27FC236}">
                <a16:creationId xmlns:a16="http://schemas.microsoft.com/office/drawing/2014/main" id="{DA9DB08C-2256-C42D-456D-F4030BBC3419}"/>
              </a:ext>
            </a:extLst>
          </p:cNvPr>
          <p:cNvCxnSpPr>
            <a:cxnSpLocks/>
          </p:cNvCxnSpPr>
          <p:nvPr/>
        </p:nvCxnSpPr>
        <p:spPr>
          <a:xfrm>
            <a:off x="8128000" y="930166"/>
            <a:ext cx="0" cy="5927834"/>
          </a:xfrm>
          <a:prstGeom prst="line">
            <a:avLst/>
          </a:prstGeom>
          <a:ln w="12700" cap="rnd" cmpd="thinThick">
            <a:solidFill>
              <a:schemeClr val="bg1"/>
            </a:solidFill>
            <a:prstDash val="solid"/>
            <a:round/>
          </a:ln>
        </p:spPr>
        <p:style>
          <a:lnRef idx="1">
            <a:schemeClr val="accent1"/>
          </a:lnRef>
          <a:fillRef idx="0">
            <a:schemeClr val="accent1"/>
          </a:fillRef>
          <a:effectRef idx="0">
            <a:schemeClr val="accent1"/>
          </a:effectRef>
          <a:fontRef idx="minor">
            <a:schemeClr val="tx1"/>
          </a:fontRef>
        </p:style>
      </p:cxnSp>
      <p:sp>
        <p:nvSpPr>
          <p:cNvPr id="91" name="CuadroTexto 90">
            <a:extLst>
              <a:ext uri="{FF2B5EF4-FFF2-40B4-BE49-F238E27FC236}">
                <a16:creationId xmlns:a16="http://schemas.microsoft.com/office/drawing/2014/main" id="{FDBFE28D-485E-9252-78E5-DC95FBF58D45}"/>
              </a:ext>
            </a:extLst>
          </p:cNvPr>
          <p:cNvSpPr txBox="1"/>
          <p:nvPr/>
        </p:nvSpPr>
        <p:spPr>
          <a:xfrm>
            <a:off x="165992" y="5545749"/>
            <a:ext cx="3675265" cy="307777"/>
          </a:xfrm>
          <a:prstGeom prst="rect">
            <a:avLst/>
          </a:prstGeom>
          <a:noFill/>
        </p:spPr>
        <p:txBody>
          <a:bodyPr wrap="square" lIns="0" rtlCol="0">
            <a:spAutoFit/>
          </a:bodyPr>
          <a:lstStyle/>
          <a:p>
            <a:r>
              <a:rPr lang="es-MX" sz="1400">
                <a:solidFill>
                  <a:schemeClr val="bg1"/>
                </a:solidFill>
                <a:latin typeface="Source Sans Pro" panose="020B0503030403020204" pitchFamily="34" charset="0"/>
                <a:ea typeface="Source Sans Pro" panose="020B0503030403020204" pitchFamily="34" charset="0"/>
              </a:rPr>
              <a:t>HORIZONTE DE INNOVACIÓN:</a:t>
            </a:r>
          </a:p>
        </p:txBody>
      </p:sp>
      <p:sp>
        <p:nvSpPr>
          <p:cNvPr id="92" name="CuadroTexto 91">
            <a:extLst>
              <a:ext uri="{FF2B5EF4-FFF2-40B4-BE49-F238E27FC236}">
                <a16:creationId xmlns:a16="http://schemas.microsoft.com/office/drawing/2014/main" id="{D116DA1C-58A7-416C-7167-C133A87F9ACF}"/>
              </a:ext>
            </a:extLst>
          </p:cNvPr>
          <p:cNvSpPr txBox="1"/>
          <p:nvPr/>
        </p:nvSpPr>
        <p:spPr>
          <a:xfrm>
            <a:off x="200988" y="6035792"/>
            <a:ext cx="958314" cy="276999"/>
          </a:xfrm>
          <a:prstGeom prst="rect">
            <a:avLst/>
          </a:prstGeom>
          <a:noFill/>
        </p:spPr>
        <p:txBody>
          <a:bodyPr wrap="square" rtlCol="0">
            <a:spAutoFit/>
          </a:bodyPr>
          <a:lstStyle/>
          <a:p>
            <a:pPr algn="ctr"/>
            <a:r>
              <a:rPr lang="es-MX" sz="1200" i="1">
                <a:latin typeface="Source Sans Pro" panose="020B0503030403020204" pitchFamily="34" charset="0"/>
                <a:ea typeface="Source Sans Pro" panose="020B0503030403020204" pitchFamily="34" charset="0"/>
              </a:rPr>
              <a:t>Incremental</a:t>
            </a:r>
          </a:p>
        </p:txBody>
      </p:sp>
      <p:sp>
        <p:nvSpPr>
          <p:cNvPr id="94" name="CuadroTexto 93">
            <a:extLst>
              <a:ext uri="{FF2B5EF4-FFF2-40B4-BE49-F238E27FC236}">
                <a16:creationId xmlns:a16="http://schemas.microsoft.com/office/drawing/2014/main" id="{F9E89200-FB2F-64DB-1A86-174C535A0C1F}"/>
              </a:ext>
            </a:extLst>
          </p:cNvPr>
          <p:cNvSpPr txBox="1"/>
          <p:nvPr/>
        </p:nvSpPr>
        <p:spPr>
          <a:xfrm>
            <a:off x="165992" y="6495057"/>
            <a:ext cx="3177367" cy="246221"/>
          </a:xfrm>
          <a:prstGeom prst="rect">
            <a:avLst/>
          </a:prstGeom>
          <a:noFill/>
        </p:spPr>
        <p:txBody>
          <a:bodyPr wrap="square" lIns="0" rtlCol="0">
            <a:spAutoFit/>
          </a:bodyPr>
          <a:lstStyle/>
          <a:p>
            <a:r>
              <a:rPr lang="es-MX" sz="1000" i="1">
                <a:solidFill>
                  <a:schemeClr val="bg1"/>
                </a:solidFill>
                <a:latin typeface="Source Sans Pro" panose="020B0503030403020204" pitchFamily="34" charset="0"/>
                <a:ea typeface="Source Sans Pro" panose="020B0503030403020204" pitchFamily="34" charset="0"/>
                <a:hlinkClick r:id="rId3"/>
              </a:rPr>
              <a:t>Criterios para horizontes</a:t>
            </a:r>
            <a:endParaRPr lang="es-MX" sz="1000" i="1">
              <a:solidFill>
                <a:schemeClr val="bg1"/>
              </a:solidFill>
              <a:latin typeface="Source Sans Pro" panose="020B0503030403020204" pitchFamily="34" charset="0"/>
              <a:ea typeface="Source Sans Pro" panose="020B0503030403020204" pitchFamily="34" charset="0"/>
            </a:endParaRPr>
          </a:p>
        </p:txBody>
      </p:sp>
      <p:sp>
        <p:nvSpPr>
          <p:cNvPr id="95" name="CuadroTexto 94">
            <a:extLst>
              <a:ext uri="{FF2B5EF4-FFF2-40B4-BE49-F238E27FC236}">
                <a16:creationId xmlns:a16="http://schemas.microsoft.com/office/drawing/2014/main" id="{2E9BBA04-6A78-28B3-E8E3-DFFB7A93F540}"/>
              </a:ext>
            </a:extLst>
          </p:cNvPr>
          <p:cNvSpPr txBox="1"/>
          <p:nvPr/>
        </p:nvSpPr>
        <p:spPr>
          <a:xfrm>
            <a:off x="1541966" y="6035792"/>
            <a:ext cx="958314" cy="276999"/>
          </a:xfrm>
          <a:prstGeom prst="rect">
            <a:avLst/>
          </a:prstGeom>
          <a:noFill/>
        </p:spPr>
        <p:txBody>
          <a:bodyPr wrap="square" rtlCol="0">
            <a:spAutoFit/>
          </a:bodyPr>
          <a:lstStyle/>
          <a:p>
            <a:pPr algn="ctr"/>
            <a:r>
              <a:rPr lang="es-MX" sz="1200" i="1">
                <a:latin typeface="Source Sans Pro" panose="020B0503030403020204" pitchFamily="34" charset="0"/>
                <a:ea typeface="Source Sans Pro" panose="020B0503030403020204" pitchFamily="34" charset="0"/>
              </a:rPr>
              <a:t>Radical</a:t>
            </a:r>
          </a:p>
        </p:txBody>
      </p:sp>
      <p:sp>
        <p:nvSpPr>
          <p:cNvPr id="96" name="CuadroTexto 95">
            <a:extLst>
              <a:ext uri="{FF2B5EF4-FFF2-40B4-BE49-F238E27FC236}">
                <a16:creationId xmlns:a16="http://schemas.microsoft.com/office/drawing/2014/main" id="{C4E11242-BF6B-6C71-A527-183B32E9D094}"/>
              </a:ext>
            </a:extLst>
          </p:cNvPr>
          <p:cNvSpPr txBox="1"/>
          <p:nvPr/>
        </p:nvSpPr>
        <p:spPr>
          <a:xfrm>
            <a:off x="2882944" y="6035792"/>
            <a:ext cx="958314" cy="276999"/>
          </a:xfrm>
          <a:prstGeom prst="rect">
            <a:avLst/>
          </a:prstGeom>
          <a:noFill/>
        </p:spPr>
        <p:txBody>
          <a:bodyPr wrap="square" rtlCol="0">
            <a:spAutoFit/>
          </a:bodyPr>
          <a:lstStyle/>
          <a:p>
            <a:pPr algn="ctr"/>
            <a:r>
              <a:rPr lang="es-MX" sz="1200" i="1">
                <a:latin typeface="Source Sans Pro" panose="020B0503030403020204" pitchFamily="34" charset="0"/>
                <a:ea typeface="Source Sans Pro" panose="020B0503030403020204" pitchFamily="34" charset="0"/>
              </a:rPr>
              <a:t>Disruptiva</a:t>
            </a:r>
          </a:p>
        </p:txBody>
      </p:sp>
      <p:sp>
        <p:nvSpPr>
          <p:cNvPr id="5" name="CuadroTexto 4">
            <a:extLst>
              <a:ext uri="{FF2B5EF4-FFF2-40B4-BE49-F238E27FC236}">
                <a16:creationId xmlns:a16="http://schemas.microsoft.com/office/drawing/2014/main" id="{2C9DCF88-E319-A14D-A9A9-F5EFAE1E6FB6}"/>
              </a:ext>
            </a:extLst>
          </p:cNvPr>
          <p:cNvSpPr txBox="1"/>
          <p:nvPr/>
        </p:nvSpPr>
        <p:spPr>
          <a:xfrm>
            <a:off x="165992" y="4092397"/>
            <a:ext cx="3177367" cy="246221"/>
          </a:xfrm>
          <a:prstGeom prst="rect">
            <a:avLst/>
          </a:prstGeom>
          <a:noFill/>
        </p:spPr>
        <p:txBody>
          <a:bodyPr wrap="square" lIns="0" rtlCol="0">
            <a:spAutoFit/>
          </a:bodyPr>
          <a:lstStyle/>
          <a:p>
            <a:r>
              <a:rPr lang="es-MX" sz="1000" i="1">
                <a:solidFill>
                  <a:schemeClr val="bg1"/>
                </a:solidFill>
                <a:latin typeface="Source Sans Pro" panose="020B0503030403020204" pitchFamily="34" charset="0"/>
                <a:ea typeface="Source Sans Pro" panose="020B0503030403020204" pitchFamily="34" charset="0"/>
                <a:hlinkClick r:id="rId4"/>
              </a:rPr>
              <a:t>Ejemplos de Modelo de Negocio</a:t>
            </a:r>
            <a:endParaRPr lang="es-MX" sz="1000" i="1">
              <a:solidFill>
                <a:schemeClr val="bg1"/>
              </a:solidFill>
              <a:latin typeface="Source Sans Pro" panose="020B0503030403020204" pitchFamily="34" charset="0"/>
              <a:ea typeface="Source Sans Pro" panose="020B0503030403020204" pitchFamily="34" charset="0"/>
            </a:endParaRPr>
          </a:p>
        </p:txBody>
      </p:sp>
      <p:sp>
        <p:nvSpPr>
          <p:cNvPr id="6" name="CuadroTexto 5">
            <a:extLst>
              <a:ext uri="{FF2B5EF4-FFF2-40B4-BE49-F238E27FC236}">
                <a16:creationId xmlns:a16="http://schemas.microsoft.com/office/drawing/2014/main" id="{AB5E0E6C-A6B7-6BB3-CD73-13E5BDBBA0F0}"/>
              </a:ext>
            </a:extLst>
          </p:cNvPr>
          <p:cNvSpPr txBox="1"/>
          <p:nvPr/>
        </p:nvSpPr>
        <p:spPr>
          <a:xfrm>
            <a:off x="8256640" y="1008999"/>
            <a:ext cx="3779999" cy="307777"/>
          </a:xfrm>
          <a:prstGeom prst="rect">
            <a:avLst/>
          </a:prstGeom>
          <a:noFill/>
        </p:spPr>
        <p:txBody>
          <a:bodyPr wrap="square" lIns="0" rtlCol="0">
            <a:spAutoFit/>
          </a:bodyPr>
          <a:lstStyle/>
          <a:p>
            <a:r>
              <a:rPr lang="es-MX" sz="1400">
                <a:solidFill>
                  <a:schemeClr val="bg1"/>
                </a:solidFill>
                <a:latin typeface="Source Sans Pro" panose="020B0503030403020204" pitchFamily="34" charset="0"/>
                <a:ea typeface="Source Sans Pro" panose="020B0503030403020204" pitchFamily="34" charset="0"/>
              </a:rPr>
              <a:t>APOYO EN PROGRAMAS DEL TEC DE MONTERREY:</a:t>
            </a:r>
          </a:p>
        </p:txBody>
      </p:sp>
      <p:sp>
        <p:nvSpPr>
          <p:cNvPr id="11" name="Rectángulo: esquinas redondeadas 10">
            <a:extLst>
              <a:ext uri="{FF2B5EF4-FFF2-40B4-BE49-F238E27FC236}">
                <a16:creationId xmlns:a16="http://schemas.microsoft.com/office/drawing/2014/main" id="{87D40903-0370-9F65-47D2-ADA60F7795A4}"/>
              </a:ext>
            </a:extLst>
          </p:cNvPr>
          <p:cNvSpPr/>
          <p:nvPr/>
        </p:nvSpPr>
        <p:spPr>
          <a:xfrm>
            <a:off x="8256641" y="2666245"/>
            <a:ext cx="3780000" cy="2394850"/>
          </a:xfrm>
          <a:prstGeom prst="roundRect">
            <a:avLst>
              <a:gd name="adj" fmla="val 2082"/>
            </a:avLst>
          </a:prstGeom>
          <a:solidFill>
            <a:srgbClr val="CCCE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s-MX" sz="1050" i="1" err="1">
                <a:solidFill>
                  <a:srgbClr val="000000"/>
                </a:solidFill>
                <a:latin typeface="Source Sans Pro" panose="020B0503030403020204" pitchFamily="34" charset="0"/>
                <a:ea typeface="Source Sans Pro" panose="020B0503030403020204" pitchFamily="34" charset="0"/>
              </a:rPr>
              <a:t>Ej</a:t>
            </a:r>
            <a:r>
              <a:rPr lang="es-MX" sz="1050" i="1">
                <a:solidFill>
                  <a:srgbClr val="000000"/>
                </a:solidFill>
                <a:latin typeface="Source Sans Pro" panose="020B0503030403020204" pitchFamily="34" charset="0"/>
                <a:ea typeface="Source Sans Pro" panose="020B0503030403020204" pitchFamily="34" charset="0"/>
              </a:rPr>
              <a:t>:</a:t>
            </a:r>
          </a:p>
          <a:p>
            <a:pPr marL="171450" indent="-171450">
              <a:buFont typeface="Arial" panose="020B0604020202020204" pitchFamily="34" charset="0"/>
              <a:buChar char="•"/>
            </a:pPr>
            <a:r>
              <a:rPr lang="es-MX" sz="1050" i="1">
                <a:solidFill>
                  <a:srgbClr val="000000"/>
                </a:solidFill>
                <a:latin typeface="Source Sans Pro" panose="020B0503030403020204" pitchFamily="34" charset="0"/>
                <a:ea typeface="Source Sans Pro" panose="020B0503030403020204" pitchFamily="34" charset="0"/>
              </a:rPr>
              <a:t>Esta investigación ha participado en X convocatorias previas del Programa para la Investigación y Emprendimiento del Tecnológico de Monterrey.</a:t>
            </a:r>
          </a:p>
          <a:p>
            <a:pPr marL="171450" indent="-171450">
              <a:buFont typeface="Arial" panose="020B0604020202020204" pitchFamily="34" charset="0"/>
              <a:buChar char="•"/>
            </a:pPr>
            <a:r>
              <a:rPr lang="es-MX" sz="1050" i="1">
                <a:solidFill>
                  <a:srgbClr val="000000"/>
                </a:solidFill>
                <a:latin typeface="Source Sans Pro" panose="020B0503030403020204" pitchFamily="34" charset="0"/>
                <a:ea typeface="Source Sans Pro" panose="020B0503030403020204" pitchFamily="34" charset="0"/>
              </a:rPr>
              <a:t>El equipo ha participado en el IX Congreso Nacional de Diabetes tipo 2</a:t>
            </a:r>
          </a:p>
          <a:p>
            <a:endParaRPr lang="es-MX" sz="1050" i="1">
              <a:solidFill>
                <a:srgbClr val="000000"/>
              </a:solidFill>
              <a:latin typeface="Source Sans Pro" panose="020B0503030403020204" pitchFamily="34" charset="0"/>
              <a:ea typeface="Source Sans Pro" panose="020B0503030403020204" pitchFamily="34" charset="0"/>
            </a:endParaRPr>
          </a:p>
        </p:txBody>
      </p:sp>
      <p:sp>
        <p:nvSpPr>
          <p:cNvPr id="3" name="CuadroTexto 2">
            <a:extLst>
              <a:ext uri="{FF2B5EF4-FFF2-40B4-BE49-F238E27FC236}">
                <a16:creationId xmlns:a16="http://schemas.microsoft.com/office/drawing/2014/main" id="{FA56B919-75F3-FD7D-666C-6065CBF97D42}"/>
              </a:ext>
            </a:extLst>
          </p:cNvPr>
          <p:cNvSpPr txBox="1"/>
          <p:nvPr/>
        </p:nvSpPr>
        <p:spPr>
          <a:xfrm>
            <a:off x="8256641" y="2305542"/>
            <a:ext cx="3371534" cy="307777"/>
          </a:xfrm>
          <a:prstGeom prst="rect">
            <a:avLst/>
          </a:prstGeom>
          <a:noFill/>
        </p:spPr>
        <p:txBody>
          <a:bodyPr wrap="square" lIns="0" rtlCol="0">
            <a:spAutoFit/>
          </a:bodyPr>
          <a:lstStyle/>
          <a:p>
            <a:r>
              <a:rPr lang="es-MX" sz="1400">
                <a:solidFill>
                  <a:schemeClr val="bg1"/>
                </a:solidFill>
                <a:latin typeface="Source Sans Pro" panose="020B0503030403020204" pitchFamily="34" charset="0"/>
                <a:ea typeface="Source Sans Pro" panose="020B0503030403020204" pitchFamily="34" charset="0"/>
              </a:rPr>
              <a:t>INFORMACIÓN ADICIONAL:</a:t>
            </a:r>
          </a:p>
        </p:txBody>
      </p:sp>
      <p:sp>
        <p:nvSpPr>
          <p:cNvPr id="7" name="Rectángulo: esquinas redondeadas 6">
            <a:extLst>
              <a:ext uri="{FF2B5EF4-FFF2-40B4-BE49-F238E27FC236}">
                <a16:creationId xmlns:a16="http://schemas.microsoft.com/office/drawing/2014/main" id="{C05B49D9-0677-731A-FF73-DEF686DEFA2C}"/>
              </a:ext>
            </a:extLst>
          </p:cNvPr>
          <p:cNvSpPr/>
          <p:nvPr/>
        </p:nvSpPr>
        <p:spPr>
          <a:xfrm>
            <a:off x="8256641" y="1336693"/>
            <a:ext cx="3780000" cy="900000"/>
          </a:xfrm>
          <a:prstGeom prst="roundRect">
            <a:avLst>
              <a:gd name="adj" fmla="val 8715"/>
            </a:avLst>
          </a:prstGeom>
          <a:solidFill>
            <a:srgbClr val="CCCE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s-MX" sz="1050" i="1" err="1">
                <a:solidFill>
                  <a:srgbClr val="000000"/>
                </a:solidFill>
                <a:latin typeface="Source Sans Pro" panose="020B0503030403020204" pitchFamily="34" charset="0"/>
                <a:ea typeface="Source Sans Pro" panose="020B0503030403020204" pitchFamily="34" charset="0"/>
              </a:rPr>
              <a:t>Ej</a:t>
            </a:r>
            <a:r>
              <a:rPr lang="es-MX" sz="1050" i="1">
                <a:solidFill>
                  <a:srgbClr val="000000"/>
                </a:solidFill>
                <a:latin typeface="Source Sans Pro" panose="020B0503030403020204" pitchFamily="34" charset="0"/>
                <a:ea typeface="Source Sans Pro" panose="020B0503030403020204" pitchFamily="34" charset="0"/>
              </a:rPr>
              <a:t>: Este dispositivo ha sido inscrito al Programa </a:t>
            </a:r>
            <a:r>
              <a:rPr lang="es-MX" sz="1050" i="1" err="1">
                <a:solidFill>
                  <a:srgbClr val="000000"/>
                </a:solidFill>
                <a:latin typeface="Source Sans Pro" panose="020B0503030403020204" pitchFamily="34" charset="0"/>
                <a:ea typeface="Source Sans Pro" panose="020B0503030403020204" pitchFamily="34" charset="0"/>
              </a:rPr>
              <a:t>Health</a:t>
            </a:r>
            <a:r>
              <a:rPr lang="es-MX" sz="1050" i="1">
                <a:solidFill>
                  <a:srgbClr val="000000"/>
                </a:solidFill>
                <a:latin typeface="Source Sans Pro" panose="020B0503030403020204" pitchFamily="34" charset="0"/>
                <a:ea typeface="Source Sans Pro" panose="020B0503030403020204" pitchFamily="34" charset="0"/>
              </a:rPr>
              <a:t> </a:t>
            </a:r>
            <a:r>
              <a:rPr lang="es-MX" sz="1050" i="1" err="1">
                <a:solidFill>
                  <a:srgbClr val="000000"/>
                </a:solidFill>
                <a:latin typeface="Source Sans Pro" panose="020B0503030403020204" pitchFamily="34" charset="0"/>
                <a:ea typeface="Source Sans Pro" panose="020B0503030403020204" pitchFamily="34" charset="0"/>
              </a:rPr>
              <a:t>Pioneers</a:t>
            </a:r>
            <a:r>
              <a:rPr lang="es-MX" sz="1050" i="1">
                <a:solidFill>
                  <a:srgbClr val="000000"/>
                </a:solidFill>
                <a:latin typeface="Source Sans Pro" panose="020B0503030403020204" pitchFamily="34" charset="0"/>
                <a:ea typeface="Source Sans Pro" panose="020B0503030403020204" pitchFamily="34" charset="0"/>
              </a:rPr>
              <a:t> 2021 y a Borregos Tecnológicos 2022</a:t>
            </a:r>
          </a:p>
          <a:p>
            <a:r>
              <a:rPr lang="es-MX" sz="1050" i="1">
                <a:solidFill>
                  <a:srgbClr val="000000"/>
                </a:solidFill>
                <a:latin typeface="Source Sans Pro" panose="020B0503030403020204" pitchFamily="34" charset="0"/>
                <a:ea typeface="Source Sans Pro" panose="020B0503030403020204" pitchFamily="34" charset="0"/>
              </a:rPr>
              <a:t> </a:t>
            </a:r>
          </a:p>
        </p:txBody>
      </p:sp>
      <p:sp>
        <p:nvSpPr>
          <p:cNvPr id="13" name="CuadroTexto 12">
            <a:extLst>
              <a:ext uri="{FF2B5EF4-FFF2-40B4-BE49-F238E27FC236}">
                <a16:creationId xmlns:a16="http://schemas.microsoft.com/office/drawing/2014/main" id="{A51F7D81-AFB4-8C01-A9E7-4542D2212094}"/>
              </a:ext>
            </a:extLst>
          </p:cNvPr>
          <p:cNvSpPr txBox="1"/>
          <p:nvPr/>
        </p:nvSpPr>
        <p:spPr>
          <a:xfrm>
            <a:off x="8270001" y="5226742"/>
            <a:ext cx="3214166" cy="307777"/>
          </a:xfrm>
          <a:prstGeom prst="rect">
            <a:avLst/>
          </a:prstGeom>
          <a:noFill/>
        </p:spPr>
        <p:txBody>
          <a:bodyPr wrap="square" lIns="0" rtlCol="0">
            <a:spAutoFit/>
          </a:bodyPr>
          <a:lstStyle/>
          <a:p>
            <a:r>
              <a:rPr lang="es-MX" sz="1400">
                <a:solidFill>
                  <a:schemeClr val="bg1"/>
                </a:solidFill>
                <a:latin typeface="Source Sans Pro" panose="020B0503030403020204" pitchFamily="34" charset="0"/>
                <a:ea typeface="Source Sans Pro" panose="020B0503030403020204" pitchFamily="34" charset="0"/>
              </a:rPr>
              <a:t>DATOS DE CONTACTO:</a:t>
            </a:r>
          </a:p>
        </p:txBody>
      </p:sp>
      <p:sp>
        <p:nvSpPr>
          <p:cNvPr id="15" name="Rectángulo: esquinas redondeadas 14">
            <a:extLst>
              <a:ext uri="{FF2B5EF4-FFF2-40B4-BE49-F238E27FC236}">
                <a16:creationId xmlns:a16="http://schemas.microsoft.com/office/drawing/2014/main" id="{30663B67-53CE-963C-8FDB-8C7EB73DCD0E}"/>
              </a:ext>
            </a:extLst>
          </p:cNvPr>
          <p:cNvSpPr/>
          <p:nvPr/>
        </p:nvSpPr>
        <p:spPr>
          <a:xfrm>
            <a:off x="8270001" y="5700166"/>
            <a:ext cx="3780000" cy="982120"/>
          </a:xfrm>
          <a:prstGeom prst="roundRect">
            <a:avLst>
              <a:gd name="adj" fmla="val 8715"/>
            </a:avLst>
          </a:prstGeom>
          <a:solidFill>
            <a:srgbClr val="CCCE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s-MX" sz="1050" i="1">
                <a:solidFill>
                  <a:srgbClr val="000000"/>
                </a:solidFill>
                <a:latin typeface="Source Sans Pro" panose="020B0503030403020204" pitchFamily="34" charset="0"/>
                <a:ea typeface="Source Sans Pro" panose="020B0503030403020204" pitchFamily="34" charset="0"/>
              </a:rPr>
              <a:t>Ej. Dra. Mariana Ruiz</a:t>
            </a:r>
          </a:p>
          <a:p>
            <a:r>
              <a:rPr lang="es-MX" sz="1050" i="1">
                <a:solidFill>
                  <a:srgbClr val="000000"/>
                </a:solidFill>
                <a:latin typeface="Source Sans Pro" panose="020B0503030403020204" pitchFamily="34" charset="0"/>
                <a:ea typeface="Source Sans Pro" panose="020B0503030403020204" pitchFamily="34" charset="0"/>
              </a:rPr>
              <a:t>Oficina: 818-20-34-191</a:t>
            </a:r>
          </a:p>
          <a:p>
            <a:r>
              <a:rPr lang="es-MX" sz="1050" i="1">
                <a:solidFill>
                  <a:srgbClr val="000000"/>
                </a:solidFill>
                <a:latin typeface="Source Sans Pro" panose="020B0503030403020204" pitchFamily="34" charset="0"/>
                <a:ea typeface="Source Sans Pro" panose="020B0503030403020204" pitchFamily="34" charset="0"/>
              </a:rPr>
              <a:t>Celular: 818-10-41-401</a:t>
            </a:r>
          </a:p>
          <a:p>
            <a:r>
              <a:rPr lang="es-MX" sz="1050" i="1">
                <a:solidFill>
                  <a:srgbClr val="000000"/>
                </a:solidFill>
                <a:latin typeface="Source Sans Pro" panose="020B0503030403020204" pitchFamily="34" charset="0"/>
                <a:ea typeface="Source Sans Pro" panose="020B0503030403020204" pitchFamily="34" charset="0"/>
                <a:hlinkClick r:id="rId5"/>
              </a:rPr>
              <a:t>Mariana.ruiz@tec.mx</a:t>
            </a:r>
            <a:endParaRPr lang="es-MX" sz="1050" i="1">
              <a:solidFill>
                <a:srgbClr val="000000"/>
              </a:solidFill>
              <a:latin typeface="Source Sans Pro" panose="020B0503030403020204" pitchFamily="34" charset="0"/>
              <a:ea typeface="Source Sans Pro" panose="020B0503030403020204" pitchFamily="34" charset="0"/>
            </a:endParaRPr>
          </a:p>
          <a:p>
            <a:r>
              <a:rPr lang="es-MX" sz="1050" i="1">
                <a:solidFill>
                  <a:srgbClr val="000000"/>
                </a:solidFill>
                <a:latin typeface="Source Sans Pro" panose="020B0503030403020204" pitchFamily="34" charset="0"/>
                <a:ea typeface="Source Sans Pro" panose="020B0503030403020204" pitchFamily="34" charset="0"/>
              </a:rPr>
              <a:t>Lunes a Viernes de 9 a 10 am. Martes y Jueves de 3 a 4 pm.</a:t>
            </a:r>
          </a:p>
          <a:p>
            <a:endParaRPr lang="es-MX" sz="1050" i="1">
              <a:solidFill>
                <a:srgbClr val="000000"/>
              </a:solidFill>
              <a:latin typeface="Source Sans Pro" panose="020B0503030403020204" pitchFamily="34" charset="0"/>
              <a:ea typeface="Source Sans Pro" panose="020B0503030403020204" pitchFamily="34" charset="0"/>
            </a:endParaRPr>
          </a:p>
        </p:txBody>
      </p:sp>
      <p:sp>
        <p:nvSpPr>
          <p:cNvPr id="20" name="CuadroTexto 19">
            <a:extLst>
              <a:ext uri="{FF2B5EF4-FFF2-40B4-BE49-F238E27FC236}">
                <a16:creationId xmlns:a16="http://schemas.microsoft.com/office/drawing/2014/main" id="{D8BDB1FF-C32A-6518-9A74-51A893531FE4}"/>
              </a:ext>
            </a:extLst>
          </p:cNvPr>
          <p:cNvSpPr txBox="1"/>
          <p:nvPr/>
        </p:nvSpPr>
        <p:spPr>
          <a:xfrm>
            <a:off x="4168312" y="3287202"/>
            <a:ext cx="3371534" cy="307777"/>
          </a:xfrm>
          <a:prstGeom prst="rect">
            <a:avLst/>
          </a:prstGeom>
          <a:noFill/>
        </p:spPr>
        <p:txBody>
          <a:bodyPr wrap="square" lIns="0" rtlCol="0">
            <a:spAutoFit/>
          </a:bodyPr>
          <a:lstStyle/>
          <a:p>
            <a:r>
              <a:rPr lang="es-MX" sz="1400">
                <a:solidFill>
                  <a:schemeClr val="bg1"/>
                </a:solidFill>
                <a:latin typeface="Source Sans Pro" panose="020B0503030403020204" pitchFamily="34" charset="0"/>
                <a:ea typeface="Source Sans Pro" panose="020B0503030403020204" pitchFamily="34" charset="0"/>
              </a:rPr>
              <a:t>DEL TECNOLÓGICO DE MONTERREY:</a:t>
            </a:r>
          </a:p>
        </p:txBody>
      </p:sp>
      <p:sp>
        <p:nvSpPr>
          <p:cNvPr id="22" name="Rectángulo: esquinas redondeadas 21">
            <a:extLst>
              <a:ext uri="{FF2B5EF4-FFF2-40B4-BE49-F238E27FC236}">
                <a16:creationId xmlns:a16="http://schemas.microsoft.com/office/drawing/2014/main" id="{B22D7468-2020-FFB1-97F4-D636C1FD4A2E}"/>
              </a:ext>
            </a:extLst>
          </p:cNvPr>
          <p:cNvSpPr/>
          <p:nvPr/>
        </p:nvSpPr>
        <p:spPr>
          <a:xfrm>
            <a:off x="4168312" y="3682845"/>
            <a:ext cx="3780000" cy="1260000"/>
          </a:xfrm>
          <a:prstGeom prst="roundRect">
            <a:avLst>
              <a:gd name="adj" fmla="val 8715"/>
            </a:avLst>
          </a:prstGeom>
          <a:solidFill>
            <a:srgbClr val="CCCE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s-MX" sz="1050" i="1" err="1">
                <a:solidFill>
                  <a:srgbClr val="000000"/>
                </a:solidFill>
                <a:latin typeface="Source Sans Pro" panose="020B0503030403020204" pitchFamily="34" charset="0"/>
                <a:ea typeface="Source Sans Pro" panose="020B0503030403020204" pitchFamily="34" charset="0"/>
              </a:rPr>
              <a:t>Ej</a:t>
            </a:r>
            <a:r>
              <a:rPr lang="es-MX" sz="1050" i="1">
                <a:solidFill>
                  <a:srgbClr val="000000"/>
                </a:solidFill>
                <a:latin typeface="Source Sans Pro" panose="020B0503030403020204" pitchFamily="34" charset="0"/>
                <a:ea typeface="Source Sans Pro" panose="020B0503030403020204" pitchFamily="34" charset="0"/>
              </a:rPr>
              <a:t>: </a:t>
            </a:r>
            <a:r>
              <a:rPr lang="es-MX" sz="1050" i="1">
                <a:solidFill>
                  <a:srgbClr val="000000"/>
                </a:solidFill>
                <a:latin typeface="Source Sans Pro" panose="020B0503030403020204" pitchFamily="34" charset="0"/>
                <a:ea typeface="Source Sans Pro" panose="020B0503030403020204" pitchFamily="34" charset="0"/>
                <a:hlinkClick r:id="rId6"/>
              </a:rPr>
              <a:t>https://www.lens.org/lens/patent/141-685-764-044-984/frontpage</a:t>
            </a:r>
            <a:endParaRPr lang="es-MX" sz="1050" i="1">
              <a:solidFill>
                <a:srgbClr val="000000"/>
              </a:solidFill>
              <a:latin typeface="Source Sans Pro" panose="020B0503030403020204" pitchFamily="34" charset="0"/>
              <a:ea typeface="Source Sans Pro" panose="020B0503030403020204" pitchFamily="34" charset="0"/>
            </a:endParaRPr>
          </a:p>
          <a:p>
            <a:endParaRPr lang="es-MX" sz="1050" i="1">
              <a:solidFill>
                <a:srgbClr val="000000"/>
              </a:solidFill>
              <a:latin typeface="Source Sans Pro" panose="020B0503030403020204" pitchFamily="34" charset="0"/>
              <a:ea typeface="Source Sans Pro" panose="020B0503030403020204" pitchFamily="34" charset="0"/>
            </a:endParaRPr>
          </a:p>
          <a:p>
            <a:r>
              <a:rPr lang="es-MX" sz="1050" i="1" err="1">
                <a:solidFill>
                  <a:srgbClr val="000000"/>
                </a:solidFill>
                <a:latin typeface="Source Sans Pro" panose="020B0503030403020204" pitchFamily="34" charset="0"/>
                <a:ea typeface="Source Sans Pro" panose="020B0503030403020204" pitchFamily="34" charset="0"/>
              </a:rPr>
              <a:t>Ej</a:t>
            </a:r>
            <a:r>
              <a:rPr lang="es-MX" sz="1050" i="1">
                <a:solidFill>
                  <a:srgbClr val="000000"/>
                </a:solidFill>
                <a:latin typeface="Source Sans Pro" panose="020B0503030403020204" pitchFamily="34" charset="0"/>
                <a:ea typeface="Source Sans Pro" panose="020B0503030403020204" pitchFamily="34" charset="0"/>
              </a:rPr>
              <a:t>: N/A</a:t>
            </a:r>
          </a:p>
        </p:txBody>
      </p:sp>
      <p:sp>
        <p:nvSpPr>
          <p:cNvPr id="23" name="CuadroTexto 22">
            <a:extLst>
              <a:ext uri="{FF2B5EF4-FFF2-40B4-BE49-F238E27FC236}">
                <a16:creationId xmlns:a16="http://schemas.microsoft.com/office/drawing/2014/main" id="{87EBDAFB-F1AC-4B9A-0B44-4AEB8E08B333}"/>
              </a:ext>
            </a:extLst>
          </p:cNvPr>
          <p:cNvSpPr txBox="1"/>
          <p:nvPr/>
        </p:nvSpPr>
        <p:spPr>
          <a:xfrm>
            <a:off x="4168312" y="5030711"/>
            <a:ext cx="3779999" cy="307777"/>
          </a:xfrm>
          <a:prstGeom prst="rect">
            <a:avLst/>
          </a:prstGeom>
          <a:noFill/>
        </p:spPr>
        <p:txBody>
          <a:bodyPr wrap="square" lIns="0" rtlCol="0">
            <a:spAutoFit/>
          </a:bodyPr>
          <a:lstStyle/>
          <a:p>
            <a:r>
              <a:rPr lang="es-MX" sz="1400">
                <a:solidFill>
                  <a:schemeClr val="bg1"/>
                </a:solidFill>
                <a:latin typeface="Source Sans Pro" panose="020B0503030403020204" pitchFamily="34" charset="0"/>
                <a:ea typeface="Source Sans Pro" panose="020B0503030403020204" pitchFamily="34" charset="0"/>
              </a:rPr>
              <a:t>DE FUENTES EXTERNAS:</a:t>
            </a:r>
          </a:p>
        </p:txBody>
      </p:sp>
      <p:sp>
        <p:nvSpPr>
          <p:cNvPr id="24" name="Rectángulo: esquinas redondeadas 23">
            <a:extLst>
              <a:ext uri="{FF2B5EF4-FFF2-40B4-BE49-F238E27FC236}">
                <a16:creationId xmlns:a16="http://schemas.microsoft.com/office/drawing/2014/main" id="{124B041A-D125-30E5-49F2-5E8A13AF82B7}"/>
              </a:ext>
            </a:extLst>
          </p:cNvPr>
          <p:cNvSpPr/>
          <p:nvPr/>
        </p:nvSpPr>
        <p:spPr>
          <a:xfrm>
            <a:off x="4168312" y="5426355"/>
            <a:ext cx="3780000" cy="1260000"/>
          </a:xfrm>
          <a:prstGeom prst="roundRect">
            <a:avLst>
              <a:gd name="adj" fmla="val 8715"/>
            </a:avLst>
          </a:prstGeom>
          <a:solidFill>
            <a:srgbClr val="CCCE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s-MX" sz="1050" i="1" err="1">
                <a:solidFill>
                  <a:srgbClr val="000000"/>
                </a:solidFill>
                <a:latin typeface="Source Sans Pro" panose="020B0503030403020204" pitchFamily="34" charset="0"/>
                <a:ea typeface="Source Sans Pro" panose="020B0503030403020204" pitchFamily="34" charset="0"/>
              </a:rPr>
              <a:t>Ej</a:t>
            </a:r>
            <a:r>
              <a:rPr lang="es-MX" sz="1050" i="1">
                <a:solidFill>
                  <a:srgbClr val="000000"/>
                </a:solidFill>
                <a:latin typeface="Source Sans Pro" panose="020B0503030403020204" pitchFamily="34" charset="0"/>
                <a:ea typeface="Source Sans Pro" panose="020B0503030403020204" pitchFamily="34" charset="0"/>
              </a:rPr>
              <a:t>: </a:t>
            </a:r>
            <a:r>
              <a:rPr lang="es-MX" sz="1050" i="1">
                <a:solidFill>
                  <a:srgbClr val="000000"/>
                </a:solidFill>
                <a:latin typeface="Source Sans Pro" panose="020B0503030403020204" pitchFamily="34" charset="0"/>
                <a:ea typeface="Source Sans Pro" panose="020B0503030403020204" pitchFamily="34" charset="0"/>
                <a:hlinkClick r:id="rId7"/>
              </a:rPr>
              <a:t>https://www.sciencedirect.com/science/article/pii/S15750922</a:t>
            </a:r>
            <a:endParaRPr lang="es-MX" sz="1050" i="1">
              <a:solidFill>
                <a:srgbClr val="000000"/>
              </a:solidFill>
              <a:latin typeface="Source Sans Pro" panose="020B0503030403020204" pitchFamily="34" charset="0"/>
              <a:ea typeface="Source Sans Pro" panose="020B0503030403020204" pitchFamily="34" charset="0"/>
            </a:endParaRPr>
          </a:p>
          <a:p>
            <a:endParaRPr lang="es-MX" sz="1050" i="1">
              <a:solidFill>
                <a:srgbClr val="000000"/>
              </a:solidFill>
              <a:latin typeface="Source Sans Pro" panose="020B0503030403020204" pitchFamily="34" charset="0"/>
              <a:ea typeface="Source Sans Pro" panose="020B0503030403020204" pitchFamily="34" charset="0"/>
            </a:endParaRPr>
          </a:p>
          <a:p>
            <a:r>
              <a:rPr lang="es-MX" sz="1050" i="1" err="1">
                <a:solidFill>
                  <a:srgbClr val="000000"/>
                </a:solidFill>
                <a:latin typeface="Source Sans Pro" panose="020B0503030403020204" pitchFamily="34" charset="0"/>
                <a:ea typeface="Source Sans Pro" panose="020B0503030403020204" pitchFamily="34" charset="0"/>
              </a:rPr>
              <a:t>Ej</a:t>
            </a:r>
            <a:r>
              <a:rPr lang="es-MX" sz="1050" i="1">
                <a:solidFill>
                  <a:srgbClr val="000000"/>
                </a:solidFill>
                <a:latin typeface="Source Sans Pro" panose="020B0503030403020204" pitchFamily="34" charset="0"/>
                <a:ea typeface="Source Sans Pro" panose="020B0503030403020204" pitchFamily="34" charset="0"/>
              </a:rPr>
              <a:t>: N/A</a:t>
            </a:r>
          </a:p>
          <a:p>
            <a:endParaRPr lang="es-MX" sz="1050" i="1">
              <a:solidFill>
                <a:srgbClr val="000000"/>
              </a:solidFill>
              <a:latin typeface="Source Sans Pro" panose="020B0503030403020204" pitchFamily="34" charset="0"/>
              <a:ea typeface="Source Sans Pro" panose="020B0503030403020204" pitchFamily="34" charset="0"/>
            </a:endParaRPr>
          </a:p>
        </p:txBody>
      </p:sp>
      <p:sp>
        <p:nvSpPr>
          <p:cNvPr id="27" name="CuadroTexto 26">
            <a:extLst>
              <a:ext uri="{FF2B5EF4-FFF2-40B4-BE49-F238E27FC236}">
                <a16:creationId xmlns:a16="http://schemas.microsoft.com/office/drawing/2014/main" id="{AED7AADF-8E90-A8C3-1412-1927BC0AA1EC}"/>
              </a:ext>
            </a:extLst>
          </p:cNvPr>
          <p:cNvSpPr txBox="1"/>
          <p:nvPr/>
        </p:nvSpPr>
        <p:spPr>
          <a:xfrm>
            <a:off x="4168312" y="1543693"/>
            <a:ext cx="3371534" cy="307777"/>
          </a:xfrm>
          <a:prstGeom prst="rect">
            <a:avLst/>
          </a:prstGeom>
          <a:noFill/>
        </p:spPr>
        <p:txBody>
          <a:bodyPr wrap="square" lIns="0" rtlCol="0">
            <a:spAutoFit/>
          </a:bodyPr>
          <a:lstStyle/>
          <a:p>
            <a:r>
              <a:rPr lang="es-MX" sz="1400">
                <a:solidFill>
                  <a:schemeClr val="bg1"/>
                </a:solidFill>
                <a:latin typeface="Source Sans Pro" panose="020B0503030403020204" pitchFamily="34" charset="0"/>
                <a:ea typeface="Source Sans Pro" panose="020B0503030403020204" pitchFamily="34" charset="0"/>
              </a:rPr>
              <a:t>PROPIA:</a:t>
            </a:r>
          </a:p>
        </p:txBody>
      </p:sp>
      <p:sp>
        <p:nvSpPr>
          <p:cNvPr id="32" name="Rectángulo: esquinas redondeadas 31">
            <a:extLst>
              <a:ext uri="{FF2B5EF4-FFF2-40B4-BE49-F238E27FC236}">
                <a16:creationId xmlns:a16="http://schemas.microsoft.com/office/drawing/2014/main" id="{36DE6A84-7CAA-DEDC-DB1F-D1B73AB415DC}"/>
              </a:ext>
            </a:extLst>
          </p:cNvPr>
          <p:cNvSpPr/>
          <p:nvPr/>
        </p:nvSpPr>
        <p:spPr>
          <a:xfrm>
            <a:off x="4168312" y="1939336"/>
            <a:ext cx="3780000" cy="1260000"/>
          </a:xfrm>
          <a:prstGeom prst="roundRect">
            <a:avLst>
              <a:gd name="adj" fmla="val 8715"/>
            </a:avLst>
          </a:prstGeom>
          <a:solidFill>
            <a:srgbClr val="CCCE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s-MX" sz="1050" i="1" err="1">
                <a:solidFill>
                  <a:srgbClr val="000000"/>
                </a:solidFill>
                <a:latin typeface="Source Sans Pro" panose="020B0503030403020204" pitchFamily="34" charset="0"/>
                <a:ea typeface="Source Sans Pro" panose="020B0503030403020204" pitchFamily="34" charset="0"/>
              </a:rPr>
              <a:t>Ej</a:t>
            </a:r>
            <a:r>
              <a:rPr lang="es-MX" sz="1050" i="1">
                <a:solidFill>
                  <a:srgbClr val="000000"/>
                </a:solidFill>
                <a:latin typeface="Source Sans Pro" panose="020B0503030403020204" pitchFamily="34" charset="0"/>
                <a:ea typeface="Source Sans Pro" panose="020B0503030403020204" pitchFamily="34" charset="0"/>
              </a:rPr>
              <a:t>: </a:t>
            </a:r>
            <a:r>
              <a:rPr lang="es-MX" sz="1050" i="1">
                <a:solidFill>
                  <a:srgbClr val="000000"/>
                </a:solidFill>
                <a:latin typeface="Source Sans Pro" panose="020B0503030403020204" pitchFamily="34" charset="0"/>
                <a:ea typeface="Source Sans Pro" panose="020B0503030403020204" pitchFamily="34" charset="0"/>
                <a:hlinkClick r:id="rId6"/>
              </a:rPr>
              <a:t>https://www.lens.org/lens/patent/141-685-764-044-984/frontpage</a:t>
            </a:r>
            <a:endParaRPr lang="es-MX" sz="1050" i="1">
              <a:solidFill>
                <a:srgbClr val="000000"/>
              </a:solidFill>
              <a:latin typeface="Source Sans Pro" panose="020B0503030403020204" pitchFamily="34" charset="0"/>
              <a:ea typeface="Source Sans Pro" panose="020B0503030403020204" pitchFamily="34" charset="0"/>
            </a:endParaRPr>
          </a:p>
          <a:p>
            <a:r>
              <a:rPr lang="es-MX" sz="1050" i="1" err="1">
                <a:solidFill>
                  <a:srgbClr val="000000"/>
                </a:solidFill>
                <a:latin typeface="Source Sans Pro" panose="020B0503030403020204" pitchFamily="34" charset="0"/>
                <a:ea typeface="Source Sans Pro" panose="020B0503030403020204" pitchFamily="34" charset="0"/>
              </a:rPr>
              <a:t>Ej</a:t>
            </a:r>
            <a:r>
              <a:rPr lang="es-MX" sz="1050" i="1">
                <a:solidFill>
                  <a:srgbClr val="000000"/>
                </a:solidFill>
                <a:latin typeface="Source Sans Pro" panose="020B0503030403020204" pitchFamily="34" charset="0"/>
                <a:ea typeface="Source Sans Pro" panose="020B0503030403020204" pitchFamily="34" charset="0"/>
              </a:rPr>
              <a:t>: N/A</a:t>
            </a:r>
          </a:p>
        </p:txBody>
      </p:sp>
      <p:sp>
        <p:nvSpPr>
          <p:cNvPr id="33" name="CuadroTexto 32">
            <a:extLst>
              <a:ext uri="{FF2B5EF4-FFF2-40B4-BE49-F238E27FC236}">
                <a16:creationId xmlns:a16="http://schemas.microsoft.com/office/drawing/2014/main" id="{FFB72534-35D1-0DBC-308A-225884C7823E}"/>
              </a:ext>
            </a:extLst>
          </p:cNvPr>
          <p:cNvSpPr txBox="1"/>
          <p:nvPr/>
        </p:nvSpPr>
        <p:spPr>
          <a:xfrm>
            <a:off x="4168312" y="1025705"/>
            <a:ext cx="3674966" cy="307777"/>
          </a:xfrm>
          <a:prstGeom prst="rect">
            <a:avLst/>
          </a:prstGeom>
          <a:noFill/>
        </p:spPr>
        <p:txBody>
          <a:bodyPr wrap="square" lIns="0" rtlCol="0">
            <a:spAutoFit/>
          </a:bodyPr>
          <a:lstStyle/>
          <a:p>
            <a:r>
              <a:rPr lang="es-MX" sz="1400">
                <a:solidFill>
                  <a:schemeClr val="bg1"/>
                </a:solidFill>
                <a:latin typeface="Source Sans Pro" panose="020B0503030403020204" pitchFamily="34" charset="0"/>
                <a:ea typeface="Source Sans Pro" panose="020B0503030403020204" pitchFamily="34" charset="0"/>
              </a:rPr>
              <a:t>USO DE PROPIEDAD INTELECTUAL</a:t>
            </a:r>
          </a:p>
        </p:txBody>
      </p:sp>
    </p:spTree>
    <p:extLst>
      <p:ext uri="{BB962C8B-B14F-4D97-AF65-F5344CB8AC3E}">
        <p14:creationId xmlns:p14="http://schemas.microsoft.com/office/powerpoint/2010/main" val="30063781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esquinas redondeadas 1">
            <a:extLst>
              <a:ext uri="{FF2B5EF4-FFF2-40B4-BE49-F238E27FC236}">
                <a16:creationId xmlns:a16="http://schemas.microsoft.com/office/drawing/2014/main" id="{5A51649E-8201-D958-E22C-DC98D2FC1128}"/>
              </a:ext>
            </a:extLst>
          </p:cNvPr>
          <p:cNvSpPr/>
          <p:nvPr/>
        </p:nvSpPr>
        <p:spPr>
          <a:xfrm>
            <a:off x="0" y="930166"/>
            <a:ext cx="12191999" cy="5927834"/>
          </a:xfrm>
          <a:prstGeom prst="roundRect">
            <a:avLst>
              <a:gd name="adj" fmla="val 0"/>
            </a:avLst>
          </a:prstGeom>
          <a:solidFill>
            <a:srgbClr val="0314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0" name="Rectángulo: esquinas redondeadas 89">
            <a:extLst>
              <a:ext uri="{FF2B5EF4-FFF2-40B4-BE49-F238E27FC236}">
                <a16:creationId xmlns:a16="http://schemas.microsoft.com/office/drawing/2014/main" id="{B180C74F-19C3-BABF-6BFB-274D2567BDBB}"/>
              </a:ext>
            </a:extLst>
          </p:cNvPr>
          <p:cNvSpPr/>
          <p:nvPr/>
        </p:nvSpPr>
        <p:spPr>
          <a:xfrm>
            <a:off x="165992" y="5930487"/>
            <a:ext cx="3780000" cy="487608"/>
          </a:xfrm>
          <a:prstGeom prst="roundRect">
            <a:avLst>
              <a:gd name="adj" fmla="val 8715"/>
            </a:avLst>
          </a:prstGeom>
          <a:solidFill>
            <a:srgbClr val="CCCE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7" name="Rectángulo: esquinas redondeadas 96">
            <a:extLst>
              <a:ext uri="{FF2B5EF4-FFF2-40B4-BE49-F238E27FC236}">
                <a16:creationId xmlns:a16="http://schemas.microsoft.com/office/drawing/2014/main" id="{60CFF993-DCC3-1D97-0A41-B9AEF63F10FD}"/>
              </a:ext>
            </a:extLst>
          </p:cNvPr>
          <p:cNvSpPr/>
          <p:nvPr/>
        </p:nvSpPr>
        <p:spPr>
          <a:xfrm>
            <a:off x="235984" y="6025857"/>
            <a:ext cx="958314" cy="29686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1" name="Round Same Side Corner Rectangle 1">
            <a:extLst>
              <a:ext uri="{FF2B5EF4-FFF2-40B4-BE49-F238E27FC236}">
                <a16:creationId xmlns:a16="http://schemas.microsoft.com/office/drawing/2014/main" id="{B167B03C-6086-6EA4-E1AF-CE62D15A441F}"/>
              </a:ext>
            </a:extLst>
          </p:cNvPr>
          <p:cNvSpPr/>
          <p:nvPr/>
        </p:nvSpPr>
        <p:spPr>
          <a:xfrm rot="5400000">
            <a:off x="1458312" y="-1316418"/>
            <a:ext cx="662152" cy="3578772"/>
          </a:xfrm>
          <a:prstGeom prst="round2SameRect">
            <a:avLst>
              <a:gd name="adj1" fmla="val 50000"/>
              <a:gd name="adj2" fmla="val 0"/>
            </a:avLst>
          </a:prstGeom>
          <a:solidFill>
            <a:srgbClr val="082D8F"/>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nchorCtr="0"/>
          <a:lstStyle/>
          <a:p>
            <a:pPr algn="ctr"/>
            <a:r>
              <a:rPr lang="es-ES" sz="1800" b="1">
                <a:latin typeface="Poppins"/>
                <a:cs typeface="Poppins"/>
              </a:rPr>
              <a:t>Ficha técnica</a:t>
            </a:r>
            <a:endParaRPr lang="es-ES" b="1"/>
          </a:p>
        </p:txBody>
      </p:sp>
      <p:sp>
        <p:nvSpPr>
          <p:cNvPr id="4" name="CuadroTexto 3">
            <a:extLst>
              <a:ext uri="{FF2B5EF4-FFF2-40B4-BE49-F238E27FC236}">
                <a16:creationId xmlns:a16="http://schemas.microsoft.com/office/drawing/2014/main" id="{093EAA97-9B3E-33FE-EC53-25B0091336A6}"/>
              </a:ext>
            </a:extLst>
          </p:cNvPr>
          <p:cNvSpPr txBox="1"/>
          <p:nvPr/>
        </p:nvSpPr>
        <p:spPr>
          <a:xfrm>
            <a:off x="165992" y="1008999"/>
            <a:ext cx="3674966" cy="307777"/>
          </a:xfrm>
          <a:prstGeom prst="rect">
            <a:avLst/>
          </a:prstGeom>
          <a:noFill/>
        </p:spPr>
        <p:txBody>
          <a:bodyPr wrap="square" lIns="0" rtlCol="0">
            <a:spAutoFit/>
          </a:bodyPr>
          <a:lstStyle/>
          <a:p>
            <a:r>
              <a:rPr lang="es-MX" sz="1400">
                <a:solidFill>
                  <a:schemeClr val="bg1"/>
                </a:solidFill>
                <a:latin typeface="Source Sans Pro" panose="020B0503030403020204" pitchFamily="34" charset="0"/>
                <a:ea typeface="Source Sans Pro" panose="020B0503030403020204" pitchFamily="34" charset="0"/>
              </a:rPr>
              <a:t>PÚBLICO OBJETIVO:</a:t>
            </a:r>
          </a:p>
        </p:txBody>
      </p:sp>
      <p:sp>
        <p:nvSpPr>
          <p:cNvPr id="8" name="Rectángulo: esquinas redondeadas 7">
            <a:extLst>
              <a:ext uri="{FF2B5EF4-FFF2-40B4-BE49-F238E27FC236}">
                <a16:creationId xmlns:a16="http://schemas.microsoft.com/office/drawing/2014/main" id="{EAE0687D-5C09-42F8-AD20-51C2CA0CC5F6}"/>
              </a:ext>
            </a:extLst>
          </p:cNvPr>
          <p:cNvSpPr/>
          <p:nvPr/>
        </p:nvSpPr>
        <p:spPr>
          <a:xfrm>
            <a:off x="165992" y="1349734"/>
            <a:ext cx="3780000" cy="1080000"/>
          </a:xfrm>
          <a:prstGeom prst="roundRect">
            <a:avLst>
              <a:gd name="adj" fmla="val 8715"/>
            </a:avLst>
          </a:prstGeom>
          <a:solidFill>
            <a:srgbClr val="CCCE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s-MX" sz="1050" i="1">
                <a:solidFill>
                  <a:srgbClr val="000000"/>
                </a:solidFill>
                <a:latin typeface="Source Sans Pro" panose="020B0503030403020204" pitchFamily="34" charset="0"/>
                <a:ea typeface="Source Sans Pro" panose="020B0503030403020204" pitchFamily="34" charset="0"/>
              </a:rPr>
              <a:t>Ej: Este dispositivo está pensado para los 12.4 millones de personas en México que tienen diabetes tipo 2 de acuerdo a la </a:t>
            </a:r>
            <a:r>
              <a:rPr lang="es-ES" sz="1050" i="1">
                <a:solidFill>
                  <a:srgbClr val="000000"/>
                </a:solidFill>
                <a:latin typeface="Source Sans Pro" panose="020B0503030403020204" pitchFamily="34" charset="0"/>
                <a:ea typeface="Source Sans Pro" panose="020B0503030403020204" pitchFamily="34" charset="0"/>
              </a:rPr>
              <a:t>Encuesta Nacional de Salud y Nutrición (</a:t>
            </a:r>
            <a:r>
              <a:rPr lang="es-ES" sz="1050" i="1" err="1">
                <a:solidFill>
                  <a:srgbClr val="000000"/>
                </a:solidFill>
                <a:latin typeface="Source Sans Pro" panose="020B0503030403020204" pitchFamily="34" charset="0"/>
                <a:ea typeface="Source Sans Pro" panose="020B0503030403020204" pitchFamily="34" charset="0"/>
              </a:rPr>
              <a:t>Ensanut</a:t>
            </a:r>
            <a:r>
              <a:rPr lang="es-ES" sz="1050" i="1">
                <a:solidFill>
                  <a:srgbClr val="000000"/>
                </a:solidFill>
                <a:latin typeface="Source Sans Pro" panose="020B0503030403020204" pitchFamily="34" charset="0"/>
                <a:ea typeface="Source Sans Pro" panose="020B0503030403020204" pitchFamily="34" charset="0"/>
              </a:rPr>
              <a:t>) 2021.</a:t>
            </a:r>
            <a:endParaRPr lang="es-MX" sz="1050" i="1">
              <a:solidFill>
                <a:srgbClr val="000000"/>
              </a:solidFill>
              <a:latin typeface="Source Sans Pro" panose="020B0503030403020204" pitchFamily="34" charset="0"/>
              <a:ea typeface="Source Sans Pro" panose="020B0503030403020204" pitchFamily="34" charset="0"/>
            </a:endParaRPr>
          </a:p>
        </p:txBody>
      </p:sp>
      <p:sp>
        <p:nvSpPr>
          <p:cNvPr id="9" name="CuadroTexto 8">
            <a:extLst>
              <a:ext uri="{FF2B5EF4-FFF2-40B4-BE49-F238E27FC236}">
                <a16:creationId xmlns:a16="http://schemas.microsoft.com/office/drawing/2014/main" id="{29A2AE49-584E-C2D2-E5F1-67CE8FFDCE2D}"/>
              </a:ext>
            </a:extLst>
          </p:cNvPr>
          <p:cNvSpPr txBox="1"/>
          <p:nvPr/>
        </p:nvSpPr>
        <p:spPr>
          <a:xfrm>
            <a:off x="165992" y="4415579"/>
            <a:ext cx="3214166" cy="307777"/>
          </a:xfrm>
          <a:prstGeom prst="rect">
            <a:avLst/>
          </a:prstGeom>
          <a:noFill/>
        </p:spPr>
        <p:txBody>
          <a:bodyPr wrap="square" lIns="0" rtlCol="0">
            <a:spAutoFit/>
          </a:bodyPr>
          <a:lstStyle/>
          <a:p>
            <a:r>
              <a:rPr lang="es-MX" sz="1400">
                <a:solidFill>
                  <a:schemeClr val="bg1"/>
                </a:solidFill>
                <a:latin typeface="Source Sans Pro" panose="020B0503030403020204" pitchFamily="34" charset="0"/>
                <a:ea typeface="Source Sans Pro" panose="020B0503030403020204" pitchFamily="34" charset="0"/>
              </a:rPr>
              <a:t>TAMAÑO DEL MERCADO:</a:t>
            </a:r>
          </a:p>
        </p:txBody>
      </p:sp>
      <p:sp>
        <p:nvSpPr>
          <p:cNvPr id="10" name="Rectángulo: esquinas redondeadas 9">
            <a:extLst>
              <a:ext uri="{FF2B5EF4-FFF2-40B4-BE49-F238E27FC236}">
                <a16:creationId xmlns:a16="http://schemas.microsoft.com/office/drawing/2014/main" id="{D05DD9D8-DC3E-9A01-7589-90E209F69A4D}"/>
              </a:ext>
            </a:extLst>
          </p:cNvPr>
          <p:cNvSpPr/>
          <p:nvPr/>
        </p:nvSpPr>
        <p:spPr>
          <a:xfrm>
            <a:off x="165992" y="4800317"/>
            <a:ext cx="3780000" cy="668471"/>
          </a:xfrm>
          <a:prstGeom prst="roundRect">
            <a:avLst>
              <a:gd name="adj" fmla="val 8715"/>
            </a:avLst>
          </a:prstGeom>
          <a:solidFill>
            <a:srgbClr val="CCCE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s-MX" sz="1050" i="1" err="1">
                <a:solidFill>
                  <a:srgbClr val="000000"/>
                </a:solidFill>
                <a:latin typeface="Source Sans Pro" panose="020B0503030403020204" pitchFamily="34" charset="0"/>
                <a:ea typeface="Source Sans Pro" panose="020B0503030403020204" pitchFamily="34" charset="0"/>
              </a:rPr>
              <a:t>Ej</a:t>
            </a:r>
            <a:r>
              <a:rPr lang="es-MX" sz="1050" i="1">
                <a:solidFill>
                  <a:srgbClr val="000000"/>
                </a:solidFill>
                <a:latin typeface="Source Sans Pro" panose="020B0503030403020204" pitchFamily="34" charset="0"/>
                <a:ea typeface="Source Sans Pro" panose="020B0503030403020204" pitchFamily="34" charset="0"/>
              </a:rPr>
              <a:t>: Se planea colocar 10,000 unidades anuales en ciudades principales: CDMX, GDL, Puebla, MTY, </a:t>
            </a:r>
            <a:r>
              <a:rPr lang="es-MX" sz="1050" i="1" err="1">
                <a:solidFill>
                  <a:srgbClr val="000000"/>
                </a:solidFill>
                <a:latin typeface="Source Sans Pro" panose="020B0503030403020204" pitchFamily="34" charset="0"/>
                <a:ea typeface="Source Sans Pro" panose="020B0503030403020204" pitchFamily="34" charset="0"/>
              </a:rPr>
              <a:t>Qro</a:t>
            </a:r>
            <a:r>
              <a:rPr lang="es-MX" sz="1050" i="1">
                <a:solidFill>
                  <a:srgbClr val="000000"/>
                </a:solidFill>
                <a:latin typeface="Source Sans Pro" panose="020B0503030403020204" pitchFamily="34" charset="0"/>
                <a:ea typeface="Source Sans Pro" panose="020B0503030403020204" pitchFamily="34" charset="0"/>
              </a:rPr>
              <a:t> y Chiapas  </a:t>
            </a:r>
          </a:p>
        </p:txBody>
      </p:sp>
      <p:sp>
        <p:nvSpPr>
          <p:cNvPr id="12" name="CuadroTexto 11">
            <a:extLst>
              <a:ext uri="{FF2B5EF4-FFF2-40B4-BE49-F238E27FC236}">
                <a16:creationId xmlns:a16="http://schemas.microsoft.com/office/drawing/2014/main" id="{12FF0035-B6EE-BB38-63F9-ED2F2EB34607}"/>
              </a:ext>
            </a:extLst>
          </p:cNvPr>
          <p:cNvSpPr txBox="1"/>
          <p:nvPr/>
        </p:nvSpPr>
        <p:spPr>
          <a:xfrm>
            <a:off x="165992" y="2550698"/>
            <a:ext cx="3371534" cy="307777"/>
          </a:xfrm>
          <a:prstGeom prst="rect">
            <a:avLst/>
          </a:prstGeom>
          <a:noFill/>
        </p:spPr>
        <p:txBody>
          <a:bodyPr wrap="square" lIns="0" rtlCol="0">
            <a:spAutoFit/>
          </a:bodyPr>
          <a:lstStyle/>
          <a:p>
            <a:r>
              <a:rPr lang="es-MX" sz="1400">
                <a:solidFill>
                  <a:schemeClr val="bg1"/>
                </a:solidFill>
                <a:latin typeface="Source Sans Pro" panose="020B0503030403020204" pitchFamily="34" charset="0"/>
                <a:ea typeface="Source Sans Pro" panose="020B0503030403020204" pitchFamily="34" charset="0"/>
              </a:rPr>
              <a:t>MODELO DE NEGOCIO:</a:t>
            </a:r>
          </a:p>
        </p:txBody>
      </p:sp>
      <p:sp>
        <p:nvSpPr>
          <p:cNvPr id="14" name="Rectángulo: esquinas redondeadas 13">
            <a:extLst>
              <a:ext uri="{FF2B5EF4-FFF2-40B4-BE49-F238E27FC236}">
                <a16:creationId xmlns:a16="http://schemas.microsoft.com/office/drawing/2014/main" id="{972D8E51-9B70-373D-F3A8-3E2F5FF027D9}"/>
              </a:ext>
            </a:extLst>
          </p:cNvPr>
          <p:cNvSpPr/>
          <p:nvPr/>
        </p:nvSpPr>
        <p:spPr>
          <a:xfrm>
            <a:off x="165992" y="2935436"/>
            <a:ext cx="3779997" cy="1080000"/>
          </a:xfrm>
          <a:prstGeom prst="roundRect">
            <a:avLst>
              <a:gd name="adj" fmla="val 8715"/>
            </a:avLst>
          </a:prstGeom>
          <a:solidFill>
            <a:srgbClr val="CCCE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s-MX" sz="1050" i="1" err="1">
                <a:solidFill>
                  <a:srgbClr val="000000"/>
                </a:solidFill>
                <a:latin typeface="Source Sans Pro" panose="020B0503030403020204" pitchFamily="34" charset="0"/>
                <a:ea typeface="Source Sans Pro" panose="020B0503030403020204" pitchFamily="34" charset="0"/>
              </a:rPr>
              <a:t>Ej</a:t>
            </a:r>
            <a:r>
              <a:rPr lang="es-MX" sz="1050" i="1">
                <a:solidFill>
                  <a:srgbClr val="000000"/>
                </a:solidFill>
                <a:latin typeface="Source Sans Pro" panose="020B0503030403020204" pitchFamily="34" charset="0"/>
                <a:ea typeface="Source Sans Pro" panose="020B0503030403020204" pitchFamily="34" charset="0"/>
              </a:rPr>
              <a:t>: B2G. Está pensado para ser enviado a las instituciones médicas gubernamentales (IMSS, ISSSTE, SEDENA, </a:t>
            </a:r>
            <a:r>
              <a:rPr lang="es-MX" sz="1050" i="1" err="1">
                <a:solidFill>
                  <a:srgbClr val="000000"/>
                </a:solidFill>
                <a:latin typeface="Source Sans Pro" panose="020B0503030403020204" pitchFamily="34" charset="0"/>
                <a:ea typeface="Source Sans Pro" panose="020B0503030403020204" pitchFamily="34" charset="0"/>
              </a:rPr>
              <a:t>etc</a:t>
            </a:r>
            <a:r>
              <a:rPr lang="es-MX" sz="1050" i="1">
                <a:solidFill>
                  <a:srgbClr val="000000"/>
                </a:solidFill>
                <a:latin typeface="Source Sans Pro" panose="020B0503030403020204" pitchFamily="34" charset="0"/>
                <a:ea typeface="Source Sans Pro" panose="020B0503030403020204" pitchFamily="34" charset="0"/>
              </a:rPr>
              <a:t>) para ser distribuido de forma gratuita a los pacientes</a:t>
            </a:r>
          </a:p>
        </p:txBody>
      </p:sp>
      <p:cxnSp>
        <p:nvCxnSpPr>
          <p:cNvPr id="62" name="Conector recto 61">
            <a:extLst>
              <a:ext uri="{FF2B5EF4-FFF2-40B4-BE49-F238E27FC236}">
                <a16:creationId xmlns:a16="http://schemas.microsoft.com/office/drawing/2014/main" id="{B8FFC13F-3606-142D-603D-1E7924806EA6}"/>
              </a:ext>
            </a:extLst>
          </p:cNvPr>
          <p:cNvCxnSpPr>
            <a:cxnSpLocks/>
          </p:cNvCxnSpPr>
          <p:nvPr/>
        </p:nvCxnSpPr>
        <p:spPr>
          <a:xfrm>
            <a:off x="4064000" y="930166"/>
            <a:ext cx="0" cy="5927834"/>
          </a:xfrm>
          <a:prstGeom prst="line">
            <a:avLst/>
          </a:prstGeom>
          <a:ln w="12700" cap="rnd" cmpd="thinThick">
            <a:solidFill>
              <a:schemeClr val="bg1"/>
            </a:solidFill>
            <a:prstDash val="solid"/>
            <a:round/>
          </a:ln>
        </p:spPr>
        <p:style>
          <a:lnRef idx="1">
            <a:schemeClr val="accent1"/>
          </a:lnRef>
          <a:fillRef idx="0">
            <a:schemeClr val="accent1"/>
          </a:fillRef>
          <a:effectRef idx="0">
            <a:schemeClr val="accent1"/>
          </a:effectRef>
          <a:fontRef idx="minor">
            <a:schemeClr val="tx1"/>
          </a:fontRef>
        </p:style>
      </p:cxnSp>
      <p:cxnSp>
        <p:nvCxnSpPr>
          <p:cNvPr id="63" name="Conector recto 62">
            <a:extLst>
              <a:ext uri="{FF2B5EF4-FFF2-40B4-BE49-F238E27FC236}">
                <a16:creationId xmlns:a16="http://schemas.microsoft.com/office/drawing/2014/main" id="{DA9DB08C-2256-C42D-456D-F4030BBC3419}"/>
              </a:ext>
            </a:extLst>
          </p:cNvPr>
          <p:cNvCxnSpPr>
            <a:cxnSpLocks/>
          </p:cNvCxnSpPr>
          <p:nvPr/>
        </p:nvCxnSpPr>
        <p:spPr>
          <a:xfrm>
            <a:off x="8128000" y="930166"/>
            <a:ext cx="0" cy="5927834"/>
          </a:xfrm>
          <a:prstGeom prst="line">
            <a:avLst/>
          </a:prstGeom>
          <a:ln w="12700" cap="rnd" cmpd="thinThick">
            <a:solidFill>
              <a:schemeClr val="bg1"/>
            </a:solidFill>
            <a:prstDash val="solid"/>
            <a:round/>
          </a:ln>
        </p:spPr>
        <p:style>
          <a:lnRef idx="1">
            <a:schemeClr val="accent1"/>
          </a:lnRef>
          <a:fillRef idx="0">
            <a:schemeClr val="accent1"/>
          </a:fillRef>
          <a:effectRef idx="0">
            <a:schemeClr val="accent1"/>
          </a:effectRef>
          <a:fontRef idx="minor">
            <a:schemeClr val="tx1"/>
          </a:fontRef>
        </p:style>
      </p:cxnSp>
      <p:sp>
        <p:nvSpPr>
          <p:cNvPr id="91" name="CuadroTexto 90">
            <a:extLst>
              <a:ext uri="{FF2B5EF4-FFF2-40B4-BE49-F238E27FC236}">
                <a16:creationId xmlns:a16="http://schemas.microsoft.com/office/drawing/2014/main" id="{FDBFE28D-485E-9252-78E5-DC95FBF58D45}"/>
              </a:ext>
            </a:extLst>
          </p:cNvPr>
          <p:cNvSpPr txBox="1"/>
          <p:nvPr/>
        </p:nvSpPr>
        <p:spPr>
          <a:xfrm>
            <a:off x="165992" y="5545749"/>
            <a:ext cx="3675265" cy="307777"/>
          </a:xfrm>
          <a:prstGeom prst="rect">
            <a:avLst/>
          </a:prstGeom>
          <a:noFill/>
        </p:spPr>
        <p:txBody>
          <a:bodyPr wrap="square" lIns="0" rtlCol="0">
            <a:spAutoFit/>
          </a:bodyPr>
          <a:lstStyle/>
          <a:p>
            <a:r>
              <a:rPr lang="es-MX" sz="1400">
                <a:solidFill>
                  <a:schemeClr val="bg1"/>
                </a:solidFill>
                <a:latin typeface="Source Sans Pro" panose="020B0503030403020204" pitchFamily="34" charset="0"/>
                <a:ea typeface="Source Sans Pro" panose="020B0503030403020204" pitchFamily="34" charset="0"/>
              </a:rPr>
              <a:t>HORIZONTE DE INNOVACIÓN:</a:t>
            </a:r>
          </a:p>
        </p:txBody>
      </p:sp>
      <p:sp>
        <p:nvSpPr>
          <p:cNvPr id="92" name="CuadroTexto 91">
            <a:extLst>
              <a:ext uri="{FF2B5EF4-FFF2-40B4-BE49-F238E27FC236}">
                <a16:creationId xmlns:a16="http://schemas.microsoft.com/office/drawing/2014/main" id="{D116DA1C-58A7-416C-7167-C133A87F9ACF}"/>
              </a:ext>
            </a:extLst>
          </p:cNvPr>
          <p:cNvSpPr txBox="1"/>
          <p:nvPr/>
        </p:nvSpPr>
        <p:spPr>
          <a:xfrm>
            <a:off x="200988" y="6035792"/>
            <a:ext cx="958314" cy="276999"/>
          </a:xfrm>
          <a:prstGeom prst="rect">
            <a:avLst/>
          </a:prstGeom>
          <a:noFill/>
        </p:spPr>
        <p:txBody>
          <a:bodyPr wrap="square" rtlCol="0">
            <a:spAutoFit/>
          </a:bodyPr>
          <a:lstStyle/>
          <a:p>
            <a:pPr algn="ctr"/>
            <a:r>
              <a:rPr lang="es-MX" sz="1200" i="1">
                <a:latin typeface="Source Sans Pro" panose="020B0503030403020204" pitchFamily="34" charset="0"/>
                <a:ea typeface="Source Sans Pro" panose="020B0503030403020204" pitchFamily="34" charset="0"/>
              </a:rPr>
              <a:t>Incremental</a:t>
            </a:r>
          </a:p>
        </p:txBody>
      </p:sp>
      <p:sp>
        <p:nvSpPr>
          <p:cNvPr id="94" name="CuadroTexto 93">
            <a:extLst>
              <a:ext uri="{FF2B5EF4-FFF2-40B4-BE49-F238E27FC236}">
                <a16:creationId xmlns:a16="http://schemas.microsoft.com/office/drawing/2014/main" id="{F9E89200-FB2F-64DB-1A86-174C535A0C1F}"/>
              </a:ext>
            </a:extLst>
          </p:cNvPr>
          <p:cNvSpPr txBox="1"/>
          <p:nvPr/>
        </p:nvSpPr>
        <p:spPr>
          <a:xfrm>
            <a:off x="165992" y="6495057"/>
            <a:ext cx="3177367" cy="246221"/>
          </a:xfrm>
          <a:prstGeom prst="rect">
            <a:avLst/>
          </a:prstGeom>
          <a:noFill/>
        </p:spPr>
        <p:txBody>
          <a:bodyPr wrap="square" lIns="0" rtlCol="0">
            <a:spAutoFit/>
          </a:bodyPr>
          <a:lstStyle/>
          <a:p>
            <a:r>
              <a:rPr lang="es-MX" sz="1000" i="1">
                <a:solidFill>
                  <a:schemeClr val="bg1"/>
                </a:solidFill>
                <a:latin typeface="Source Sans Pro" panose="020B0503030403020204" pitchFamily="34" charset="0"/>
                <a:ea typeface="Source Sans Pro" panose="020B0503030403020204" pitchFamily="34" charset="0"/>
                <a:hlinkClick r:id="rId3"/>
              </a:rPr>
              <a:t>Criterios para horizontes</a:t>
            </a:r>
            <a:endParaRPr lang="es-MX" sz="1000" i="1">
              <a:solidFill>
                <a:schemeClr val="bg1"/>
              </a:solidFill>
              <a:latin typeface="Source Sans Pro" panose="020B0503030403020204" pitchFamily="34" charset="0"/>
              <a:ea typeface="Source Sans Pro" panose="020B0503030403020204" pitchFamily="34" charset="0"/>
            </a:endParaRPr>
          </a:p>
        </p:txBody>
      </p:sp>
      <p:sp>
        <p:nvSpPr>
          <p:cNvPr id="95" name="CuadroTexto 94">
            <a:extLst>
              <a:ext uri="{FF2B5EF4-FFF2-40B4-BE49-F238E27FC236}">
                <a16:creationId xmlns:a16="http://schemas.microsoft.com/office/drawing/2014/main" id="{2E9BBA04-6A78-28B3-E8E3-DFFB7A93F540}"/>
              </a:ext>
            </a:extLst>
          </p:cNvPr>
          <p:cNvSpPr txBox="1"/>
          <p:nvPr/>
        </p:nvSpPr>
        <p:spPr>
          <a:xfrm>
            <a:off x="1541966" y="6035792"/>
            <a:ext cx="958314" cy="276999"/>
          </a:xfrm>
          <a:prstGeom prst="rect">
            <a:avLst/>
          </a:prstGeom>
          <a:noFill/>
        </p:spPr>
        <p:txBody>
          <a:bodyPr wrap="square" rtlCol="0">
            <a:spAutoFit/>
          </a:bodyPr>
          <a:lstStyle/>
          <a:p>
            <a:pPr algn="ctr"/>
            <a:r>
              <a:rPr lang="es-MX" sz="1200" i="1">
                <a:latin typeface="Source Sans Pro" panose="020B0503030403020204" pitchFamily="34" charset="0"/>
                <a:ea typeface="Source Sans Pro" panose="020B0503030403020204" pitchFamily="34" charset="0"/>
              </a:rPr>
              <a:t>Radical</a:t>
            </a:r>
          </a:p>
        </p:txBody>
      </p:sp>
      <p:sp>
        <p:nvSpPr>
          <p:cNvPr id="96" name="CuadroTexto 95">
            <a:extLst>
              <a:ext uri="{FF2B5EF4-FFF2-40B4-BE49-F238E27FC236}">
                <a16:creationId xmlns:a16="http://schemas.microsoft.com/office/drawing/2014/main" id="{C4E11242-BF6B-6C71-A527-183B32E9D094}"/>
              </a:ext>
            </a:extLst>
          </p:cNvPr>
          <p:cNvSpPr txBox="1"/>
          <p:nvPr/>
        </p:nvSpPr>
        <p:spPr>
          <a:xfrm>
            <a:off x="2882944" y="6035792"/>
            <a:ext cx="958314" cy="276999"/>
          </a:xfrm>
          <a:prstGeom prst="rect">
            <a:avLst/>
          </a:prstGeom>
          <a:noFill/>
        </p:spPr>
        <p:txBody>
          <a:bodyPr wrap="square" rtlCol="0">
            <a:spAutoFit/>
          </a:bodyPr>
          <a:lstStyle/>
          <a:p>
            <a:pPr algn="ctr"/>
            <a:r>
              <a:rPr lang="es-MX" sz="1200" i="1">
                <a:latin typeface="Source Sans Pro" panose="020B0503030403020204" pitchFamily="34" charset="0"/>
                <a:ea typeface="Source Sans Pro" panose="020B0503030403020204" pitchFamily="34" charset="0"/>
              </a:rPr>
              <a:t>Disruptiva</a:t>
            </a:r>
          </a:p>
        </p:txBody>
      </p:sp>
      <p:sp>
        <p:nvSpPr>
          <p:cNvPr id="5" name="CuadroTexto 4">
            <a:extLst>
              <a:ext uri="{FF2B5EF4-FFF2-40B4-BE49-F238E27FC236}">
                <a16:creationId xmlns:a16="http://schemas.microsoft.com/office/drawing/2014/main" id="{2C9DCF88-E319-A14D-A9A9-F5EFAE1E6FB6}"/>
              </a:ext>
            </a:extLst>
          </p:cNvPr>
          <p:cNvSpPr txBox="1"/>
          <p:nvPr/>
        </p:nvSpPr>
        <p:spPr>
          <a:xfrm>
            <a:off x="165992" y="4092397"/>
            <a:ext cx="3177367" cy="246221"/>
          </a:xfrm>
          <a:prstGeom prst="rect">
            <a:avLst/>
          </a:prstGeom>
          <a:noFill/>
        </p:spPr>
        <p:txBody>
          <a:bodyPr wrap="square" lIns="0" rtlCol="0">
            <a:spAutoFit/>
          </a:bodyPr>
          <a:lstStyle/>
          <a:p>
            <a:r>
              <a:rPr lang="es-MX" sz="1000" i="1">
                <a:solidFill>
                  <a:schemeClr val="bg1"/>
                </a:solidFill>
                <a:latin typeface="Source Sans Pro" panose="020B0503030403020204" pitchFamily="34" charset="0"/>
                <a:ea typeface="Source Sans Pro" panose="020B0503030403020204" pitchFamily="34" charset="0"/>
                <a:hlinkClick r:id="rId4"/>
              </a:rPr>
              <a:t>Ejemplos de Modelo de Negocio</a:t>
            </a:r>
            <a:endParaRPr lang="es-MX" sz="1000" i="1">
              <a:solidFill>
                <a:schemeClr val="bg1"/>
              </a:solidFill>
              <a:latin typeface="Source Sans Pro" panose="020B0503030403020204" pitchFamily="34" charset="0"/>
              <a:ea typeface="Source Sans Pro" panose="020B0503030403020204" pitchFamily="34" charset="0"/>
            </a:endParaRPr>
          </a:p>
        </p:txBody>
      </p:sp>
      <p:sp>
        <p:nvSpPr>
          <p:cNvPr id="6" name="CuadroTexto 5">
            <a:extLst>
              <a:ext uri="{FF2B5EF4-FFF2-40B4-BE49-F238E27FC236}">
                <a16:creationId xmlns:a16="http://schemas.microsoft.com/office/drawing/2014/main" id="{AB5E0E6C-A6B7-6BB3-CD73-13E5BDBBA0F0}"/>
              </a:ext>
            </a:extLst>
          </p:cNvPr>
          <p:cNvSpPr txBox="1"/>
          <p:nvPr/>
        </p:nvSpPr>
        <p:spPr>
          <a:xfrm>
            <a:off x="8256640" y="1008999"/>
            <a:ext cx="3779999" cy="307777"/>
          </a:xfrm>
          <a:prstGeom prst="rect">
            <a:avLst/>
          </a:prstGeom>
          <a:noFill/>
        </p:spPr>
        <p:txBody>
          <a:bodyPr wrap="square" lIns="0" rtlCol="0">
            <a:spAutoFit/>
          </a:bodyPr>
          <a:lstStyle/>
          <a:p>
            <a:r>
              <a:rPr lang="es-MX" sz="1400">
                <a:solidFill>
                  <a:schemeClr val="bg1"/>
                </a:solidFill>
                <a:latin typeface="Source Sans Pro" panose="020B0503030403020204" pitchFamily="34" charset="0"/>
                <a:ea typeface="Source Sans Pro" panose="020B0503030403020204" pitchFamily="34" charset="0"/>
              </a:rPr>
              <a:t>APOYO EN PROGRAMAS DEL TEC DE MONTERREY:</a:t>
            </a:r>
          </a:p>
        </p:txBody>
      </p:sp>
      <p:sp>
        <p:nvSpPr>
          <p:cNvPr id="11" name="Rectángulo: esquinas redondeadas 10">
            <a:extLst>
              <a:ext uri="{FF2B5EF4-FFF2-40B4-BE49-F238E27FC236}">
                <a16:creationId xmlns:a16="http://schemas.microsoft.com/office/drawing/2014/main" id="{87D40903-0370-9F65-47D2-ADA60F7795A4}"/>
              </a:ext>
            </a:extLst>
          </p:cNvPr>
          <p:cNvSpPr/>
          <p:nvPr/>
        </p:nvSpPr>
        <p:spPr>
          <a:xfrm>
            <a:off x="8256641" y="2666245"/>
            <a:ext cx="3780000" cy="2394850"/>
          </a:xfrm>
          <a:prstGeom prst="roundRect">
            <a:avLst>
              <a:gd name="adj" fmla="val 2082"/>
            </a:avLst>
          </a:prstGeom>
          <a:solidFill>
            <a:srgbClr val="CCCE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s-MX" sz="1050" i="1" err="1">
                <a:solidFill>
                  <a:srgbClr val="000000"/>
                </a:solidFill>
                <a:latin typeface="Source Sans Pro" panose="020B0503030403020204" pitchFamily="34" charset="0"/>
                <a:ea typeface="Source Sans Pro" panose="020B0503030403020204" pitchFamily="34" charset="0"/>
              </a:rPr>
              <a:t>Ej</a:t>
            </a:r>
            <a:r>
              <a:rPr lang="es-MX" sz="1050" i="1">
                <a:solidFill>
                  <a:srgbClr val="000000"/>
                </a:solidFill>
                <a:latin typeface="Source Sans Pro" panose="020B0503030403020204" pitchFamily="34" charset="0"/>
                <a:ea typeface="Source Sans Pro" panose="020B0503030403020204" pitchFamily="34" charset="0"/>
              </a:rPr>
              <a:t>:</a:t>
            </a:r>
          </a:p>
          <a:p>
            <a:pPr marL="171450" indent="-171450">
              <a:buFont typeface="Arial" panose="020B0604020202020204" pitchFamily="34" charset="0"/>
              <a:buChar char="•"/>
            </a:pPr>
            <a:r>
              <a:rPr lang="es-MX" sz="1050" i="1">
                <a:solidFill>
                  <a:srgbClr val="000000"/>
                </a:solidFill>
                <a:latin typeface="Source Sans Pro" panose="020B0503030403020204" pitchFamily="34" charset="0"/>
                <a:ea typeface="Source Sans Pro" panose="020B0503030403020204" pitchFamily="34" charset="0"/>
              </a:rPr>
              <a:t>Esta investigación ha participado en X convocatorias previas del Programa para la Investigación y Emprendimiento del Tecnológico de Monterrey.</a:t>
            </a:r>
          </a:p>
          <a:p>
            <a:pPr marL="171450" indent="-171450">
              <a:buFont typeface="Arial" panose="020B0604020202020204" pitchFamily="34" charset="0"/>
              <a:buChar char="•"/>
            </a:pPr>
            <a:r>
              <a:rPr lang="es-MX" sz="1050" i="1">
                <a:solidFill>
                  <a:srgbClr val="000000"/>
                </a:solidFill>
                <a:latin typeface="Source Sans Pro" panose="020B0503030403020204" pitchFamily="34" charset="0"/>
                <a:ea typeface="Source Sans Pro" panose="020B0503030403020204" pitchFamily="34" charset="0"/>
              </a:rPr>
              <a:t>El equipo ha participado en el IX Congreso Nacional de Diabetes tipo 2</a:t>
            </a:r>
          </a:p>
          <a:p>
            <a:endParaRPr lang="es-MX" sz="1050" i="1">
              <a:solidFill>
                <a:srgbClr val="000000"/>
              </a:solidFill>
              <a:latin typeface="Source Sans Pro" panose="020B0503030403020204" pitchFamily="34" charset="0"/>
              <a:ea typeface="Source Sans Pro" panose="020B0503030403020204" pitchFamily="34" charset="0"/>
            </a:endParaRPr>
          </a:p>
        </p:txBody>
      </p:sp>
      <p:sp>
        <p:nvSpPr>
          <p:cNvPr id="3" name="CuadroTexto 2">
            <a:extLst>
              <a:ext uri="{FF2B5EF4-FFF2-40B4-BE49-F238E27FC236}">
                <a16:creationId xmlns:a16="http://schemas.microsoft.com/office/drawing/2014/main" id="{FA56B919-75F3-FD7D-666C-6065CBF97D42}"/>
              </a:ext>
            </a:extLst>
          </p:cNvPr>
          <p:cNvSpPr txBox="1"/>
          <p:nvPr/>
        </p:nvSpPr>
        <p:spPr>
          <a:xfrm>
            <a:off x="8256641" y="2305542"/>
            <a:ext cx="3371534" cy="307777"/>
          </a:xfrm>
          <a:prstGeom prst="rect">
            <a:avLst/>
          </a:prstGeom>
          <a:noFill/>
        </p:spPr>
        <p:txBody>
          <a:bodyPr wrap="square" lIns="0" rtlCol="0">
            <a:spAutoFit/>
          </a:bodyPr>
          <a:lstStyle/>
          <a:p>
            <a:r>
              <a:rPr lang="es-MX" sz="1400">
                <a:solidFill>
                  <a:schemeClr val="bg1"/>
                </a:solidFill>
                <a:latin typeface="Source Sans Pro" panose="020B0503030403020204" pitchFamily="34" charset="0"/>
                <a:ea typeface="Source Sans Pro" panose="020B0503030403020204" pitchFamily="34" charset="0"/>
              </a:rPr>
              <a:t>INFORMACIÓN ADICIONAL:</a:t>
            </a:r>
          </a:p>
        </p:txBody>
      </p:sp>
      <p:sp>
        <p:nvSpPr>
          <p:cNvPr id="7" name="Rectángulo: esquinas redondeadas 6">
            <a:extLst>
              <a:ext uri="{FF2B5EF4-FFF2-40B4-BE49-F238E27FC236}">
                <a16:creationId xmlns:a16="http://schemas.microsoft.com/office/drawing/2014/main" id="{C05B49D9-0677-731A-FF73-DEF686DEFA2C}"/>
              </a:ext>
            </a:extLst>
          </p:cNvPr>
          <p:cNvSpPr/>
          <p:nvPr/>
        </p:nvSpPr>
        <p:spPr>
          <a:xfrm>
            <a:off x="8256641" y="1336693"/>
            <a:ext cx="3780000" cy="900000"/>
          </a:xfrm>
          <a:prstGeom prst="roundRect">
            <a:avLst>
              <a:gd name="adj" fmla="val 8715"/>
            </a:avLst>
          </a:prstGeom>
          <a:solidFill>
            <a:srgbClr val="CCCE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s-MX" sz="1050" i="1" err="1">
                <a:solidFill>
                  <a:srgbClr val="000000"/>
                </a:solidFill>
                <a:latin typeface="Source Sans Pro" panose="020B0503030403020204" pitchFamily="34" charset="0"/>
                <a:ea typeface="Source Sans Pro" panose="020B0503030403020204" pitchFamily="34" charset="0"/>
              </a:rPr>
              <a:t>Ej</a:t>
            </a:r>
            <a:r>
              <a:rPr lang="es-MX" sz="1050" i="1">
                <a:solidFill>
                  <a:srgbClr val="000000"/>
                </a:solidFill>
                <a:latin typeface="Source Sans Pro" panose="020B0503030403020204" pitchFamily="34" charset="0"/>
                <a:ea typeface="Source Sans Pro" panose="020B0503030403020204" pitchFamily="34" charset="0"/>
              </a:rPr>
              <a:t>: Este dispositivo ha sido inscrito al Programa </a:t>
            </a:r>
            <a:r>
              <a:rPr lang="es-MX" sz="1050" i="1" err="1">
                <a:solidFill>
                  <a:srgbClr val="000000"/>
                </a:solidFill>
                <a:latin typeface="Source Sans Pro" panose="020B0503030403020204" pitchFamily="34" charset="0"/>
                <a:ea typeface="Source Sans Pro" panose="020B0503030403020204" pitchFamily="34" charset="0"/>
              </a:rPr>
              <a:t>Health</a:t>
            </a:r>
            <a:r>
              <a:rPr lang="es-MX" sz="1050" i="1">
                <a:solidFill>
                  <a:srgbClr val="000000"/>
                </a:solidFill>
                <a:latin typeface="Source Sans Pro" panose="020B0503030403020204" pitchFamily="34" charset="0"/>
                <a:ea typeface="Source Sans Pro" panose="020B0503030403020204" pitchFamily="34" charset="0"/>
              </a:rPr>
              <a:t> </a:t>
            </a:r>
            <a:r>
              <a:rPr lang="es-MX" sz="1050" i="1" err="1">
                <a:solidFill>
                  <a:srgbClr val="000000"/>
                </a:solidFill>
                <a:latin typeface="Source Sans Pro" panose="020B0503030403020204" pitchFamily="34" charset="0"/>
                <a:ea typeface="Source Sans Pro" panose="020B0503030403020204" pitchFamily="34" charset="0"/>
              </a:rPr>
              <a:t>Pioneers</a:t>
            </a:r>
            <a:r>
              <a:rPr lang="es-MX" sz="1050" i="1">
                <a:solidFill>
                  <a:srgbClr val="000000"/>
                </a:solidFill>
                <a:latin typeface="Source Sans Pro" panose="020B0503030403020204" pitchFamily="34" charset="0"/>
                <a:ea typeface="Source Sans Pro" panose="020B0503030403020204" pitchFamily="34" charset="0"/>
              </a:rPr>
              <a:t> 2021 y a Borregos Tecnológicos 2022</a:t>
            </a:r>
          </a:p>
          <a:p>
            <a:r>
              <a:rPr lang="es-MX" sz="1050" i="1">
                <a:solidFill>
                  <a:srgbClr val="000000"/>
                </a:solidFill>
                <a:latin typeface="Source Sans Pro" panose="020B0503030403020204" pitchFamily="34" charset="0"/>
                <a:ea typeface="Source Sans Pro" panose="020B0503030403020204" pitchFamily="34" charset="0"/>
              </a:rPr>
              <a:t> </a:t>
            </a:r>
          </a:p>
        </p:txBody>
      </p:sp>
      <p:sp>
        <p:nvSpPr>
          <p:cNvPr id="13" name="CuadroTexto 12">
            <a:extLst>
              <a:ext uri="{FF2B5EF4-FFF2-40B4-BE49-F238E27FC236}">
                <a16:creationId xmlns:a16="http://schemas.microsoft.com/office/drawing/2014/main" id="{A51F7D81-AFB4-8C01-A9E7-4542D2212094}"/>
              </a:ext>
            </a:extLst>
          </p:cNvPr>
          <p:cNvSpPr txBox="1"/>
          <p:nvPr/>
        </p:nvSpPr>
        <p:spPr>
          <a:xfrm>
            <a:off x="8270001" y="5226742"/>
            <a:ext cx="3214166" cy="307777"/>
          </a:xfrm>
          <a:prstGeom prst="rect">
            <a:avLst/>
          </a:prstGeom>
          <a:noFill/>
        </p:spPr>
        <p:txBody>
          <a:bodyPr wrap="square" lIns="0" rtlCol="0">
            <a:spAutoFit/>
          </a:bodyPr>
          <a:lstStyle/>
          <a:p>
            <a:r>
              <a:rPr lang="es-MX" sz="1400">
                <a:solidFill>
                  <a:schemeClr val="bg1"/>
                </a:solidFill>
                <a:latin typeface="Source Sans Pro" panose="020B0503030403020204" pitchFamily="34" charset="0"/>
                <a:ea typeface="Source Sans Pro" panose="020B0503030403020204" pitchFamily="34" charset="0"/>
              </a:rPr>
              <a:t>DATOS DE CONTACTO:</a:t>
            </a:r>
          </a:p>
        </p:txBody>
      </p:sp>
      <p:sp>
        <p:nvSpPr>
          <p:cNvPr id="15" name="Rectángulo: esquinas redondeadas 14">
            <a:extLst>
              <a:ext uri="{FF2B5EF4-FFF2-40B4-BE49-F238E27FC236}">
                <a16:creationId xmlns:a16="http://schemas.microsoft.com/office/drawing/2014/main" id="{30663B67-53CE-963C-8FDB-8C7EB73DCD0E}"/>
              </a:ext>
            </a:extLst>
          </p:cNvPr>
          <p:cNvSpPr/>
          <p:nvPr/>
        </p:nvSpPr>
        <p:spPr>
          <a:xfrm>
            <a:off x="8270001" y="5700166"/>
            <a:ext cx="3780000" cy="982120"/>
          </a:xfrm>
          <a:prstGeom prst="roundRect">
            <a:avLst>
              <a:gd name="adj" fmla="val 8715"/>
            </a:avLst>
          </a:prstGeom>
          <a:solidFill>
            <a:srgbClr val="CCCE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s-MX" sz="1050" i="1">
                <a:solidFill>
                  <a:srgbClr val="000000"/>
                </a:solidFill>
                <a:latin typeface="Source Sans Pro" panose="020B0503030403020204" pitchFamily="34" charset="0"/>
                <a:ea typeface="Source Sans Pro" panose="020B0503030403020204" pitchFamily="34" charset="0"/>
              </a:rPr>
              <a:t>Ej. Dra. Mariana Ruiz</a:t>
            </a:r>
          </a:p>
          <a:p>
            <a:r>
              <a:rPr lang="es-MX" sz="1050" i="1">
                <a:solidFill>
                  <a:srgbClr val="000000"/>
                </a:solidFill>
                <a:latin typeface="Source Sans Pro" panose="020B0503030403020204" pitchFamily="34" charset="0"/>
                <a:ea typeface="Source Sans Pro" panose="020B0503030403020204" pitchFamily="34" charset="0"/>
              </a:rPr>
              <a:t>Oficina: 818-20-34-191</a:t>
            </a:r>
          </a:p>
          <a:p>
            <a:r>
              <a:rPr lang="es-MX" sz="1050" i="1">
                <a:solidFill>
                  <a:srgbClr val="000000"/>
                </a:solidFill>
                <a:latin typeface="Source Sans Pro" panose="020B0503030403020204" pitchFamily="34" charset="0"/>
                <a:ea typeface="Source Sans Pro" panose="020B0503030403020204" pitchFamily="34" charset="0"/>
              </a:rPr>
              <a:t>Celular: 818-10-41-401</a:t>
            </a:r>
          </a:p>
          <a:p>
            <a:r>
              <a:rPr lang="es-MX" sz="1050" i="1">
                <a:solidFill>
                  <a:srgbClr val="000000"/>
                </a:solidFill>
                <a:latin typeface="Source Sans Pro" panose="020B0503030403020204" pitchFamily="34" charset="0"/>
                <a:ea typeface="Source Sans Pro" panose="020B0503030403020204" pitchFamily="34" charset="0"/>
                <a:hlinkClick r:id="rId5"/>
              </a:rPr>
              <a:t>Mariana.ruiz@tec.mx</a:t>
            </a:r>
            <a:endParaRPr lang="es-MX" sz="1050" i="1">
              <a:solidFill>
                <a:srgbClr val="000000"/>
              </a:solidFill>
              <a:latin typeface="Source Sans Pro" panose="020B0503030403020204" pitchFamily="34" charset="0"/>
              <a:ea typeface="Source Sans Pro" panose="020B0503030403020204" pitchFamily="34" charset="0"/>
            </a:endParaRPr>
          </a:p>
          <a:p>
            <a:r>
              <a:rPr lang="es-MX" sz="1050" i="1">
                <a:solidFill>
                  <a:srgbClr val="000000"/>
                </a:solidFill>
                <a:latin typeface="Source Sans Pro" panose="020B0503030403020204" pitchFamily="34" charset="0"/>
                <a:ea typeface="Source Sans Pro" panose="020B0503030403020204" pitchFamily="34" charset="0"/>
              </a:rPr>
              <a:t>Lunes a Viernes de 9 a 10 am. Martes y Jueves de 3 a 4 pm.</a:t>
            </a:r>
          </a:p>
          <a:p>
            <a:endParaRPr lang="es-MX" sz="1050" i="1">
              <a:solidFill>
                <a:srgbClr val="000000"/>
              </a:solidFill>
              <a:latin typeface="Source Sans Pro" panose="020B0503030403020204" pitchFamily="34" charset="0"/>
              <a:ea typeface="Source Sans Pro" panose="020B0503030403020204" pitchFamily="34" charset="0"/>
            </a:endParaRPr>
          </a:p>
        </p:txBody>
      </p:sp>
      <p:sp>
        <p:nvSpPr>
          <p:cNvPr id="20" name="CuadroTexto 19">
            <a:extLst>
              <a:ext uri="{FF2B5EF4-FFF2-40B4-BE49-F238E27FC236}">
                <a16:creationId xmlns:a16="http://schemas.microsoft.com/office/drawing/2014/main" id="{D8BDB1FF-C32A-6518-9A74-51A893531FE4}"/>
              </a:ext>
            </a:extLst>
          </p:cNvPr>
          <p:cNvSpPr txBox="1"/>
          <p:nvPr/>
        </p:nvSpPr>
        <p:spPr>
          <a:xfrm>
            <a:off x="4168312" y="3287202"/>
            <a:ext cx="3371534" cy="307777"/>
          </a:xfrm>
          <a:prstGeom prst="rect">
            <a:avLst/>
          </a:prstGeom>
          <a:noFill/>
        </p:spPr>
        <p:txBody>
          <a:bodyPr wrap="square" lIns="0" rtlCol="0">
            <a:spAutoFit/>
          </a:bodyPr>
          <a:lstStyle/>
          <a:p>
            <a:r>
              <a:rPr lang="es-MX" sz="1400">
                <a:solidFill>
                  <a:schemeClr val="bg1"/>
                </a:solidFill>
                <a:latin typeface="Source Sans Pro" panose="020B0503030403020204" pitchFamily="34" charset="0"/>
                <a:ea typeface="Source Sans Pro" panose="020B0503030403020204" pitchFamily="34" charset="0"/>
              </a:rPr>
              <a:t>DEL TECNOLÓGICO DE MONTERREY:</a:t>
            </a:r>
          </a:p>
        </p:txBody>
      </p:sp>
      <p:sp>
        <p:nvSpPr>
          <p:cNvPr id="22" name="Rectángulo: esquinas redondeadas 21">
            <a:extLst>
              <a:ext uri="{FF2B5EF4-FFF2-40B4-BE49-F238E27FC236}">
                <a16:creationId xmlns:a16="http://schemas.microsoft.com/office/drawing/2014/main" id="{B22D7468-2020-FFB1-97F4-D636C1FD4A2E}"/>
              </a:ext>
            </a:extLst>
          </p:cNvPr>
          <p:cNvSpPr/>
          <p:nvPr/>
        </p:nvSpPr>
        <p:spPr>
          <a:xfrm>
            <a:off x="4168312" y="3682845"/>
            <a:ext cx="3780000" cy="1260000"/>
          </a:xfrm>
          <a:prstGeom prst="roundRect">
            <a:avLst>
              <a:gd name="adj" fmla="val 8715"/>
            </a:avLst>
          </a:prstGeom>
          <a:solidFill>
            <a:srgbClr val="CCCE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s-MX" sz="1050" i="1" err="1">
                <a:solidFill>
                  <a:srgbClr val="000000"/>
                </a:solidFill>
                <a:latin typeface="Source Sans Pro" panose="020B0503030403020204" pitchFamily="34" charset="0"/>
                <a:ea typeface="Source Sans Pro" panose="020B0503030403020204" pitchFamily="34" charset="0"/>
              </a:rPr>
              <a:t>Ej</a:t>
            </a:r>
            <a:r>
              <a:rPr lang="es-MX" sz="1050" i="1">
                <a:solidFill>
                  <a:srgbClr val="000000"/>
                </a:solidFill>
                <a:latin typeface="Source Sans Pro" panose="020B0503030403020204" pitchFamily="34" charset="0"/>
                <a:ea typeface="Source Sans Pro" panose="020B0503030403020204" pitchFamily="34" charset="0"/>
              </a:rPr>
              <a:t>: </a:t>
            </a:r>
            <a:r>
              <a:rPr lang="es-MX" sz="1050" i="1">
                <a:solidFill>
                  <a:srgbClr val="000000"/>
                </a:solidFill>
                <a:latin typeface="Source Sans Pro" panose="020B0503030403020204" pitchFamily="34" charset="0"/>
                <a:ea typeface="Source Sans Pro" panose="020B0503030403020204" pitchFamily="34" charset="0"/>
                <a:hlinkClick r:id="rId6"/>
              </a:rPr>
              <a:t>https://www.lens.org/lens/patent/141-685-764-044-984/frontpage</a:t>
            </a:r>
            <a:endParaRPr lang="es-MX" sz="1050" i="1">
              <a:solidFill>
                <a:srgbClr val="000000"/>
              </a:solidFill>
              <a:latin typeface="Source Sans Pro" panose="020B0503030403020204" pitchFamily="34" charset="0"/>
              <a:ea typeface="Source Sans Pro" panose="020B0503030403020204" pitchFamily="34" charset="0"/>
            </a:endParaRPr>
          </a:p>
          <a:p>
            <a:endParaRPr lang="es-MX" sz="1050" i="1">
              <a:solidFill>
                <a:srgbClr val="000000"/>
              </a:solidFill>
              <a:latin typeface="Source Sans Pro" panose="020B0503030403020204" pitchFamily="34" charset="0"/>
              <a:ea typeface="Source Sans Pro" panose="020B0503030403020204" pitchFamily="34" charset="0"/>
            </a:endParaRPr>
          </a:p>
          <a:p>
            <a:r>
              <a:rPr lang="es-MX" sz="1050" i="1" err="1">
                <a:solidFill>
                  <a:srgbClr val="000000"/>
                </a:solidFill>
                <a:latin typeface="Source Sans Pro" panose="020B0503030403020204" pitchFamily="34" charset="0"/>
                <a:ea typeface="Source Sans Pro" panose="020B0503030403020204" pitchFamily="34" charset="0"/>
              </a:rPr>
              <a:t>Ej</a:t>
            </a:r>
            <a:r>
              <a:rPr lang="es-MX" sz="1050" i="1">
                <a:solidFill>
                  <a:srgbClr val="000000"/>
                </a:solidFill>
                <a:latin typeface="Source Sans Pro" panose="020B0503030403020204" pitchFamily="34" charset="0"/>
                <a:ea typeface="Source Sans Pro" panose="020B0503030403020204" pitchFamily="34" charset="0"/>
              </a:rPr>
              <a:t>: N/A</a:t>
            </a:r>
          </a:p>
        </p:txBody>
      </p:sp>
      <p:sp>
        <p:nvSpPr>
          <p:cNvPr id="23" name="CuadroTexto 22">
            <a:extLst>
              <a:ext uri="{FF2B5EF4-FFF2-40B4-BE49-F238E27FC236}">
                <a16:creationId xmlns:a16="http://schemas.microsoft.com/office/drawing/2014/main" id="{87EBDAFB-F1AC-4B9A-0B44-4AEB8E08B333}"/>
              </a:ext>
            </a:extLst>
          </p:cNvPr>
          <p:cNvSpPr txBox="1"/>
          <p:nvPr/>
        </p:nvSpPr>
        <p:spPr>
          <a:xfrm>
            <a:off x="4168312" y="5030711"/>
            <a:ext cx="3779999" cy="307777"/>
          </a:xfrm>
          <a:prstGeom prst="rect">
            <a:avLst/>
          </a:prstGeom>
          <a:noFill/>
        </p:spPr>
        <p:txBody>
          <a:bodyPr wrap="square" lIns="0" rtlCol="0">
            <a:spAutoFit/>
          </a:bodyPr>
          <a:lstStyle/>
          <a:p>
            <a:r>
              <a:rPr lang="es-MX" sz="1400">
                <a:solidFill>
                  <a:schemeClr val="bg1"/>
                </a:solidFill>
                <a:latin typeface="Source Sans Pro" panose="020B0503030403020204" pitchFamily="34" charset="0"/>
                <a:ea typeface="Source Sans Pro" panose="020B0503030403020204" pitchFamily="34" charset="0"/>
              </a:rPr>
              <a:t>DE FUENTES EXTERNAS:</a:t>
            </a:r>
          </a:p>
        </p:txBody>
      </p:sp>
      <p:sp>
        <p:nvSpPr>
          <p:cNvPr id="24" name="Rectángulo: esquinas redondeadas 23">
            <a:extLst>
              <a:ext uri="{FF2B5EF4-FFF2-40B4-BE49-F238E27FC236}">
                <a16:creationId xmlns:a16="http://schemas.microsoft.com/office/drawing/2014/main" id="{124B041A-D125-30E5-49F2-5E8A13AF82B7}"/>
              </a:ext>
            </a:extLst>
          </p:cNvPr>
          <p:cNvSpPr/>
          <p:nvPr/>
        </p:nvSpPr>
        <p:spPr>
          <a:xfrm>
            <a:off x="4168312" y="5426355"/>
            <a:ext cx="3780000" cy="1260000"/>
          </a:xfrm>
          <a:prstGeom prst="roundRect">
            <a:avLst>
              <a:gd name="adj" fmla="val 8715"/>
            </a:avLst>
          </a:prstGeom>
          <a:solidFill>
            <a:srgbClr val="CCCE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s-MX" sz="1050" i="1" err="1">
                <a:solidFill>
                  <a:srgbClr val="000000"/>
                </a:solidFill>
                <a:latin typeface="Source Sans Pro" panose="020B0503030403020204" pitchFamily="34" charset="0"/>
                <a:ea typeface="Source Sans Pro" panose="020B0503030403020204" pitchFamily="34" charset="0"/>
              </a:rPr>
              <a:t>Ej</a:t>
            </a:r>
            <a:r>
              <a:rPr lang="es-MX" sz="1050" i="1">
                <a:solidFill>
                  <a:srgbClr val="000000"/>
                </a:solidFill>
                <a:latin typeface="Source Sans Pro" panose="020B0503030403020204" pitchFamily="34" charset="0"/>
                <a:ea typeface="Source Sans Pro" panose="020B0503030403020204" pitchFamily="34" charset="0"/>
              </a:rPr>
              <a:t>: </a:t>
            </a:r>
            <a:r>
              <a:rPr lang="es-MX" sz="1050" i="1">
                <a:solidFill>
                  <a:srgbClr val="000000"/>
                </a:solidFill>
                <a:latin typeface="Source Sans Pro" panose="020B0503030403020204" pitchFamily="34" charset="0"/>
                <a:ea typeface="Source Sans Pro" panose="020B0503030403020204" pitchFamily="34" charset="0"/>
                <a:hlinkClick r:id="rId7"/>
              </a:rPr>
              <a:t>https://www.sciencedirect.com/science/article/pii/S15750922</a:t>
            </a:r>
            <a:endParaRPr lang="es-MX" sz="1050" i="1">
              <a:solidFill>
                <a:srgbClr val="000000"/>
              </a:solidFill>
              <a:latin typeface="Source Sans Pro" panose="020B0503030403020204" pitchFamily="34" charset="0"/>
              <a:ea typeface="Source Sans Pro" panose="020B0503030403020204" pitchFamily="34" charset="0"/>
            </a:endParaRPr>
          </a:p>
          <a:p>
            <a:endParaRPr lang="es-MX" sz="1050" i="1">
              <a:solidFill>
                <a:srgbClr val="000000"/>
              </a:solidFill>
              <a:latin typeface="Source Sans Pro" panose="020B0503030403020204" pitchFamily="34" charset="0"/>
              <a:ea typeface="Source Sans Pro" panose="020B0503030403020204" pitchFamily="34" charset="0"/>
            </a:endParaRPr>
          </a:p>
          <a:p>
            <a:r>
              <a:rPr lang="es-MX" sz="1050" i="1" err="1">
                <a:solidFill>
                  <a:srgbClr val="000000"/>
                </a:solidFill>
                <a:latin typeface="Source Sans Pro" panose="020B0503030403020204" pitchFamily="34" charset="0"/>
                <a:ea typeface="Source Sans Pro" panose="020B0503030403020204" pitchFamily="34" charset="0"/>
              </a:rPr>
              <a:t>Ej</a:t>
            </a:r>
            <a:r>
              <a:rPr lang="es-MX" sz="1050" i="1">
                <a:solidFill>
                  <a:srgbClr val="000000"/>
                </a:solidFill>
                <a:latin typeface="Source Sans Pro" panose="020B0503030403020204" pitchFamily="34" charset="0"/>
                <a:ea typeface="Source Sans Pro" panose="020B0503030403020204" pitchFamily="34" charset="0"/>
              </a:rPr>
              <a:t>: N/A</a:t>
            </a:r>
          </a:p>
          <a:p>
            <a:endParaRPr lang="es-MX" sz="1050" i="1">
              <a:solidFill>
                <a:srgbClr val="000000"/>
              </a:solidFill>
              <a:latin typeface="Source Sans Pro" panose="020B0503030403020204" pitchFamily="34" charset="0"/>
              <a:ea typeface="Source Sans Pro" panose="020B0503030403020204" pitchFamily="34" charset="0"/>
            </a:endParaRPr>
          </a:p>
        </p:txBody>
      </p:sp>
      <p:sp>
        <p:nvSpPr>
          <p:cNvPr id="27" name="CuadroTexto 26">
            <a:extLst>
              <a:ext uri="{FF2B5EF4-FFF2-40B4-BE49-F238E27FC236}">
                <a16:creationId xmlns:a16="http://schemas.microsoft.com/office/drawing/2014/main" id="{AED7AADF-8E90-A8C3-1412-1927BC0AA1EC}"/>
              </a:ext>
            </a:extLst>
          </p:cNvPr>
          <p:cNvSpPr txBox="1"/>
          <p:nvPr/>
        </p:nvSpPr>
        <p:spPr>
          <a:xfrm>
            <a:off x="4168312" y="1543693"/>
            <a:ext cx="3371534" cy="307777"/>
          </a:xfrm>
          <a:prstGeom prst="rect">
            <a:avLst/>
          </a:prstGeom>
          <a:noFill/>
        </p:spPr>
        <p:txBody>
          <a:bodyPr wrap="square" lIns="0" rtlCol="0">
            <a:spAutoFit/>
          </a:bodyPr>
          <a:lstStyle/>
          <a:p>
            <a:r>
              <a:rPr lang="es-MX" sz="1400">
                <a:solidFill>
                  <a:schemeClr val="bg1"/>
                </a:solidFill>
                <a:latin typeface="Source Sans Pro" panose="020B0503030403020204" pitchFamily="34" charset="0"/>
                <a:ea typeface="Source Sans Pro" panose="020B0503030403020204" pitchFamily="34" charset="0"/>
              </a:rPr>
              <a:t>PROPIA:</a:t>
            </a:r>
          </a:p>
        </p:txBody>
      </p:sp>
      <p:sp>
        <p:nvSpPr>
          <p:cNvPr id="32" name="Rectángulo: esquinas redondeadas 31">
            <a:extLst>
              <a:ext uri="{FF2B5EF4-FFF2-40B4-BE49-F238E27FC236}">
                <a16:creationId xmlns:a16="http://schemas.microsoft.com/office/drawing/2014/main" id="{36DE6A84-7CAA-DEDC-DB1F-D1B73AB415DC}"/>
              </a:ext>
            </a:extLst>
          </p:cNvPr>
          <p:cNvSpPr/>
          <p:nvPr/>
        </p:nvSpPr>
        <p:spPr>
          <a:xfrm>
            <a:off x="4168312" y="1939336"/>
            <a:ext cx="3780000" cy="1260000"/>
          </a:xfrm>
          <a:prstGeom prst="roundRect">
            <a:avLst>
              <a:gd name="adj" fmla="val 8715"/>
            </a:avLst>
          </a:prstGeom>
          <a:solidFill>
            <a:srgbClr val="CCCE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s-MX" sz="1050" i="1" err="1">
                <a:solidFill>
                  <a:srgbClr val="000000"/>
                </a:solidFill>
                <a:latin typeface="Source Sans Pro" panose="020B0503030403020204" pitchFamily="34" charset="0"/>
                <a:ea typeface="Source Sans Pro" panose="020B0503030403020204" pitchFamily="34" charset="0"/>
              </a:rPr>
              <a:t>Ej</a:t>
            </a:r>
            <a:r>
              <a:rPr lang="es-MX" sz="1050" i="1">
                <a:solidFill>
                  <a:srgbClr val="000000"/>
                </a:solidFill>
                <a:latin typeface="Source Sans Pro" panose="020B0503030403020204" pitchFamily="34" charset="0"/>
                <a:ea typeface="Source Sans Pro" panose="020B0503030403020204" pitchFamily="34" charset="0"/>
              </a:rPr>
              <a:t>: </a:t>
            </a:r>
            <a:r>
              <a:rPr lang="es-MX" sz="1050" i="1">
                <a:solidFill>
                  <a:srgbClr val="000000"/>
                </a:solidFill>
                <a:latin typeface="Source Sans Pro" panose="020B0503030403020204" pitchFamily="34" charset="0"/>
                <a:ea typeface="Source Sans Pro" panose="020B0503030403020204" pitchFamily="34" charset="0"/>
                <a:hlinkClick r:id="rId6"/>
              </a:rPr>
              <a:t>https://www.lens.org/lens/patent/141-685-764-044-984/frontpage</a:t>
            </a:r>
            <a:endParaRPr lang="es-MX" sz="1050" i="1">
              <a:solidFill>
                <a:srgbClr val="000000"/>
              </a:solidFill>
              <a:latin typeface="Source Sans Pro" panose="020B0503030403020204" pitchFamily="34" charset="0"/>
              <a:ea typeface="Source Sans Pro" panose="020B0503030403020204" pitchFamily="34" charset="0"/>
            </a:endParaRPr>
          </a:p>
          <a:p>
            <a:r>
              <a:rPr lang="es-MX" sz="1050" i="1" err="1">
                <a:solidFill>
                  <a:srgbClr val="000000"/>
                </a:solidFill>
                <a:latin typeface="Source Sans Pro" panose="020B0503030403020204" pitchFamily="34" charset="0"/>
                <a:ea typeface="Source Sans Pro" panose="020B0503030403020204" pitchFamily="34" charset="0"/>
              </a:rPr>
              <a:t>Ej</a:t>
            </a:r>
            <a:r>
              <a:rPr lang="es-MX" sz="1050" i="1">
                <a:solidFill>
                  <a:srgbClr val="000000"/>
                </a:solidFill>
                <a:latin typeface="Source Sans Pro" panose="020B0503030403020204" pitchFamily="34" charset="0"/>
                <a:ea typeface="Source Sans Pro" panose="020B0503030403020204" pitchFamily="34" charset="0"/>
              </a:rPr>
              <a:t>: N/A</a:t>
            </a:r>
          </a:p>
        </p:txBody>
      </p:sp>
      <p:sp>
        <p:nvSpPr>
          <p:cNvPr id="33" name="CuadroTexto 32">
            <a:extLst>
              <a:ext uri="{FF2B5EF4-FFF2-40B4-BE49-F238E27FC236}">
                <a16:creationId xmlns:a16="http://schemas.microsoft.com/office/drawing/2014/main" id="{FFB72534-35D1-0DBC-308A-225884C7823E}"/>
              </a:ext>
            </a:extLst>
          </p:cNvPr>
          <p:cNvSpPr txBox="1"/>
          <p:nvPr/>
        </p:nvSpPr>
        <p:spPr>
          <a:xfrm>
            <a:off x="4168312" y="1025705"/>
            <a:ext cx="3674966" cy="307777"/>
          </a:xfrm>
          <a:prstGeom prst="rect">
            <a:avLst/>
          </a:prstGeom>
          <a:noFill/>
        </p:spPr>
        <p:txBody>
          <a:bodyPr wrap="square" lIns="0" rtlCol="0">
            <a:spAutoFit/>
          </a:bodyPr>
          <a:lstStyle/>
          <a:p>
            <a:r>
              <a:rPr lang="es-MX" sz="1400">
                <a:solidFill>
                  <a:schemeClr val="bg1"/>
                </a:solidFill>
                <a:latin typeface="Source Sans Pro" panose="020B0503030403020204" pitchFamily="34" charset="0"/>
                <a:ea typeface="Source Sans Pro" panose="020B0503030403020204" pitchFamily="34" charset="0"/>
              </a:rPr>
              <a:t>USO DE PROPIEDAD INTELECTUAL</a:t>
            </a:r>
          </a:p>
        </p:txBody>
      </p:sp>
    </p:spTree>
    <p:extLst>
      <p:ext uri="{BB962C8B-B14F-4D97-AF65-F5344CB8AC3E}">
        <p14:creationId xmlns:p14="http://schemas.microsoft.com/office/powerpoint/2010/main" val="30063781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esquinas redondeadas 1">
            <a:extLst>
              <a:ext uri="{FF2B5EF4-FFF2-40B4-BE49-F238E27FC236}">
                <a16:creationId xmlns:a16="http://schemas.microsoft.com/office/drawing/2014/main" id="{5A51649E-8201-D958-E22C-DC98D2FC1128}"/>
              </a:ext>
            </a:extLst>
          </p:cNvPr>
          <p:cNvSpPr/>
          <p:nvPr/>
        </p:nvSpPr>
        <p:spPr>
          <a:xfrm>
            <a:off x="0" y="930166"/>
            <a:ext cx="12191999" cy="5927834"/>
          </a:xfrm>
          <a:prstGeom prst="roundRect">
            <a:avLst>
              <a:gd name="adj" fmla="val 0"/>
            </a:avLst>
          </a:prstGeom>
          <a:solidFill>
            <a:srgbClr val="0314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CuadroTexto 4">
            <a:extLst>
              <a:ext uri="{FF2B5EF4-FFF2-40B4-BE49-F238E27FC236}">
                <a16:creationId xmlns:a16="http://schemas.microsoft.com/office/drawing/2014/main" id="{B9C6813B-2F14-7830-DA77-E67E092B9F1D}"/>
              </a:ext>
            </a:extLst>
          </p:cNvPr>
          <p:cNvSpPr txBox="1"/>
          <p:nvPr/>
        </p:nvSpPr>
        <p:spPr>
          <a:xfrm>
            <a:off x="4206000" y="1636290"/>
            <a:ext cx="3674966" cy="307777"/>
          </a:xfrm>
          <a:prstGeom prst="rect">
            <a:avLst/>
          </a:prstGeom>
          <a:noFill/>
        </p:spPr>
        <p:txBody>
          <a:bodyPr wrap="square" lIns="0" rtlCol="0">
            <a:spAutoFit/>
          </a:bodyPr>
          <a:lstStyle/>
          <a:p>
            <a:r>
              <a:rPr lang="es-MX" sz="1400">
                <a:solidFill>
                  <a:schemeClr val="bg1"/>
                </a:solidFill>
                <a:latin typeface="Source Sans Pro" panose="020B0503030403020204" pitchFamily="34" charset="0"/>
                <a:ea typeface="Source Sans Pro" panose="020B0503030403020204" pitchFamily="34" charset="0"/>
              </a:rPr>
              <a:t>SUSTENTO TRL:</a:t>
            </a:r>
          </a:p>
        </p:txBody>
      </p:sp>
      <p:sp>
        <p:nvSpPr>
          <p:cNvPr id="6" name="Rectángulo: esquinas redondeadas 5">
            <a:extLst>
              <a:ext uri="{FF2B5EF4-FFF2-40B4-BE49-F238E27FC236}">
                <a16:creationId xmlns:a16="http://schemas.microsoft.com/office/drawing/2014/main" id="{11E79FD2-B636-3218-E5B8-61FDB75DE72F}"/>
              </a:ext>
            </a:extLst>
          </p:cNvPr>
          <p:cNvSpPr/>
          <p:nvPr/>
        </p:nvSpPr>
        <p:spPr>
          <a:xfrm>
            <a:off x="4206000" y="1977025"/>
            <a:ext cx="3780000" cy="792000"/>
          </a:xfrm>
          <a:prstGeom prst="roundRect">
            <a:avLst>
              <a:gd name="adj" fmla="val 8715"/>
            </a:avLst>
          </a:prstGeom>
          <a:solidFill>
            <a:srgbClr val="CCCE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s-MX" sz="1050" i="1">
                <a:solidFill>
                  <a:srgbClr val="000000"/>
                </a:solidFill>
                <a:latin typeface="Source Sans Pro" panose="020B0503030403020204" pitchFamily="34" charset="0"/>
                <a:ea typeface="Source Sans Pro" panose="020B0503030403020204" pitchFamily="34" charset="0"/>
              </a:rPr>
              <a:t> </a:t>
            </a:r>
          </a:p>
        </p:txBody>
      </p:sp>
      <p:sp>
        <p:nvSpPr>
          <p:cNvPr id="21" name="Round Same Side Corner Rectangle 1">
            <a:extLst>
              <a:ext uri="{FF2B5EF4-FFF2-40B4-BE49-F238E27FC236}">
                <a16:creationId xmlns:a16="http://schemas.microsoft.com/office/drawing/2014/main" id="{B167B03C-6086-6EA4-E1AF-CE62D15A441F}"/>
              </a:ext>
            </a:extLst>
          </p:cNvPr>
          <p:cNvSpPr/>
          <p:nvPr/>
        </p:nvSpPr>
        <p:spPr>
          <a:xfrm rot="5400000">
            <a:off x="1458312" y="-1316418"/>
            <a:ext cx="662152" cy="3578772"/>
          </a:xfrm>
          <a:prstGeom prst="round2SameRect">
            <a:avLst>
              <a:gd name="adj1" fmla="val 50000"/>
              <a:gd name="adj2" fmla="val 0"/>
            </a:avLst>
          </a:prstGeom>
          <a:solidFill>
            <a:srgbClr val="082D8F"/>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nchorCtr="0"/>
          <a:lstStyle/>
          <a:p>
            <a:pPr algn="ctr"/>
            <a:r>
              <a:rPr lang="es-ES" sz="1800" b="1">
                <a:latin typeface="Poppins"/>
                <a:cs typeface="Poppins"/>
              </a:rPr>
              <a:t>Ficha técnica</a:t>
            </a:r>
            <a:endParaRPr lang="es-ES" b="1"/>
          </a:p>
        </p:txBody>
      </p:sp>
      <p:sp>
        <p:nvSpPr>
          <p:cNvPr id="3" name="CuadroTexto 2">
            <a:extLst>
              <a:ext uri="{FF2B5EF4-FFF2-40B4-BE49-F238E27FC236}">
                <a16:creationId xmlns:a16="http://schemas.microsoft.com/office/drawing/2014/main" id="{8543C971-20F6-4D96-8709-388EA8C01267}"/>
              </a:ext>
            </a:extLst>
          </p:cNvPr>
          <p:cNvSpPr txBox="1"/>
          <p:nvPr/>
        </p:nvSpPr>
        <p:spPr>
          <a:xfrm>
            <a:off x="184734" y="1008999"/>
            <a:ext cx="3214166" cy="307777"/>
          </a:xfrm>
          <a:prstGeom prst="rect">
            <a:avLst/>
          </a:prstGeom>
          <a:noFill/>
        </p:spPr>
        <p:txBody>
          <a:bodyPr wrap="square" lIns="0" rtlCol="0">
            <a:spAutoFit/>
          </a:bodyPr>
          <a:lstStyle/>
          <a:p>
            <a:r>
              <a:rPr lang="es-MX" sz="1400">
                <a:solidFill>
                  <a:schemeClr val="bg1"/>
                </a:solidFill>
                <a:latin typeface="Source Sans Pro" panose="020B0503030403020204" pitchFamily="34" charset="0"/>
                <a:ea typeface="Source Sans Pro" panose="020B0503030403020204" pitchFamily="34" charset="0"/>
              </a:rPr>
              <a:t>NOMBRE Y DESCRIPCIÓN DE LA IDEA:</a:t>
            </a:r>
          </a:p>
        </p:txBody>
      </p:sp>
      <p:sp>
        <p:nvSpPr>
          <p:cNvPr id="7" name="Rectángulo: esquinas redondeadas 6">
            <a:extLst>
              <a:ext uri="{FF2B5EF4-FFF2-40B4-BE49-F238E27FC236}">
                <a16:creationId xmlns:a16="http://schemas.microsoft.com/office/drawing/2014/main" id="{AC2F2EB1-2AA0-9FF3-7F4E-8FBEB681C770}"/>
              </a:ext>
            </a:extLst>
          </p:cNvPr>
          <p:cNvSpPr/>
          <p:nvPr/>
        </p:nvSpPr>
        <p:spPr>
          <a:xfrm>
            <a:off x="184734" y="1447110"/>
            <a:ext cx="3780000" cy="1119954"/>
          </a:xfrm>
          <a:prstGeom prst="roundRect">
            <a:avLst>
              <a:gd name="adj" fmla="val 8715"/>
            </a:avLst>
          </a:prstGeom>
          <a:solidFill>
            <a:srgbClr val="CCCE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s-MX" sz="1050" i="1">
              <a:solidFill>
                <a:srgbClr val="000000"/>
              </a:solidFill>
              <a:latin typeface="Source Sans Pro" panose="020B0503030403020204" pitchFamily="34" charset="0"/>
              <a:ea typeface="Source Sans Pro" panose="020B0503030403020204" pitchFamily="34" charset="0"/>
            </a:endParaRPr>
          </a:p>
        </p:txBody>
      </p:sp>
      <p:sp>
        <p:nvSpPr>
          <p:cNvPr id="12" name="CuadroTexto 11">
            <a:extLst>
              <a:ext uri="{FF2B5EF4-FFF2-40B4-BE49-F238E27FC236}">
                <a16:creationId xmlns:a16="http://schemas.microsoft.com/office/drawing/2014/main" id="{12FF0035-B6EE-BB38-63F9-ED2F2EB34607}"/>
              </a:ext>
            </a:extLst>
          </p:cNvPr>
          <p:cNvSpPr txBox="1"/>
          <p:nvPr/>
        </p:nvSpPr>
        <p:spPr>
          <a:xfrm>
            <a:off x="184734" y="3550243"/>
            <a:ext cx="3371534" cy="307777"/>
          </a:xfrm>
          <a:prstGeom prst="rect">
            <a:avLst/>
          </a:prstGeom>
          <a:noFill/>
        </p:spPr>
        <p:txBody>
          <a:bodyPr wrap="square" lIns="0" rtlCol="0">
            <a:spAutoFit/>
          </a:bodyPr>
          <a:lstStyle/>
          <a:p>
            <a:r>
              <a:rPr lang="es-MX" sz="1400">
                <a:solidFill>
                  <a:schemeClr val="bg1"/>
                </a:solidFill>
                <a:latin typeface="Source Sans Pro" panose="020B0503030403020204" pitchFamily="34" charset="0"/>
                <a:ea typeface="Source Sans Pro" panose="020B0503030403020204" pitchFamily="34" charset="0"/>
              </a:rPr>
              <a:t>PROBLEMÁTICA QUE RESUELVE:</a:t>
            </a:r>
          </a:p>
        </p:txBody>
      </p:sp>
      <p:sp>
        <p:nvSpPr>
          <p:cNvPr id="14" name="Rectángulo: esquinas redondeadas 13">
            <a:extLst>
              <a:ext uri="{FF2B5EF4-FFF2-40B4-BE49-F238E27FC236}">
                <a16:creationId xmlns:a16="http://schemas.microsoft.com/office/drawing/2014/main" id="{972D8E51-9B70-373D-F3A8-3E2F5FF027D9}"/>
              </a:ext>
            </a:extLst>
          </p:cNvPr>
          <p:cNvSpPr/>
          <p:nvPr/>
        </p:nvSpPr>
        <p:spPr>
          <a:xfrm>
            <a:off x="184734" y="3988354"/>
            <a:ext cx="3779997" cy="859020"/>
          </a:xfrm>
          <a:prstGeom prst="roundRect">
            <a:avLst>
              <a:gd name="adj" fmla="val 8715"/>
            </a:avLst>
          </a:prstGeom>
          <a:solidFill>
            <a:srgbClr val="CCCE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s-MX" sz="1050" i="1">
              <a:solidFill>
                <a:srgbClr val="000000"/>
              </a:solidFill>
              <a:latin typeface="Source Sans Pro" panose="020B0503030403020204" pitchFamily="34" charset="0"/>
              <a:ea typeface="Source Sans Pro" panose="020B0503030403020204" pitchFamily="34" charset="0"/>
            </a:endParaRPr>
          </a:p>
        </p:txBody>
      </p:sp>
      <p:sp>
        <p:nvSpPr>
          <p:cNvPr id="57" name="CuadroTexto 56">
            <a:extLst>
              <a:ext uri="{FF2B5EF4-FFF2-40B4-BE49-F238E27FC236}">
                <a16:creationId xmlns:a16="http://schemas.microsoft.com/office/drawing/2014/main" id="{7BDCAC17-419B-9B67-FDCD-D292915EE271}"/>
              </a:ext>
            </a:extLst>
          </p:cNvPr>
          <p:cNvSpPr txBox="1"/>
          <p:nvPr/>
        </p:nvSpPr>
        <p:spPr>
          <a:xfrm>
            <a:off x="184734" y="4977708"/>
            <a:ext cx="3371534" cy="307777"/>
          </a:xfrm>
          <a:prstGeom prst="rect">
            <a:avLst/>
          </a:prstGeom>
          <a:noFill/>
        </p:spPr>
        <p:txBody>
          <a:bodyPr wrap="square" lIns="0" rtlCol="0">
            <a:spAutoFit/>
          </a:bodyPr>
          <a:lstStyle/>
          <a:p>
            <a:r>
              <a:rPr lang="es-MX" sz="1400">
                <a:solidFill>
                  <a:schemeClr val="bg1"/>
                </a:solidFill>
                <a:latin typeface="Source Sans Pro" panose="020B0503030403020204" pitchFamily="34" charset="0"/>
                <a:ea typeface="Source Sans Pro" panose="020B0503030403020204" pitchFamily="34" charset="0"/>
              </a:rPr>
              <a:t>DIFERENCIADOR:</a:t>
            </a:r>
          </a:p>
        </p:txBody>
      </p:sp>
      <p:sp>
        <p:nvSpPr>
          <p:cNvPr id="58" name="Rectángulo: esquinas redondeadas 57">
            <a:extLst>
              <a:ext uri="{FF2B5EF4-FFF2-40B4-BE49-F238E27FC236}">
                <a16:creationId xmlns:a16="http://schemas.microsoft.com/office/drawing/2014/main" id="{C3D9694E-0B01-824D-4FDA-E3B658735AF0}"/>
              </a:ext>
            </a:extLst>
          </p:cNvPr>
          <p:cNvSpPr/>
          <p:nvPr/>
        </p:nvSpPr>
        <p:spPr>
          <a:xfrm>
            <a:off x="184734" y="5415820"/>
            <a:ext cx="3780000" cy="1266466"/>
          </a:xfrm>
          <a:prstGeom prst="roundRect">
            <a:avLst>
              <a:gd name="adj" fmla="val 8715"/>
            </a:avLst>
          </a:prstGeom>
          <a:solidFill>
            <a:srgbClr val="CCCE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s-MX" sz="1050" i="1">
              <a:solidFill>
                <a:srgbClr val="000000"/>
              </a:solidFill>
              <a:latin typeface="Source Sans Pro" panose="020B0503030403020204" pitchFamily="34" charset="0"/>
              <a:ea typeface="Source Sans Pro" panose="020B0503030403020204" pitchFamily="34" charset="0"/>
            </a:endParaRPr>
          </a:p>
        </p:txBody>
      </p:sp>
      <p:sp>
        <p:nvSpPr>
          <p:cNvPr id="59" name="CuadroTexto 58">
            <a:extLst>
              <a:ext uri="{FF2B5EF4-FFF2-40B4-BE49-F238E27FC236}">
                <a16:creationId xmlns:a16="http://schemas.microsoft.com/office/drawing/2014/main" id="{0E5566C8-0F2F-A660-D04B-C98CADE953FA}"/>
              </a:ext>
            </a:extLst>
          </p:cNvPr>
          <p:cNvSpPr txBox="1"/>
          <p:nvPr/>
        </p:nvSpPr>
        <p:spPr>
          <a:xfrm>
            <a:off x="8304995" y="3235498"/>
            <a:ext cx="3420772" cy="307777"/>
          </a:xfrm>
          <a:prstGeom prst="rect">
            <a:avLst/>
          </a:prstGeom>
          <a:noFill/>
        </p:spPr>
        <p:txBody>
          <a:bodyPr wrap="square" lIns="0" rtlCol="0">
            <a:spAutoFit/>
          </a:bodyPr>
          <a:lstStyle/>
          <a:p>
            <a:r>
              <a:rPr lang="es-MX" sz="1400">
                <a:solidFill>
                  <a:schemeClr val="bg1"/>
                </a:solidFill>
                <a:latin typeface="Source Sans Pro" panose="020B0503030403020204" pitchFamily="34" charset="0"/>
                <a:ea typeface="Source Sans Pro" panose="020B0503030403020204" pitchFamily="34" charset="0"/>
              </a:rPr>
              <a:t>EQUIPO DEL PROYECTO:</a:t>
            </a:r>
          </a:p>
        </p:txBody>
      </p:sp>
      <p:cxnSp>
        <p:nvCxnSpPr>
          <p:cNvPr id="62" name="Conector recto 61">
            <a:extLst>
              <a:ext uri="{FF2B5EF4-FFF2-40B4-BE49-F238E27FC236}">
                <a16:creationId xmlns:a16="http://schemas.microsoft.com/office/drawing/2014/main" id="{B8FFC13F-3606-142D-603D-1E7924806EA6}"/>
              </a:ext>
            </a:extLst>
          </p:cNvPr>
          <p:cNvCxnSpPr>
            <a:cxnSpLocks/>
          </p:cNvCxnSpPr>
          <p:nvPr/>
        </p:nvCxnSpPr>
        <p:spPr>
          <a:xfrm>
            <a:off x="4064000" y="930166"/>
            <a:ext cx="0" cy="5927834"/>
          </a:xfrm>
          <a:prstGeom prst="line">
            <a:avLst/>
          </a:prstGeom>
          <a:ln w="12700" cap="rnd" cmpd="thinThick">
            <a:solidFill>
              <a:schemeClr val="bg1"/>
            </a:solidFill>
            <a:prstDash val="solid"/>
            <a:round/>
          </a:ln>
        </p:spPr>
        <p:style>
          <a:lnRef idx="1">
            <a:schemeClr val="accent1"/>
          </a:lnRef>
          <a:fillRef idx="0">
            <a:schemeClr val="accent1"/>
          </a:fillRef>
          <a:effectRef idx="0">
            <a:schemeClr val="accent1"/>
          </a:effectRef>
          <a:fontRef idx="minor">
            <a:schemeClr val="tx1"/>
          </a:fontRef>
        </p:style>
      </p:cxnSp>
      <p:cxnSp>
        <p:nvCxnSpPr>
          <p:cNvPr id="63" name="Conector recto 62">
            <a:extLst>
              <a:ext uri="{FF2B5EF4-FFF2-40B4-BE49-F238E27FC236}">
                <a16:creationId xmlns:a16="http://schemas.microsoft.com/office/drawing/2014/main" id="{DA9DB08C-2256-C42D-456D-F4030BBC3419}"/>
              </a:ext>
            </a:extLst>
          </p:cNvPr>
          <p:cNvCxnSpPr>
            <a:cxnSpLocks/>
          </p:cNvCxnSpPr>
          <p:nvPr/>
        </p:nvCxnSpPr>
        <p:spPr>
          <a:xfrm>
            <a:off x="8128000" y="930166"/>
            <a:ext cx="0" cy="5927834"/>
          </a:xfrm>
          <a:prstGeom prst="line">
            <a:avLst/>
          </a:prstGeom>
          <a:ln w="12700" cap="rnd" cmpd="thinThick">
            <a:solidFill>
              <a:schemeClr val="bg1"/>
            </a:solidFill>
            <a:prstDash val="solid"/>
            <a:round/>
          </a:ln>
        </p:spPr>
        <p:style>
          <a:lnRef idx="1">
            <a:schemeClr val="accent1"/>
          </a:lnRef>
          <a:fillRef idx="0">
            <a:schemeClr val="accent1"/>
          </a:fillRef>
          <a:effectRef idx="0">
            <a:schemeClr val="accent1"/>
          </a:effectRef>
          <a:fontRef idx="minor">
            <a:schemeClr val="tx1"/>
          </a:fontRef>
        </p:style>
      </p:cxnSp>
      <p:grpSp>
        <p:nvGrpSpPr>
          <p:cNvPr id="11" name="Grupo 10">
            <a:extLst>
              <a:ext uri="{FF2B5EF4-FFF2-40B4-BE49-F238E27FC236}">
                <a16:creationId xmlns:a16="http://schemas.microsoft.com/office/drawing/2014/main" id="{B2E02AC8-302F-2001-7847-1103E49DCA9F}"/>
              </a:ext>
            </a:extLst>
          </p:cNvPr>
          <p:cNvGrpSpPr/>
          <p:nvPr/>
        </p:nvGrpSpPr>
        <p:grpSpPr>
          <a:xfrm>
            <a:off x="4226367" y="1008999"/>
            <a:ext cx="3771380" cy="538555"/>
            <a:chOff x="4226367" y="1008999"/>
            <a:chExt cx="3771380" cy="538555"/>
          </a:xfrm>
        </p:grpSpPr>
        <p:sp>
          <p:nvSpPr>
            <p:cNvPr id="56" name="Rectángulo: esquinas redondeadas 55">
              <a:extLst>
                <a:ext uri="{FF2B5EF4-FFF2-40B4-BE49-F238E27FC236}">
                  <a16:creationId xmlns:a16="http://schemas.microsoft.com/office/drawing/2014/main" id="{DEEAAF14-E21D-4F24-B7E8-EEBB73FE75A0}"/>
                </a:ext>
              </a:extLst>
            </p:cNvPr>
            <p:cNvSpPr/>
            <p:nvPr/>
          </p:nvSpPr>
          <p:spPr>
            <a:xfrm>
              <a:off x="7317809" y="1008999"/>
              <a:ext cx="679938" cy="487608"/>
            </a:xfrm>
            <a:prstGeom prst="roundRect">
              <a:avLst>
                <a:gd name="adj" fmla="val 8715"/>
              </a:avLst>
            </a:prstGeom>
            <a:solidFill>
              <a:srgbClr val="CCCE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a:solidFill>
                    <a:schemeClr val="tx1"/>
                  </a:solidFill>
                  <a:latin typeface="Source Sans Pro" panose="020B0503030403020204" pitchFamily="34" charset="0"/>
                  <a:ea typeface="Source Sans Pro" panose="020B0503030403020204" pitchFamily="34" charset="0"/>
                </a:rPr>
                <a:t>1</a:t>
              </a:r>
            </a:p>
          </p:txBody>
        </p:sp>
        <p:sp>
          <p:nvSpPr>
            <p:cNvPr id="55" name="CuadroTexto 54">
              <a:extLst>
                <a:ext uri="{FF2B5EF4-FFF2-40B4-BE49-F238E27FC236}">
                  <a16:creationId xmlns:a16="http://schemas.microsoft.com/office/drawing/2014/main" id="{7984C4C2-D4AA-C4E7-1AA0-CCE3A9D5B60B}"/>
                </a:ext>
              </a:extLst>
            </p:cNvPr>
            <p:cNvSpPr txBox="1"/>
            <p:nvPr/>
          </p:nvSpPr>
          <p:spPr>
            <a:xfrm>
              <a:off x="4236551" y="1104249"/>
              <a:ext cx="2964916" cy="307777"/>
            </a:xfrm>
            <a:prstGeom prst="rect">
              <a:avLst/>
            </a:prstGeom>
            <a:noFill/>
          </p:spPr>
          <p:txBody>
            <a:bodyPr wrap="square" lIns="0" rtlCol="0">
              <a:spAutoFit/>
            </a:bodyPr>
            <a:lstStyle/>
            <a:p>
              <a:r>
                <a:rPr lang="es-MX" sz="1400">
                  <a:solidFill>
                    <a:schemeClr val="bg1"/>
                  </a:solidFill>
                  <a:latin typeface="Source Sans Pro" panose="020B0503030403020204" pitchFamily="34" charset="0"/>
                  <a:ea typeface="Source Sans Pro" panose="020B0503030403020204" pitchFamily="34" charset="0"/>
                </a:rPr>
                <a:t>TRL (TECHNOLOGY READINESS LEVEL):</a:t>
              </a:r>
            </a:p>
          </p:txBody>
        </p:sp>
        <p:sp>
          <p:nvSpPr>
            <p:cNvPr id="77" name="CuadroTexto 76">
              <a:extLst>
                <a:ext uri="{FF2B5EF4-FFF2-40B4-BE49-F238E27FC236}">
                  <a16:creationId xmlns:a16="http://schemas.microsoft.com/office/drawing/2014/main" id="{C7EB318A-2B8D-E371-4C1C-BE600FE28394}"/>
                </a:ext>
              </a:extLst>
            </p:cNvPr>
            <p:cNvSpPr txBox="1"/>
            <p:nvPr/>
          </p:nvSpPr>
          <p:spPr>
            <a:xfrm>
              <a:off x="4226367" y="1301333"/>
              <a:ext cx="3177367" cy="246221"/>
            </a:xfrm>
            <a:prstGeom prst="rect">
              <a:avLst/>
            </a:prstGeom>
            <a:noFill/>
          </p:spPr>
          <p:txBody>
            <a:bodyPr wrap="square" lIns="0" rtlCol="0">
              <a:spAutoFit/>
            </a:bodyPr>
            <a:lstStyle/>
            <a:p>
              <a:r>
                <a:rPr lang="es-MX" sz="1000" i="1">
                  <a:solidFill>
                    <a:schemeClr val="bg1"/>
                  </a:solidFill>
                  <a:latin typeface="Source Sans Pro" panose="020B0503030403020204" pitchFamily="34" charset="0"/>
                  <a:ea typeface="Source Sans Pro" panose="020B0503030403020204" pitchFamily="34" charset="0"/>
                </a:rPr>
                <a:t>Ver criterios en las páginas 6, 7 y 8.</a:t>
              </a:r>
            </a:p>
          </p:txBody>
        </p:sp>
      </p:grpSp>
      <p:graphicFrame>
        <p:nvGraphicFramePr>
          <p:cNvPr id="83" name="Tabla 83">
            <a:extLst>
              <a:ext uri="{FF2B5EF4-FFF2-40B4-BE49-F238E27FC236}">
                <a16:creationId xmlns:a16="http://schemas.microsoft.com/office/drawing/2014/main" id="{B06AE2C3-C9BD-2197-B97F-2A02A64AE190}"/>
              </a:ext>
            </a:extLst>
          </p:cNvPr>
          <p:cNvGraphicFramePr>
            <a:graphicFrameLocks noGrp="1"/>
          </p:cNvGraphicFramePr>
          <p:nvPr>
            <p:extLst>
              <p:ext uri="{D42A27DB-BD31-4B8C-83A1-F6EECF244321}">
                <p14:modId xmlns:p14="http://schemas.microsoft.com/office/powerpoint/2010/main" val="2818417647"/>
              </p:ext>
            </p:extLst>
          </p:nvPr>
        </p:nvGraphicFramePr>
        <p:xfrm>
          <a:off x="8270001" y="3628011"/>
          <a:ext cx="3780000" cy="1857485"/>
        </p:xfrm>
        <a:graphic>
          <a:graphicData uri="http://schemas.openxmlformats.org/drawingml/2006/table">
            <a:tbl>
              <a:tblPr firstRow="1" bandRow="1">
                <a:tableStyleId>{5C22544A-7EE6-4342-B048-85BDC9FD1C3A}</a:tableStyleId>
              </a:tblPr>
              <a:tblGrid>
                <a:gridCol w="913268">
                  <a:extLst>
                    <a:ext uri="{9D8B030D-6E8A-4147-A177-3AD203B41FA5}">
                      <a16:colId xmlns:a16="http://schemas.microsoft.com/office/drawing/2014/main" val="2067142631"/>
                    </a:ext>
                  </a:extLst>
                </a:gridCol>
                <a:gridCol w="1783921">
                  <a:extLst>
                    <a:ext uri="{9D8B030D-6E8A-4147-A177-3AD203B41FA5}">
                      <a16:colId xmlns:a16="http://schemas.microsoft.com/office/drawing/2014/main" val="2149135517"/>
                    </a:ext>
                  </a:extLst>
                </a:gridCol>
                <a:gridCol w="1082811">
                  <a:extLst>
                    <a:ext uri="{9D8B030D-6E8A-4147-A177-3AD203B41FA5}">
                      <a16:colId xmlns:a16="http://schemas.microsoft.com/office/drawing/2014/main" val="2827600795"/>
                    </a:ext>
                  </a:extLst>
                </a:gridCol>
              </a:tblGrid>
              <a:tr h="265355">
                <a:tc>
                  <a:txBody>
                    <a:bodyPr/>
                    <a:lstStyle/>
                    <a:p>
                      <a:r>
                        <a:rPr lang="es-MX" sz="1050">
                          <a:latin typeface="Source Sans Pro" panose="020B0503030403020204" pitchFamily="34" charset="0"/>
                          <a:ea typeface="Source Sans Pro" panose="020B0503030403020204" pitchFamily="34" charset="0"/>
                        </a:rPr>
                        <a:t>Nombre:</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r>
                        <a:rPr lang="es-MX" sz="1050">
                          <a:latin typeface="Source Sans Pro" panose="020B0503030403020204" pitchFamily="34" charset="0"/>
                          <a:ea typeface="Source Sans Pro" panose="020B0503030403020204" pitchFamily="34" charset="0"/>
                        </a:rPr>
                        <a:t>Semblanza:</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r>
                        <a:rPr lang="es-MX" sz="1050">
                          <a:latin typeface="Source Sans Pro" panose="020B0503030403020204" pitchFamily="34" charset="0"/>
                          <a:ea typeface="Source Sans Pro" panose="020B0503030403020204" pitchFamily="34" charset="0"/>
                        </a:rPr>
                        <a:t>Rol:</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extLst>
                  <a:ext uri="{0D108BD9-81ED-4DB2-BD59-A6C34878D82A}">
                    <a16:rowId xmlns:a16="http://schemas.microsoft.com/office/drawing/2014/main" val="898331781"/>
                  </a:ext>
                </a:extLst>
              </a:tr>
              <a:tr h="265355">
                <a:tc>
                  <a:txBody>
                    <a:bodyPr/>
                    <a:lstStyle/>
                    <a:p>
                      <a:endParaRPr lang="es-MX" sz="1050" i="1" kern="1200">
                        <a:solidFill>
                          <a:srgbClr val="000000"/>
                        </a:solidFill>
                        <a:latin typeface="Source Sans Pro" panose="020B0503030403020204" pitchFamily="34" charset="0"/>
                        <a:ea typeface="Source Sans Pro" panose="020B0503030403020204" pitchFamily="34" charset="0"/>
                        <a:cs typeface="+mn-cs"/>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endParaRPr lang="es-MX" sz="1050" i="1" kern="1200">
                        <a:solidFill>
                          <a:srgbClr val="000000"/>
                        </a:solidFill>
                        <a:latin typeface="Source Sans Pro" panose="020B0503030403020204" pitchFamily="34" charset="0"/>
                        <a:ea typeface="Source Sans Pro" panose="020B0503030403020204" pitchFamily="34" charset="0"/>
                        <a:cs typeface="+mn-cs"/>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endParaRPr lang="es-MX" sz="1050" i="1" kern="1200">
                        <a:solidFill>
                          <a:srgbClr val="000000"/>
                        </a:solidFill>
                        <a:latin typeface="Source Sans Pro" panose="020B0503030403020204" pitchFamily="34" charset="0"/>
                        <a:ea typeface="Source Sans Pro" panose="020B0503030403020204" pitchFamily="34" charset="0"/>
                        <a:cs typeface="+mn-cs"/>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827571309"/>
                  </a:ext>
                </a:extLst>
              </a:tr>
              <a:tr h="265355">
                <a:tc>
                  <a:txBody>
                    <a:bodyPr/>
                    <a:lstStyle/>
                    <a:p>
                      <a:endParaRPr lang="es-MX" sz="1050" i="1" kern="1200">
                        <a:solidFill>
                          <a:srgbClr val="000000"/>
                        </a:solidFill>
                        <a:latin typeface="Source Sans Pro" panose="020B0503030403020204" pitchFamily="34" charset="0"/>
                        <a:ea typeface="Source Sans Pro" panose="020B0503030403020204" pitchFamily="34" charset="0"/>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s-MX" sz="1050" i="1" kern="1200">
                        <a:solidFill>
                          <a:srgbClr val="000000"/>
                        </a:solidFill>
                        <a:latin typeface="Source Sans Pro" panose="020B0503030403020204" pitchFamily="34" charset="0"/>
                        <a:ea typeface="Source Sans Pro" panose="020B0503030403020204" pitchFamily="34" charset="0"/>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s-MX" sz="1050" i="1" kern="1200">
                        <a:solidFill>
                          <a:srgbClr val="000000"/>
                        </a:solidFill>
                        <a:latin typeface="Source Sans Pro" panose="020B0503030403020204" pitchFamily="34" charset="0"/>
                        <a:ea typeface="Source Sans Pro" panose="020B0503030403020204" pitchFamily="34" charset="0"/>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900037308"/>
                  </a:ext>
                </a:extLst>
              </a:tr>
              <a:tr h="265355">
                <a:tc>
                  <a:txBody>
                    <a:bodyPr/>
                    <a:lstStyle/>
                    <a:p>
                      <a:endParaRPr lang="es-MX" sz="1050" i="1" kern="1200">
                        <a:solidFill>
                          <a:srgbClr val="000000"/>
                        </a:solidFill>
                        <a:latin typeface="Source Sans Pro" panose="020B0503030403020204" pitchFamily="34" charset="0"/>
                        <a:ea typeface="Source Sans Pro" panose="020B0503030403020204" pitchFamily="34" charset="0"/>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s-MX" sz="1050" i="1" kern="1200">
                        <a:solidFill>
                          <a:srgbClr val="000000"/>
                        </a:solidFill>
                        <a:latin typeface="Source Sans Pro" panose="020B0503030403020204" pitchFamily="34" charset="0"/>
                        <a:ea typeface="Source Sans Pro" panose="020B0503030403020204" pitchFamily="34" charset="0"/>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s-MX" sz="1050" i="1" kern="1200">
                        <a:solidFill>
                          <a:srgbClr val="000000"/>
                        </a:solidFill>
                        <a:latin typeface="Source Sans Pro" panose="020B0503030403020204" pitchFamily="34" charset="0"/>
                        <a:ea typeface="Source Sans Pro" panose="020B0503030403020204" pitchFamily="34" charset="0"/>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851330080"/>
                  </a:ext>
                </a:extLst>
              </a:tr>
              <a:tr h="265355">
                <a:tc>
                  <a:txBody>
                    <a:bodyPr/>
                    <a:lstStyle/>
                    <a:p>
                      <a:endParaRPr lang="es-MX" sz="1050" i="1" kern="1200">
                        <a:solidFill>
                          <a:srgbClr val="000000"/>
                        </a:solidFill>
                        <a:latin typeface="Source Sans Pro" panose="020B0503030403020204" pitchFamily="34" charset="0"/>
                        <a:ea typeface="Source Sans Pro" panose="020B0503030403020204" pitchFamily="34" charset="0"/>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s-MX" sz="1050" i="1" kern="1200">
                        <a:solidFill>
                          <a:srgbClr val="000000"/>
                        </a:solidFill>
                        <a:latin typeface="Source Sans Pro" panose="020B0503030403020204" pitchFamily="34" charset="0"/>
                        <a:ea typeface="Source Sans Pro" panose="020B0503030403020204" pitchFamily="34" charset="0"/>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s-MX" sz="1050" i="1" kern="1200">
                        <a:solidFill>
                          <a:srgbClr val="000000"/>
                        </a:solidFill>
                        <a:latin typeface="Source Sans Pro" panose="020B0503030403020204" pitchFamily="34" charset="0"/>
                        <a:ea typeface="Source Sans Pro" panose="020B0503030403020204" pitchFamily="34" charset="0"/>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139087440"/>
                  </a:ext>
                </a:extLst>
              </a:tr>
              <a:tr h="265355">
                <a:tc>
                  <a:txBody>
                    <a:bodyPr/>
                    <a:lstStyle/>
                    <a:p>
                      <a:endParaRPr lang="es-MX" sz="1050" i="1" kern="1200">
                        <a:solidFill>
                          <a:srgbClr val="000000"/>
                        </a:solidFill>
                        <a:latin typeface="Source Sans Pro" panose="020B0503030403020204" pitchFamily="34" charset="0"/>
                        <a:ea typeface="Source Sans Pro" panose="020B0503030403020204" pitchFamily="34" charset="0"/>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MX" sz="1050" i="1" kern="1200">
                        <a:solidFill>
                          <a:srgbClr val="000000"/>
                        </a:solidFill>
                        <a:latin typeface="Source Sans Pro" panose="020B0503030403020204" pitchFamily="34" charset="0"/>
                        <a:ea typeface="Source Sans Pro" panose="020B0503030403020204" pitchFamily="34" charset="0"/>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s-MX" sz="1050" i="1" kern="1200">
                        <a:solidFill>
                          <a:srgbClr val="000000"/>
                        </a:solidFill>
                        <a:latin typeface="Source Sans Pro" panose="020B0503030403020204" pitchFamily="34" charset="0"/>
                        <a:ea typeface="Source Sans Pro" panose="020B0503030403020204" pitchFamily="34" charset="0"/>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975954502"/>
                  </a:ext>
                </a:extLst>
              </a:tr>
              <a:tr h="265355">
                <a:tc>
                  <a:txBody>
                    <a:bodyPr/>
                    <a:lstStyle/>
                    <a:p>
                      <a:endParaRPr lang="es-MX" sz="1050" i="1" kern="1200">
                        <a:solidFill>
                          <a:srgbClr val="000000"/>
                        </a:solidFill>
                        <a:latin typeface="Source Sans Pro" panose="020B0503030403020204" pitchFamily="34" charset="0"/>
                        <a:ea typeface="Source Sans Pro" panose="020B0503030403020204" pitchFamily="34" charset="0"/>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MX" sz="1050" i="1" kern="1200">
                        <a:solidFill>
                          <a:srgbClr val="000000"/>
                        </a:solidFill>
                        <a:latin typeface="Source Sans Pro" panose="020B0503030403020204" pitchFamily="34" charset="0"/>
                        <a:ea typeface="Source Sans Pro" panose="020B0503030403020204" pitchFamily="34" charset="0"/>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s-MX" sz="1050" i="1" kern="1200">
                        <a:solidFill>
                          <a:srgbClr val="000000"/>
                        </a:solidFill>
                        <a:latin typeface="Source Sans Pro" panose="020B0503030403020204" pitchFamily="34" charset="0"/>
                        <a:ea typeface="Source Sans Pro" panose="020B0503030403020204" pitchFamily="34" charset="0"/>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777812121"/>
                  </a:ext>
                </a:extLst>
              </a:tr>
            </a:tbl>
          </a:graphicData>
        </a:graphic>
      </p:graphicFrame>
      <p:sp>
        <p:nvSpPr>
          <p:cNvPr id="100" name="CuadroTexto 99">
            <a:extLst>
              <a:ext uri="{FF2B5EF4-FFF2-40B4-BE49-F238E27FC236}">
                <a16:creationId xmlns:a16="http://schemas.microsoft.com/office/drawing/2014/main" id="{B8E71734-5BBC-2BCC-67EC-7B12B2182703}"/>
              </a:ext>
            </a:extLst>
          </p:cNvPr>
          <p:cNvSpPr txBox="1"/>
          <p:nvPr/>
        </p:nvSpPr>
        <p:spPr>
          <a:xfrm>
            <a:off x="184734" y="2697398"/>
            <a:ext cx="3371534" cy="307777"/>
          </a:xfrm>
          <a:prstGeom prst="rect">
            <a:avLst/>
          </a:prstGeom>
          <a:noFill/>
        </p:spPr>
        <p:txBody>
          <a:bodyPr wrap="square" lIns="0" rtlCol="0">
            <a:spAutoFit/>
          </a:bodyPr>
          <a:lstStyle/>
          <a:p>
            <a:r>
              <a:rPr lang="es-MX" sz="1400">
                <a:solidFill>
                  <a:schemeClr val="bg1"/>
                </a:solidFill>
                <a:latin typeface="Source Sans Pro" panose="020B0503030403020204" pitchFamily="34" charset="0"/>
                <a:ea typeface="Source Sans Pro" panose="020B0503030403020204" pitchFamily="34" charset="0"/>
              </a:rPr>
              <a:t>INDUSTRIA:</a:t>
            </a:r>
          </a:p>
        </p:txBody>
      </p:sp>
      <p:sp>
        <p:nvSpPr>
          <p:cNvPr id="101" name="Rectángulo: esquinas redondeadas 100">
            <a:extLst>
              <a:ext uri="{FF2B5EF4-FFF2-40B4-BE49-F238E27FC236}">
                <a16:creationId xmlns:a16="http://schemas.microsoft.com/office/drawing/2014/main" id="{D034D625-C24C-B51F-9EB4-4BAD137B9699}"/>
              </a:ext>
            </a:extLst>
          </p:cNvPr>
          <p:cNvSpPr/>
          <p:nvPr/>
        </p:nvSpPr>
        <p:spPr>
          <a:xfrm>
            <a:off x="184734" y="3135509"/>
            <a:ext cx="3780000" cy="284400"/>
          </a:xfrm>
          <a:prstGeom prst="roundRect">
            <a:avLst>
              <a:gd name="adj" fmla="val 8715"/>
            </a:avLst>
          </a:prstGeom>
          <a:solidFill>
            <a:srgbClr val="CCCE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s-MX" sz="1050" i="1">
              <a:solidFill>
                <a:srgbClr val="000000"/>
              </a:solidFill>
              <a:latin typeface="Source Sans Pro" panose="020B0503030403020204" pitchFamily="34" charset="0"/>
              <a:ea typeface="Source Sans Pro" panose="020B0503030403020204" pitchFamily="34" charset="0"/>
            </a:endParaRPr>
          </a:p>
        </p:txBody>
      </p:sp>
      <p:grpSp>
        <p:nvGrpSpPr>
          <p:cNvPr id="8" name="Grupo 7">
            <a:extLst>
              <a:ext uri="{FF2B5EF4-FFF2-40B4-BE49-F238E27FC236}">
                <a16:creationId xmlns:a16="http://schemas.microsoft.com/office/drawing/2014/main" id="{8BD9971E-7E7F-4FDA-297B-A949FCC38B6B}"/>
              </a:ext>
            </a:extLst>
          </p:cNvPr>
          <p:cNvGrpSpPr/>
          <p:nvPr/>
        </p:nvGrpSpPr>
        <p:grpSpPr>
          <a:xfrm>
            <a:off x="4200767" y="2951472"/>
            <a:ext cx="3790466" cy="544475"/>
            <a:chOff x="4226367" y="1634850"/>
            <a:chExt cx="3790466" cy="544475"/>
          </a:xfrm>
        </p:grpSpPr>
        <p:sp>
          <p:nvSpPr>
            <p:cNvPr id="18" name="CuadroTexto 17">
              <a:extLst>
                <a:ext uri="{FF2B5EF4-FFF2-40B4-BE49-F238E27FC236}">
                  <a16:creationId xmlns:a16="http://schemas.microsoft.com/office/drawing/2014/main" id="{3E89DCB4-06B6-F271-FB50-A8A5228D86C5}"/>
                </a:ext>
              </a:extLst>
            </p:cNvPr>
            <p:cNvSpPr txBox="1"/>
            <p:nvPr/>
          </p:nvSpPr>
          <p:spPr>
            <a:xfrm>
              <a:off x="4226367" y="1933104"/>
              <a:ext cx="3177367" cy="246221"/>
            </a:xfrm>
            <a:prstGeom prst="rect">
              <a:avLst/>
            </a:prstGeom>
            <a:noFill/>
          </p:spPr>
          <p:txBody>
            <a:bodyPr wrap="square" lIns="0" rtlCol="0">
              <a:spAutoFit/>
            </a:bodyPr>
            <a:lstStyle/>
            <a:p>
              <a:r>
                <a:rPr lang="es-MX" sz="1000" i="1">
                  <a:solidFill>
                    <a:schemeClr val="bg1"/>
                  </a:solidFill>
                  <a:latin typeface="Source Sans Pro" panose="020B0503030403020204" pitchFamily="34" charset="0"/>
                  <a:ea typeface="Source Sans Pro" panose="020B0503030403020204" pitchFamily="34" charset="0"/>
                </a:rPr>
                <a:t>Ver criterios en las páginas 9, 10 y 11.</a:t>
              </a:r>
              <a:endParaRPr lang="es-MX" sz="1000" i="1">
                <a:solidFill>
                  <a:schemeClr val="bg1"/>
                </a:solidFill>
                <a:highlight>
                  <a:srgbClr val="FFFF00"/>
                </a:highlight>
                <a:latin typeface="Source Sans Pro" panose="020B0503030403020204" pitchFamily="34" charset="0"/>
                <a:ea typeface="Source Sans Pro" panose="020B0503030403020204" pitchFamily="34" charset="0"/>
              </a:endParaRPr>
            </a:p>
          </p:txBody>
        </p:sp>
        <p:sp>
          <p:nvSpPr>
            <p:cNvPr id="24" name="CuadroTexto 23">
              <a:extLst>
                <a:ext uri="{FF2B5EF4-FFF2-40B4-BE49-F238E27FC236}">
                  <a16:creationId xmlns:a16="http://schemas.microsoft.com/office/drawing/2014/main" id="{032A4EE9-85B5-169B-F2C4-90EE49C6A7ED}"/>
                </a:ext>
              </a:extLst>
            </p:cNvPr>
            <p:cNvSpPr txBox="1"/>
            <p:nvPr/>
          </p:nvSpPr>
          <p:spPr>
            <a:xfrm>
              <a:off x="4226368" y="1730100"/>
              <a:ext cx="2975100" cy="307777"/>
            </a:xfrm>
            <a:prstGeom prst="rect">
              <a:avLst/>
            </a:prstGeom>
            <a:noFill/>
          </p:spPr>
          <p:txBody>
            <a:bodyPr wrap="square" lIns="0" rtlCol="0">
              <a:spAutoFit/>
            </a:bodyPr>
            <a:lstStyle/>
            <a:p>
              <a:r>
                <a:rPr lang="es-MX" sz="1400">
                  <a:solidFill>
                    <a:schemeClr val="bg1"/>
                  </a:solidFill>
                  <a:latin typeface="Source Sans Pro" panose="020B0503030403020204" pitchFamily="34" charset="0"/>
                  <a:ea typeface="Source Sans Pro" panose="020B0503030403020204" pitchFamily="34" charset="0"/>
                </a:rPr>
                <a:t>BRL (BUSINESS READINESS LEVEL):</a:t>
              </a:r>
            </a:p>
          </p:txBody>
        </p:sp>
        <p:sp>
          <p:nvSpPr>
            <p:cNvPr id="28" name="Rectángulo: esquinas redondeadas 27">
              <a:extLst>
                <a:ext uri="{FF2B5EF4-FFF2-40B4-BE49-F238E27FC236}">
                  <a16:creationId xmlns:a16="http://schemas.microsoft.com/office/drawing/2014/main" id="{406DE390-68B0-2951-6A1D-BD64671F36AB}"/>
                </a:ext>
              </a:extLst>
            </p:cNvPr>
            <p:cNvSpPr/>
            <p:nvPr/>
          </p:nvSpPr>
          <p:spPr>
            <a:xfrm>
              <a:off x="7336895" y="1634850"/>
              <a:ext cx="679938" cy="487608"/>
            </a:xfrm>
            <a:prstGeom prst="roundRect">
              <a:avLst>
                <a:gd name="adj" fmla="val 8715"/>
              </a:avLst>
            </a:prstGeom>
            <a:solidFill>
              <a:srgbClr val="CCCE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a:solidFill>
                    <a:schemeClr val="tx1"/>
                  </a:solidFill>
                  <a:latin typeface="Source Sans Pro" panose="020B0503030403020204" pitchFamily="34" charset="0"/>
                  <a:ea typeface="Source Sans Pro" panose="020B0503030403020204" pitchFamily="34" charset="0"/>
                </a:rPr>
                <a:t>1</a:t>
              </a:r>
            </a:p>
          </p:txBody>
        </p:sp>
      </p:grpSp>
      <p:sp>
        <p:nvSpPr>
          <p:cNvPr id="13" name="CuadroTexto 12">
            <a:extLst>
              <a:ext uri="{FF2B5EF4-FFF2-40B4-BE49-F238E27FC236}">
                <a16:creationId xmlns:a16="http://schemas.microsoft.com/office/drawing/2014/main" id="{374F6C14-5594-BFF3-CCC6-5B6F273E5FC2}"/>
              </a:ext>
            </a:extLst>
          </p:cNvPr>
          <p:cNvSpPr txBox="1"/>
          <p:nvPr/>
        </p:nvSpPr>
        <p:spPr>
          <a:xfrm>
            <a:off x="4206000" y="3567859"/>
            <a:ext cx="3674966" cy="307777"/>
          </a:xfrm>
          <a:prstGeom prst="rect">
            <a:avLst/>
          </a:prstGeom>
          <a:noFill/>
        </p:spPr>
        <p:txBody>
          <a:bodyPr wrap="square" lIns="0" rtlCol="0">
            <a:spAutoFit/>
          </a:bodyPr>
          <a:lstStyle/>
          <a:p>
            <a:r>
              <a:rPr lang="es-MX" sz="1400">
                <a:solidFill>
                  <a:schemeClr val="bg1"/>
                </a:solidFill>
                <a:latin typeface="Source Sans Pro" panose="020B0503030403020204" pitchFamily="34" charset="0"/>
                <a:ea typeface="Source Sans Pro" panose="020B0503030403020204" pitchFamily="34" charset="0"/>
              </a:rPr>
              <a:t>SUSTENTO BRL:</a:t>
            </a:r>
          </a:p>
        </p:txBody>
      </p:sp>
      <p:sp>
        <p:nvSpPr>
          <p:cNvPr id="15" name="Rectángulo: esquinas redondeadas 14">
            <a:extLst>
              <a:ext uri="{FF2B5EF4-FFF2-40B4-BE49-F238E27FC236}">
                <a16:creationId xmlns:a16="http://schemas.microsoft.com/office/drawing/2014/main" id="{076DAE0C-619F-5DB6-F014-4792E19D108B}"/>
              </a:ext>
            </a:extLst>
          </p:cNvPr>
          <p:cNvSpPr/>
          <p:nvPr/>
        </p:nvSpPr>
        <p:spPr>
          <a:xfrm>
            <a:off x="4206000" y="3958693"/>
            <a:ext cx="3780000" cy="792000"/>
          </a:xfrm>
          <a:prstGeom prst="roundRect">
            <a:avLst>
              <a:gd name="adj" fmla="val 8715"/>
            </a:avLst>
          </a:prstGeom>
          <a:solidFill>
            <a:srgbClr val="CCCE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s-MX" sz="1050" i="1">
              <a:solidFill>
                <a:srgbClr val="000000"/>
              </a:solidFill>
              <a:latin typeface="Source Sans Pro" panose="020B0503030403020204" pitchFamily="34" charset="0"/>
              <a:ea typeface="Source Sans Pro" panose="020B0503030403020204" pitchFamily="34" charset="0"/>
            </a:endParaRPr>
          </a:p>
        </p:txBody>
      </p:sp>
      <p:sp>
        <p:nvSpPr>
          <p:cNvPr id="16" name="CuadroTexto 15">
            <a:extLst>
              <a:ext uri="{FF2B5EF4-FFF2-40B4-BE49-F238E27FC236}">
                <a16:creationId xmlns:a16="http://schemas.microsoft.com/office/drawing/2014/main" id="{CCB49F52-5B29-7711-546C-5A849EDFCB89}"/>
              </a:ext>
            </a:extLst>
          </p:cNvPr>
          <p:cNvSpPr txBox="1"/>
          <p:nvPr/>
        </p:nvSpPr>
        <p:spPr>
          <a:xfrm>
            <a:off x="8282579" y="1011912"/>
            <a:ext cx="3214166" cy="307777"/>
          </a:xfrm>
          <a:prstGeom prst="rect">
            <a:avLst/>
          </a:prstGeom>
          <a:noFill/>
        </p:spPr>
        <p:txBody>
          <a:bodyPr wrap="square" lIns="0" rtlCol="0">
            <a:spAutoFit/>
          </a:bodyPr>
          <a:lstStyle/>
          <a:p>
            <a:r>
              <a:rPr lang="es-MX" sz="1400">
                <a:solidFill>
                  <a:schemeClr val="bg1"/>
                </a:solidFill>
                <a:latin typeface="Source Sans Pro" panose="020B0503030403020204" pitchFamily="34" charset="0"/>
                <a:ea typeface="Source Sans Pro" panose="020B0503030403020204" pitchFamily="34" charset="0"/>
              </a:rPr>
              <a:t>FOTOGRAFÍA/ ESQUEMA:</a:t>
            </a:r>
          </a:p>
        </p:txBody>
      </p:sp>
      <p:sp>
        <p:nvSpPr>
          <p:cNvPr id="17" name="Rectángulo: esquinas redondeadas 16">
            <a:extLst>
              <a:ext uri="{FF2B5EF4-FFF2-40B4-BE49-F238E27FC236}">
                <a16:creationId xmlns:a16="http://schemas.microsoft.com/office/drawing/2014/main" id="{3C771D68-5439-FB82-B4E6-1F3612F3A185}"/>
              </a:ext>
            </a:extLst>
          </p:cNvPr>
          <p:cNvSpPr/>
          <p:nvPr/>
        </p:nvSpPr>
        <p:spPr>
          <a:xfrm>
            <a:off x="8282579" y="1352647"/>
            <a:ext cx="3780000" cy="1496551"/>
          </a:xfrm>
          <a:prstGeom prst="roundRect">
            <a:avLst>
              <a:gd name="adj" fmla="val 8715"/>
            </a:avLst>
          </a:prstGeom>
          <a:solidFill>
            <a:srgbClr val="CCCE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s-MX" sz="1050" i="1">
              <a:solidFill>
                <a:srgbClr val="000000"/>
              </a:solidFill>
              <a:latin typeface="Source Sans Pro" panose="020B0503030403020204" pitchFamily="34" charset="0"/>
              <a:ea typeface="Source Sans Pro" panose="020B0503030403020204" pitchFamily="34" charset="0"/>
            </a:endParaRPr>
          </a:p>
        </p:txBody>
      </p:sp>
      <p:sp>
        <p:nvSpPr>
          <p:cNvPr id="22" name="CuadroTexto 21">
            <a:extLst>
              <a:ext uri="{FF2B5EF4-FFF2-40B4-BE49-F238E27FC236}">
                <a16:creationId xmlns:a16="http://schemas.microsoft.com/office/drawing/2014/main" id="{698146AC-F070-F9D8-F182-2B6C37545EA9}"/>
              </a:ext>
            </a:extLst>
          </p:cNvPr>
          <p:cNvSpPr txBox="1"/>
          <p:nvPr/>
        </p:nvSpPr>
        <p:spPr>
          <a:xfrm>
            <a:off x="4205999" y="4970322"/>
            <a:ext cx="3791747" cy="307777"/>
          </a:xfrm>
          <a:prstGeom prst="rect">
            <a:avLst/>
          </a:prstGeom>
          <a:noFill/>
        </p:spPr>
        <p:txBody>
          <a:bodyPr wrap="square" lIns="0" rtlCol="0">
            <a:spAutoFit/>
          </a:bodyPr>
          <a:lstStyle/>
          <a:p>
            <a:r>
              <a:rPr lang="es-MX" sz="1400">
                <a:solidFill>
                  <a:schemeClr val="bg1"/>
                </a:solidFill>
                <a:latin typeface="Source Sans Pro" panose="020B0503030403020204" pitchFamily="34" charset="0"/>
                <a:ea typeface="Source Sans Pro" panose="020B0503030403020204" pitchFamily="34" charset="0"/>
              </a:rPr>
              <a:t>REQUERIMIENTOS PARA EL VENTURE BUILDER:</a:t>
            </a:r>
          </a:p>
        </p:txBody>
      </p:sp>
      <p:sp>
        <p:nvSpPr>
          <p:cNvPr id="23" name="Rectángulo: esquinas redondeadas 22">
            <a:extLst>
              <a:ext uri="{FF2B5EF4-FFF2-40B4-BE49-F238E27FC236}">
                <a16:creationId xmlns:a16="http://schemas.microsoft.com/office/drawing/2014/main" id="{9E6CFE82-E2D6-FC4F-20F8-120B422A1528}"/>
              </a:ext>
            </a:extLst>
          </p:cNvPr>
          <p:cNvSpPr/>
          <p:nvPr/>
        </p:nvSpPr>
        <p:spPr>
          <a:xfrm>
            <a:off x="4206000" y="5408434"/>
            <a:ext cx="3780000" cy="1266466"/>
          </a:xfrm>
          <a:prstGeom prst="roundRect">
            <a:avLst>
              <a:gd name="adj" fmla="val 8715"/>
            </a:avLst>
          </a:prstGeom>
          <a:solidFill>
            <a:srgbClr val="CCCE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s-MX" sz="1050" i="1">
              <a:solidFill>
                <a:srgbClr val="000000"/>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11220874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esquinas redondeadas 1">
            <a:extLst>
              <a:ext uri="{FF2B5EF4-FFF2-40B4-BE49-F238E27FC236}">
                <a16:creationId xmlns:a16="http://schemas.microsoft.com/office/drawing/2014/main" id="{5A51649E-8201-D958-E22C-DC98D2FC1128}"/>
              </a:ext>
            </a:extLst>
          </p:cNvPr>
          <p:cNvSpPr/>
          <p:nvPr/>
        </p:nvSpPr>
        <p:spPr>
          <a:xfrm>
            <a:off x="0" y="930166"/>
            <a:ext cx="12191999" cy="5927834"/>
          </a:xfrm>
          <a:prstGeom prst="roundRect">
            <a:avLst>
              <a:gd name="adj" fmla="val 0"/>
            </a:avLst>
          </a:prstGeom>
          <a:solidFill>
            <a:srgbClr val="0314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CuadroTexto 4">
            <a:extLst>
              <a:ext uri="{FF2B5EF4-FFF2-40B4-BE49-F238E27FC236}">
                <a16:creationId xmlns:a16="http://schemas.microsoft.com/office/drawing/2014/main" id="{B9C6813B-2F14-7830-DA77-E67E092B9F1D}"/>
              </a:ext>
            </a:extLst>
          </p:cNvPr>
          <p:cNvSpPr txBox="1"/>
          <p:nvPr/>
        </p:nvSpPr>
        <p:spPr>
          <a:xfrm>
            <a:off x="4206000" y="1636290"/>
            <a:ext cx="3674966" cy="307777"/>
          </a:xfrm>
          <a:prstGeom prst="rect">
            <a:avLst/>
          </a:prstGeom>
          <a:noFill/>
        </p:spPr>
        <p:txBody>
          <a:bodyPr wrap="square" lIns="0" rtlCol="0">
            <a:spAutoFit/>
          </a:bodyPr>
          <a:lstStyle/>
          <a:p>
            <a:r>
              <a:rPr lang="es-MX" sz="1400">
                <a:solidFill>
                  <a:schemeClr val="bg1"/>
                </a:solidFill>
                <a:latin typeface="Source Sans Pro" panose="020B0503030403020204" pitchFamily="34" charset="0"/>
                <a:ea typeface="Source Sans Pro" panose="020B0503030403020204" pitchFamily="34" charset="0"/>
              </a:rPr>
              <a:t>SUSTENTO TRL:</a:t>
            </a:r>
          </a:p>
        </p:txBody>
      </p:sp>
      <p:sp>
        <p:nvSpPr>
          <p:cNvPr id="6" name="Rectángulo: esquinas redondeadas 5">
            <a:extLst>
              <a:ext uri="{FF2B5EF4-FFF2-40B4-BE49-F238E27FC236}">
                <a16:creationId xmlns:a16="http://schemas.microsoft.com/office/drawing/2014/main" id="{11E79FD2-B636-3218-E5B8-61FDB75DE72F}"/>
              </a:ext>
            </a:extLst>
          </p:cNvPr>
          <p:cNvSpPr/>
          <p:nvPr/>
        </p:nvSpPr>
        <p:spPr>
          <a:xfrm>
            <a:off x="4206000" y="1977025"/>
            <a:ext cx="3780000" cy="792000"/>
          </a:xfrm>
          <a:prstGeom prst="roundRect">
            <a:avLst>
              <a:gd name="adj" fmla="val 8715"/>
            </a:avLst>
          </a:prstGeom>
          <a:solidFill>
            <a:srgbClr val="CCCE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s-MX" sz="1050" i="1">
                <a:solidFill>
                  <a:srgbClr val="000000"/>
                </a:solidFill>
                <a:latin typeface="Source Sans Pro" panose="020B0503030403020204" pitchFamily="34" charset="0"/>
                <a:ea typeface="Source Sans Pro" panose="020B0503030403020204" pitchFamily="34" charset="0"/>
              </a:rPr>
              <a:t> </a:t>
            </a:r>
          </a:p>
        </p:txBody>
      </p:sp>
      <p:sp>
        <p:nvSpPr>
          <p:cNvPr id="21" name="Round Same Side Corner Rectangle 1">
            <a:extLst>
              <a:ext uri="{FF2B5EF4-FFF2-40B4-BE49-F238E27FC236}">
                <a16:creationId xmlns:a16="http://schemas.microsoft.com/office/drawing/2014/main" id="{B167B03C-6086-6EA4-E1AF-CE62D15A441F}"/>
              </a:ext>
            </a:extLst>
          </p:cNvPr>
          <p:cNvSpPr/>
          <p:nvPr/>
        </p:nvSpPr>
        <p:spPr>
          <a:xfrm rot="5400000">
            <a:off x="1458312" y="-1316418"/>
            <a:ext cx="662152" cy="3578772"/>
          </a:xfrm>
          <a:prstGeom prst="round2SameRect">
            <a:avLst>
              <a:gd name="adj1" fmla="val 50000"/>
              <a:gd name="adj2" fmla="val 0"/>
            </a:avLst>
          </a:prstGeom>
          <a:solidFill>
            <a:srgbClr val="082D8F"/>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nchorCtr="0"/>
          <a:lstStyle/>
          <a:p>
            <a:pPr algn="ctr"/>
            <a:r>
              <a:rPr lang="es-ES" sz="1800" b="1">
                <a:latin typeface="Poppins"/>
                <a:cs typeface="Poppins"/>
              </a:rPr>
              <a:t>Ficha técnica</a:t>
            </a:r>
            <a:endParaRPr lang="es-ES" b="1"/>
          </a:p>
        </p:txBody>
      </p:sp>
      <p:sp>
        <p:nvSpPr>
          <p:cNvPr id="3" name="CuadroTexto 2">
            <a:extLst>
              <a:ext uri="{FF2B5EF4-FFF2-40B4-BE49-F238E27FC236}">
                <a16:creationId xmlns:a16="http://schemas.microsoft.com/office/drawing/2014/main" id="{8543C971-20F6-4D96-8709-388EA8C01267}"/>
              </a:ext>
            </a:extLst>
          </p:cNvPr>
          <p:cNvSpPr txBox="1"/>
          <p:nvPr/>
        </p:nvSpPr>
        <p:spPr>
          <a:xfrm>
            <a:off x="184734" y="1008999"/>
            <a:ext cx="3214166" cy="307777"/>
          </a:xfrm>
          <a:prstGeom prst="rect">
            <a:avLst/>
          </a:prstGeom>
          <a:noFill/>
        </p:spPr>
        <p:txBody>
          <a:bodyPr wrap="square" lIns="0" rtlCol="0">
            <a:spAutoFit/>
          </a:bodyPr>
          <a:lstStyle/>
          <a:p>
            <a:r>
              <a:rPr lang="es-MX" sz="1400">
                <a:solidFill>
                  <a:schemeClr val="bg1"/>
                </a:solidFill>
                <a:latin typeface="Source Sans Pro" panose="020B0503030403020204" pitchFamily="34" charset="0"/>
                <a:ea typeface="Source Sans Pro" panose="020B0503030403020204" pitchFamily="34" charset="0"/>
              </a:rPr>
              <a:t>NOMBRE Y DESCRIPCIÓN DE LA IDEA:</a:t>
            </a:r>
          </a:p>
        </p:txBody>
      </p:sp>
      <p:sp>
        <p:nvSpPr>
          <p:cNvPr id="7" name="Rectángulo: esquinas redondeadas 6">
            <a:extLst>
              <a:ext uri="{FF2B5EF4-FFF2-40B4-BE49-F238E27FC236}">
                <a16:creationId xmlns:a16="http://schemas.microsoft.com/office/drawing/2014/main" id="{AC2F2EB1-2AA0-9FF3-7F4E-8FBEB681C770}"/>
              </a:ext>
            </a:extLst>
          </p:cNvPr>
          <p:cNvSpPr/>
          <p:nvPr/>
        </p:nvSpPr>
        <p:spPr>
          <a:xfrm>
            <a:off x="184734" y="1447110"/>
            <a:ext cx="3780000" cy="1119954"/>
          </a:xfrm>
          <a:prstGeom prst="roundRect">
            <a:avLst>
              <a:gd name="adj" fmla="val 8715"/>
            </a:avLst>
          </a:prstGeom>
          <a:solidFill>
            <a:srgbClr val="CCCE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s-MX" sz="1050" i="1">
              <a:solidFill>
                <a:srgbClr val="000000"/>
              </a:solidFill>
              <a:latin typeface="Source Sans Pro" panose="020B0503030403020204" pitchFamily="34" charset="0"/>
              <a:ea typeface="Source Sans Pro" panose="020B0503030403020204" pitchFamily="34" charset="0"/>
            </a:endParaRPr>
          </a:p>
        </p:txBody>
      </p:sp>
      <p:sp>
        <p:nvSpPr>
          <p:cNvPr id="12" name="CuadroTexto 11">
            <a:extLst>
              <a:ext uri="{FF2B5EF4-FFF2-40B4-BE49-F238E27FC236}">
                <a16:creationId xmlns:a16="http://schemas.microsoft.com/office/drawing/2014/main" id="{12FF0035-B6EE-BB38-63F9-ED2F2EB34607}"/>
              </a:ext>
            </a:extLst>
          </p:cNvPr>
          <p:cNvSpPr txBox="1"/>
          <p:nvPr/>
        </p:nvSpPr>
        <p:spPr>
          <a:xfrm>
            <a:off x="184734" y="3550243"/>
            <a:ext cx="3371534" cy="307777"/>
          </a:xfrm>
          <a:prstGeom prst="rect">
            <a:avLst/>
          </a:prstGeom>
          <a:noFill/>
        </p:spPr>
        <p:txBody>
          <a:bodyPr wrap="square" lIns="0" rtlCol="0">
            <a:spAutoFit/>
          </a:bodyPr>
          <a:lstStyle/>
          <a:p>
            <a:r>
              <a:rPr lang="es-MX" sz="1400">
                <a:solidFill>
                  <a:schemeClr val="bg1"/>
                </a:solidFill>
                <a:latin typeface="Source Sans Pro" panose="020B0503030403020204" pitchFamily="34" charset="0"/>
                <a:ea typeface="Source Sans Pro" panose="020B0503030403020204" pitchFamily="34" charset="0"/>
              </a:rPr>
              <a:t>PROBLEMÁTICA QUE RESUELVE:</a:t>
            </a:r>
          </a:p>
        </p:txBody>
      </p:sp>
      <p:sp>
        <p:nvSpPr>
          <p:cNvPr id="14" name="Rectángulo: esquinas redondeadas 13">
            <a:extLst>
              <a:ext uri="{FF2B5EF4-FFF2-40B4-BE49-F238E27FC236}">
                <a16:creationId xmlns:a16="http://schemas.microsoft.com/office/drawing/2014/main" id="{972D8E51-9B70-373D-F3A8-3E2F5FF027D9}"/>
              </a:ext>
            </a:extLst>
          </p:cNvPr>
          <p:cNvSpPr/>
          <p:nvPr/>
        </p:nvSpPr>
        <p:spPr>
          <a:xfrm>
            <a:off x="184734" y="3988354"/>
            <a:ext cx="3779997" cy="859020"/>
          </a:xfrm>
          <a:prstGeom prst="roundRect">
            <a:avLst>
              <a:gd name="adj" fmla="val 8715"/>
            </a:avLst>
          </a:prstGeom>
          <a:solidFill>
            <a:srgbClr val="CCCE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s-MX" sz="1050" i="1">
              <a:solidFill>
                <a:srgbClr val="000000"/>
              </a:solidFill>
              <a:latin typeface="Source Sans Pro" panose="020B0503030403020204" pitchFamily="34" charset="0"/>
              <a:ea typeface="Source Sans Pro" panose="020B0503030403020204" pitchFamily="34" charset="0"/>
            </a:endParaRPr>
          </a:p>
        </p:txBody>
      </p:sp>
      <p:sp>
        <p:nvSpPr>
          <p:cNvPr id="57" name="CuadroTexto 56">
            <a:extLst>
              <a:ext uri="{FF2B5EF4-FFF2-40B4-BE49-F238E27FC236}">
                <a16:creationId xmlns:a16="http://schemas.microsoft.com/office/drawing/2014/main" id="{7BDCAC17-419B-9B67-FDCD-D292915EE271}"/>
              </a:ext>
            </a:extLst>
          </p:cNvPr>
          <p:cNvSpPr txBox="1"/>
          <p:nvPr/>
        </p:nvSpPr>
        <p:spPr>
          <a:xfrm>
            <a:off x="184734" y="4977708"/>
            <a:ext cx="3371534" cy="307777"/>
          </a:xfrm>
          <a:prstGeom prst="rect">
            <a:avLst/>
          </a:prstGeom>
          <a:noFill/>
        </p:spPr>
        <p:txBody>
          <a:bodyPr wrap="square" lIns="0" rtlCol="0">
            <a:spAutoFit/>
          </a:bodyPr>
          <a:lstStyle/>
          <a:p>
            <a:r>
              <a:rPr lang="es-MX" sz="1400">
                <a:solidFill>
                  <a:schemeClr val="bg1"/>
                </a:solidFill>
                <a:latin typeface="Source Sans Pro" panose="020B0503030403020204" pitchFamily="34" charset="0"/>
                <a:ea typeface="Source Sans Pro" panose="020B0503030403020204" pitchFamily="34" charset="0"/>
              </a:rPr>
              <a:t>DIFERENCIADOR:</a:t>
            </a:r>
          </a:p>
        </p:txBody>
      </p:sp>
      <p:sp>
        <p:nvSpPr>
          <p:cNvPr id="58" name="Rectángulo: esquinas redondeadas 57">
            <a:extLst>
              <a:ext uri="{FF2B5EF4-FFF2-40B4-BE49-F238E27FC236}">
                <a16:creationId xmlns:a16="http://schemas.microsoft.com/office/drawing/2014/main" id="{C3D9694E-0B01-824D-4FDA-E3B658735AF0}"/>
              </a:ext>
            </a:extLst>
          </p:cNvPr>
          <p:cNvSpPr/>
          <p:nvPr/>
        </p:nvSpPr>
        <p:spPr>
          <a:xfrm>
            <a:off x="184734" y="5415820"/>
            <a:ext cx="3780000" cy="1266466"/>
          </a:xfrm>
          <a:prstGeom prst="roundRect">
            <a:avLst>
              <a:gd name="adj" fmla="val 8715"/>
            </a:avLst>
          </a:prstGeom>
          <a:solidFill>
            <a:srgbClr val="CCCE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s-MX" sz="1050" i="1">
              <a:solidFill>
                <a:srgbClr val="000000"/>
              </a:solidFill>
              <a:latin typeface="Source Sans Pro" panose="020B0503030403020204" pitchFamily="34" charset="0"/>
              <a:ea typeface="Source Sans Pro" panose="020B0503030403020204" pitchFamily="34" charset="0"/>
            </a:endParaRPr>
          </a:p>
        </p:txBody>
      </p:sp>
      <p:sp>
        <p:nvSpPr>
          <p:cNvPr id="59" name="CuadroTexto 58">
            <a:extLst>
              <a:ext uri="{FF2B5EF4-FFF2-40B4-BE49-F238E27FC236}">
                <a16:creationId xmlns:a16="http://schemas.microsoft.com/office/drawing/2014/main" id="{0E5566C8-0F2F-A660-D04B-C98CADE953FA}"/>
              </a:ext>
            </a:extLst>
          </p:cNvPr>
          <p:cNvSpPr txBox="1"/>
          <p:nvPr/>
        </p:nvSpPr>
        <p:spPr>
          <a:xfrm>
            <a:off x="8304995" y="3235498"/>
            <a:ext cx="3420772" cy="307777"/>
          </a:xfrm>
          <a:prstGeom prst="rect">
            <a:avLst/>
          </a:prstGeom>
          <a:noFill/>
        </p:spPr>
        <p:txBody>
          <a:bodyPr wrap="square" lIns="0" rtlCol="0">
            <a:spAutoFit/>
          </a:bodyPr>
          <a:lstStyle/>
          <a:p>
            <a:r>
              <a:rPr lang="es-MX" sz="1400">
                <a:solidFill>
                  <a:schemeClr val="bg1"/>
                </a:solidFill>
                <a:latin typeface="Source Sans Pro" panose="020B0503030403020204" pitchFamily="34" charset="0"/>
                <a:ea typeface="Source Sans Pro" panose="020B0503030403020204" pitchFamily="34" charset="0"/>
              </a:rPr>
              <a:t>EQUIPO DEL PROYECTO:</a:t>
            </a:r>
          </a:p>
        </p:txBody>
      </p:sp>
      <p:cxnSp>
        <p:nvCxnSpPr>
          <p:cNvPr id="62" name="Conector recto 61">
            <a:extLst>
              <a:ext uri="{FF2B5EF4-FFF2-40B4-BE49-F238E27FC236}">
                <a16:creationId xmlns:a16="http://schemas.microsoft.com/office/drawing/2014/main" id="{B8FFC13F-3606-142D-603D-1E7924806EA6}"/>
              </a:ext>
            </a:extLst>
          </p:cNvPr>
          <p:cNvCxnSpPr>
            <a:cxnSpLocks/>
          </p:cNvCxnSpPr>
          <p:nvPr/>
        </p:nvCxnSpPr>
        <p:spPr>
          <a:xfrm>
            <a:off x="4064000" y="930166"/>
            <a:ext cx="0" cy="5927834"/>
          </a:xfrm>
          <a:prstGeom prst="line">
            <a:avLst/>
          </a:prstGeom>
          <a:ln w="12700" cap="rnd" cmpd="thinThick">
            <a:solidFill>
              <a:schemeClr val="bg1"/>
            </a:solidFill>
            <a:prstDash val="solid"/>
            <a:round/>
          </a:ln>
        </p:spPr>
        <p:style>
          <a:lnRef idx="1">
            <a:schemeClr val="accent1"/>
          </a:lnRef>
          <a:fillRef idx="0">
            <a:schemeClr val="accent1"/>
          </a:fillRef>
          <a:effectRef idx="0">
            <a:schemeClr val="accent1"/>
          </a:effectRef>
          <a:fontRef idx="minor">
            <a:schemeClr val="tx1"/>
          </a:fontRef>
        </p:style>
      </p:cxnSp>
      <p:cxnSp>
        <p:nvCxnSpPr>
          <p:cNvPr id="63" name="Conector recto 62">
            <a:extLst>
              <a:ext uri="{FF2B5EF4-FFF2-40B4-BE49-F238E27FC236}">
                <a16:creationId xmlns:a16="http://schemas.microsoft.com/office/drawing/2014/main" id="{DA9DB08C-2256-C42D-456D-F4030BBC3419}"/>
              </a:ext>
            </a:extLst>
          </p:cNvPr>
          <p:cNvCxnSpPr>
            <a:cxnSpLocks/>
          </p:cNvCxnSpPr>
          <p:nvPr/>
        </p:nvCxnSpPr>
        <p:spPr>
          <a:xfrm>
            <a:off x="8128000" y="930166"/>
            <a:ext cx="0" cy="5927834"/>
          </a:xfrm>
          <a:prstGeom prst="line">
            <a:avLst/>
          </a:prstGeom>
          <a:ln w="12700" cap="rnd" cmpd="thinThick">
            <a:solidFill>
              <a:schemeClr val="bg1"/>
            </a:solidFill>
            <a:prstDash val="solid"/>
            <a:round/>
          </a:ln>
        </p:spPr>
        <p:style>
          <a:lnRef idx="1">
            <a:schemeClr val="accent1"/>
          </a:lnRef>
          <a:fillRef idx="0">
            <a:schemeClr val="accent1"/>
          </a:fillRef>
          <a:effectRef idx="0">
            <a:schemeClr val="accent1"/>
          </a:effectRef>
          <a:fontRef idx="minor">
            <a:schemeClr val="tx1"/>
          </a:fontRef>
        </p:style>
      </p:cxnSp>
      <p:grpSp>
        <p:nvGrpSpPr>
          <p:cNvPr id="11" name="Grupo 10">
            <a:extLst>
              <a:ext uri="{FF2B5EF4-FFF2-40B4-BE49-F238E27FC236}">
                <a16:creationId xmlns:a16="http://schemas.microsoft.com/office/drawing/2014/main" id="{B2E02AC8-302F-2001-7847-1103E49DCA9F}"/>
              </a:ext>
            </a:extLst>
          </p:cNvPr>
          <p:cNvGrpSpPr/>
          <p:nvPr/>
        </p:nvGrpSpPr>
        <p:grpSpPr>
          <a:xfrm>
            <a:off x="4226367" y="1008999"/>
            <a:ext cx="3771380" cy="538555"/>
            <a:chOff x="4226367" y="1008999"/>
            <a:chExt cx="3771380" cy="538555"/>
          </a:xfrm>
        </p:grpSpPr>
        <p:sp>
          <p:nvSpPr>
            <p:cNvPr id="56" name="Rectángulo: esquinas redondeadas 55">
              <a:extLst>
                <a:ext uri="{FF2B5EF4-FFF2-40B4-BE49-F238E27FC236}">
                  <a16:creationId xmlns:a16="http://schemas.microsoft.com/office/drawing/2014/main" id="{DEEAAF14-E21D-4F24-B7E8-EEBB73FE75A0}"/>
                </a:ext>
              </a:extLst>
            </p:cNvPr>
            <p:cNvSpPr/>
            <p:nvPr/>
          </p:nvSpPr>
          <p:spPr>
            <a:xfrm>
              <a:off x="7317809" y="1008999"/>
              <a:ext cx="679938" cy="487608"/>
            </a:xfrm>
            <a:prstGeom prst="roundRect">
              <a:avLst>
                <a:gd name="adj" fmla="val 8715"/>
              </a:avLst>
            </a:prstGeom>
            <a:solidFill>
              <a:srgbClr val="CCCE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a:solidFill>
                    <a:schemeClr val="tx1"/>
                  </a:solidFill>
                  <a:latin typeface="Source Sans Pro" panose="020B0503030403020204" pitchFamily="34" charset="0"/>
                  <a:ea typeface="Source Sans Pro" panose="020B0503030403020204" pitchFamily="34" charset="0"/>
                </a:rPr>
                <a:t>1</a:t>
              </a:r>
            </a:p>
          </p:txBody>
        </p:sp>
        <p:sp>
          <p:nvSpPr>
            <p:cNvPr id="55" name="CuadroTexto 54">
              <a:extLst>
                <a:ext uri="{FF2B5EF4-FFF2-40B4-BE49-F238E27FC236}">
                  <a16:creationId xmlns:a16="http://schemas.microsoft.com/office/drawing/2014/main" id="{7984C4C2-D4AA-C4E7-1AA0-CCE3A9D5B60B}"/>
                </a:ext>
              </a:extLst>
            </p:cNvPr>
            <p:cNvSpPr txBox="1"/>
            <p:nvPr/>
          </p:nvSpPr>
          <p:spPr>
            <a:xfrm>
              <a:off x="4236551" y="1104249"/>
              <a:ext cx="2964916" cy="307777"/>
            </a:xfrm>
            <a:prstGeom prst="rect">
              <a:avLst/>
            </a:prstGeom>
            <a:noFill/>
          </p:spPr>
          <p:txBody>
            <a:bodyPr wrap="square" lIns="0" rtlCol="0">
              <a:spAutoFit/>
            </a:bodyPr>
            <a:lstStyle/>
            <a:p>
              <a:r>
                <a:rPr lang="es-MX" sz="1400">
                  <a:solidFill>
                    <a:schemeClr val="bg1"/>
                  </a:solidFill>
                  <a:latin typeface="Source Sans Pro" panose="020B0503030403020204" pitchFamily="34" charset="0"/>
                  <a:ea typeface="Source Sans Pro" panose="020B0503030403020204" pitchFamily="34" charset="0"/>
                </a:rPr>
                <a:t>TRL (TECHNOLOGY READINESS LEVEL):</a:t>
              </a:r>
            </a:p>
          </p:txBody>
        </p:sp>
        <p:sp>
          <p:nvSpPr>
            <p:cNvPr id="77" name="CuadroTexto 76">
              <a:extLst>
                <a:ext uri="{FF2B5EF4-FFF2-40B4-BE49-F238E27FC236}">
                  <a16:creationId xmlns:a16="http://schemas.microsoft.com/office/drawing/2014/main" id="{C7EB318A-2B8D-E371-4C1C-BE600FE28394}"/>
                </a:ext>
              </a:extLst>
            </p:cNvPr>
            <p:cNvSpPr txBox="1"/>
            <p:nvPr/>
          </p:nvSpPr>
          <p:spPr>
            <a:xfrm>
              <a:off x="4226367" y="1301333"/>
              <a:ext cx="3177367" cy="246221"/>
            </a:xfrm>
            <a:prstGeom prst="rect">
              <a:avLst/>
            </a:prstGeom>
            <a:noFill/>
          </p:spPr>
          <p:txBody>
            <a:bodyPr wrap="square" lIns="0" rtlCol="0">
              <a:spAutoFit/>
            </a:bodyPr>
            <a:lstStyle/>
            <a:p>
              <a:r>
                <a:rPr lang="es-MX" sz="1000" i="1">
                  <a:solidFill>
                    <a:schemeClr val="bg1"/>
                  </a:solidFill>
                  <a:latin typeface="Source Sans Pro" panose="020B0503030403020204" pitchFamily="34" charset="0"/>
                  <a:ea typeface="Source Sans Pro" panose="020B0503030403020204" pitchFamily="34" charset="0"/>
                </a:rPr>
                <a:t>Ver criterios en las páginas 6, 7 y 8.</a:t>
              </a:r>
            </a:p>
          </p:txBody>
        </p:sp>
      </p:grpSp>
      <p:graphicFrame>
        <p:nvGraphicFramePr>
          <p:cNvPr id="83" name="Tabla 83">
            <a:extLst>
              <a:ext uri="{FF2B5EF4-FFF2-40B4-BE49-F238E27FC236}">
                <a16:creationId xmlns:a16="http://schemas.microsoft.com/office/drawing/2014/main" id="{B06AE2C3-C9BD-2197-B97F-2A02A64AE190}"/>
              </a:ext>
            </a:extLst>
          </p:cNvPr>
          <p:cNvGraphicFramePr>
            <a:graphicFrameLocks noGrp="1"/>
          </p:cNvGraphicFramePr>
          <p:nvPr>
            <p:extLst>
              <p:ext uri="{D42A27DB-BD31-4B8C-83A1-F6EECF244321}">
                <p14:modId xmlns:p14="http://schemas.microsoft.com/office/powerpoint/2010/main" val="2818417647"/>
              </p:ext>
            </p:extLst>
          </p:nvPr>
        </p:nvGraphicFramePr>
        <p:xfrm>
          <a:off x="8270001" y="3628011"/>
          <a:ext cx="3780000" cy="1857485"/>
        </p:xfrm>
        <a:graphic>
          <a:graphicData uri="http://schemas.openxmlformats.org/drawingml/2006/table">
            <a:tbl>
              <a:tblPr firstRow="1" bandRow="1">
                <a:tableStyleId>{5C22544A-7EE6-4342-B048-85BDC9FD1C3A}</a:tableStyleId>
              </a:tblPr>
              <a:tblGrid>
                <a:gridCol w="913268">
                  <a:extLst>
                    <a:ext uri="{9D8B030D-6E8A-4147-A177-3AD203B41FA5}">
                      <a16:colId xmlns:a16="http://schemas.microsoft.com/office/drawing/2014/main" val="2067142631"/>
                    </a:ext>
                  </a:extLst>
                </a:gridCol>
                <a:gridCol w="1783921">
                  <a:extLst>
                    <a:ext uri="{9D8B030D-6E8A-4147-A177-3AD203B41FA5}">
                      <a16:colId xmlns:a16="http://schemas.microsoft.com/office/drawing/2014/main" val="2149135517"/>
                    </a:ext>
                  </a:extLst>
                </a:gridCol>
                <a:gridCol w="1082811">
                  <a:extLst>
                    <a:ext uri="{9D8B030D-6E8A-4147-A177-3AD203B41FA5}">
                      <a16:colId xmlns:a16="http://schemas.microsoft.com/office/drawing/2014/main" val="2827600795"/>
                    </a:ext>
                  </a:extLst>
                </a:gridCol>
              </a:tblGrid>
              <a:tr h="265355">
                <a:tc>
                  <a:txBody>
                    <a:bodyPr/>
                    <a:lstStyle/>
                    <a:p>
                      <a:r>
                        <a:rPr lang="es-MX" sz="1050">
                          <a:latin typeface="Source Sans Pro" panose="020B0503030403020204" pitchFamily="34" charset="0"/>
                          <a:ea typeface="Source Sans Pro" panose="020B0503030403020204" pitchFamily="34" charset="0"/>
                        </a:rPr>
                        <a:t>Nombre:</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r>
                        <a:rPr lang="es-MX" sz="1050">
                          <a:latin typeface="Source Sans Pro" panose="020B0503030403020204" pitchFamily="34" charset="0"/>
                          <a:ea typeface="Source Sans Pro" panose="020B0503030403020204" pitchFamily="34" charset="0"/>
                        </a:rPr>
                        <a:t>Semblanza:</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r>
                        <a:rPr lang="es-MX" sz="1050">
                          <a:latin typeface="Source Sans Pro" panose="020B0503030403020204" pitchFamily="34" charset="0"/>
                          <a:ea typeface="Source Sans Pro" panose="020B0503030403020204" pitchFamily="34" charset="0"/>
                        </a:rPr>
                        <a:t>Rol:</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extLst>
                  <a:ext uri="{0D108BD9-81ED-4DB2-BD59-A6C34878D82A}">
                    <a16:rowId xmlns:a16="http://schemas.microsoft.com/office/drawing/2014/main" val="898331781"/>
                  </a:ext>
                </a:extLst>
              </a:tr>
              <a:tr h="265355">
                <a:tc>
                  <a:txBody>
                    <a:bodyPr/>
                    <a:lstStyle/>
                    <a:p>
                      <a:endParaRPr lang="es-MX" sz="1050" i="1" kern="1200">
                        <a:solidFill>
                          <a:srgbClr val="000000"/>
                        </a:solidFill>
                        <a:latin typeface="Source Sans Pro" panose="020B0503030403020204" pitchFamily="34" charset="0"/>
                        <a:ea typeface="Source Sans Pro" panose="020B0503030403020204" pitchFamily="34" charset="0"/>
                        <a:cs typeface="+mn-cs"/>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endParaRPr lang="es-MX" sz="1050" i="1" kern="1200">
                        <a:solidFill>
                          <a:srgbClr val="000000"/>
                        </a:solidFill>
                        <a:latin typeface="Source Sans Pro" panose="020B0503030403020204" pitchFamily="34" charset="0"/>
                        <a:ea typeface="Source Sans Pro" panose="020B0503030403020204" pitchFamily="34" charset="0"/>
                        <a:cs typeface="+mn-cs"/>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endParaRPr lang="es-MX" sz="1050" i="1" kern="1200">
                        <a:solidFill>
                          <a:srgbClr val="000000"/>
                        </a:solidFill>
                        <a:latin typeface="Source Sans Pro" panose="020B0503030403020204" pitchFamily="34" charset="0"/>
                        <a:ea typeface="Source Sans Pro" panose="020B0503030403020204" pitchFamily="34" charset="0"/>
                        <a:cs typeface="+mn-cs"/>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827571309"/>
                  </a:ext>
                </a:extLst>
              </a:tr>
              <a:tr h="265355">
                <a:tc>
                  <a:txBody>
                    <a:bodyPr/>
                    <a:lstStyle/>
                    <a:p>
                      <a:endParaRPr lang="es-MX" sz="1050" i="1" kern="1200">
                        <a:solidFill>
                          <a:srgbClr val="000000"/>
                        </a:solidFill>
                        <a:latin typeface="Source Sans Pro" panose="020B0503030403020204" pitchFamily="34" charset="0"/>
                        <a:ea typeface="Source Sans Pro" panose="020B0503030403020204" pitchFamily="34" charset="0"/>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s-MX" sz="1050" i="1" kern="1200">
                        <a:solidFill>
                          <a:srgbClr val="000000"/>
                        </a:solidFill>
                        <a:latin typeface="Source Sans Pro" panose="020B0503030403020204" pitchFamily="34" charset="0"/>
                        <a:ea typeface="Source Sans Pro" panose="020B0503030403020204" pitchFamily="34" charset="0"/>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s-MX" sz="1050" i="1" kern="1200">
                        <a:solidFill>
                          <a:srgbClr val="000000"/>
                        </a:solidFill>
                        <a:latin typeface="Source Sans Pro" panose="020B0503030403020204" pitchFamily="34" charset="0"/>
                        <a:ea typeface="Source Sans Pro" panose="020B0503030403020204" pitchFamily="34" charset="0"/>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900037308"/>
                  </a:ext>
                </a:extLst>
              </a:tr>
              <a:tr h="265355">
                <a:tc>
                  <a:txBody>
                    <a:bodyPr/>
                    <a:lstStyle/>
                    <a:p>
                      <a:endParaRPr lang="es-MX" sz="1050" i="1" kern="1200">
                        <a:solidFill>
                          <a:srgbClr val="000000"/>
                        </a:solidFill>
                        <a:latin typeface="Source Sans Pro" panose="020B0503030403020204" pitchFamily="34" charset="0"/>
                        <a:ea typeface="Source Sans Pro" panose="020B0503030403020204" pitchFamily="34" charset="0"/>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s-MX" sz="1050" i="1" kern="1200">
                        <a:solidFill>
                          <a:srgbClr val="000000"/>
                        </a:solidFill>
                        <a:latin typeface="Source Sans Pro" panose="020B0503030403020204" pitchFamily="34" charset="0"/>
                        <a:ea typeface="Source Sans Pro" panose="020B0503030403020204" pitchFamily="34" charset="0"/>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s-MX" sz="1050" i="1" kern="1200">
                        <a:solidFill>
                          <a:srgbClr val="000000"/>
                        </a:solidFill>
                        <a:latin typeface="Source Sans Pro" panose="020B0503030403020204" pitchFamily="34" charset="0"/>
                        <a:ea typeface="Source Sans Pro" panose="020B0503030403020204" pitchFamily="34" charset="0"/>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851330080"/>
                  </a:ext>
                </a:extLst>
              </a:tr>
              <a:tr h="265355">
                <a:tc>
                  <a:txBody>
                    <a:bodyPr/>
                    <a:lstStyle/>
                    <a:p>
                      <a:endParaRPr lang="es-MX" sz="1050" i="1" kern="1200">
                        <a:solidFill>
                          <a:srgbClr val="000000"/>
                        </a:solidFill>
                        <a:latin typeface="Source Sans Pro" panose="020B0503030403020204" pitchFamily="34" charset="0"/>
                        <a:ea typeface="Source Sans Pro" panose="020B0503030403020204" pitchFamily="34" charset="0"/>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s-MX" sz="1050" i="1" kern="1200">
                        <a:solidFill>
                          <a:srgbClr val="000000"/>
                        </a:solidFill>
                        <a:latin typeface="Source Sans Pro" panose="020B0503030403020204" pitchFamily="34" charset="0"/>
                        <a:ea typeface="Source Sans Pro" panose="020B0503030403020204" pitchFamily="34" charset="0"/>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s-MX" sz="1050" i="1" kern="1200">
                        <a:solidFill>
                          <a:srgbClr val="000000"/>
                        </a:solidFill>
                        <a:latin typeface="Source Sans Pro" panose="020B0503030403020204" pitchFamily="34" charset="0"/>
                        <a:ea typeface="Source Sans Pro" panose="020B0503030403020204" pitchFamily="34" charset="0"/>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139087440"/>
                  </a:ext>
                </a:extLst>
              </a:tr>
              <a:tr h="265355">
                <a:tc>
                  <a:txBody>
                    <a:bodyPr/>
                    <a:lstStyle/>
                    <a:p>
                      <a:endParaRPr lang="es-MX" sz="1050" i="1" kern="1200">
                        <a:solidFill>
                          <a:srgbClr val="000000"/>
                        </a:solidFill>
                        <a:latin typeface="Source Sans Pro" panose="020B0503030403020204" pitchFamily="34" charset="0"/>
                        <a:ea typeface="Source Sans Pro" panose="020B0503030403020204" pitchFamily="34" charset="0"/>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MX" sz="1050" i="1" kern="1200">
                        <a:solidFill>
                          <a:srgbClr val="000000"/>
                        </a:solidFill>
                        <a:latin typeface="Source Sans Pro" panose="020B0503030403020204" pitchFamily="34" charset="0"/>
                        <a:ea typeface="Source Sans Pro" panose="020B0503030403020204" pitchFamily="34" charset="0"/>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s-MX" sz="1050" i="1" kern="1200">
                        <a:solidFill>
                          <a:srgbClr val="000000"/>
                        </a:solidFill>
                        <a:latin typeface="Source Sans Pro" panose="020B0503030403020204" pitchFamily="34" charset="0"/>
                        <a:ea typeface="Source Sans Pro" panose="020B0503030403020204" pitchFamily="34" charset="0"/>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975954502"/>
                  </a:ext>
                </a:extLst>
              </a:tr>
              <a:tr h="265355">
                <a:tc>
                  <a:txBody>
                    <a:bodyPr/>
                    <a:lstStyle/>
                    <a:p>
                      <a:endParaRPr lang="es-MX" sz="1050" i="1" kern="1200">
                        <a:solidFill>
                          <a:srgbClr val="000000"/>
                        </a:solidFill>
                        <a:latin typeface="Source Sans Pro" panose="020B0503030403020204" pitchFamily="34" charset="0"/>
                        <a:ea typeface="Source Sans Pro" panose="020B0503030403020204" pitchFamily="34" charset="0"/>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MX" sz="1050" i="1" kern="1200">
                        <a:solidFill>
                          <a:srgbClr val="000000"/>
                        </a:solidFill>
                        <a:latin typeface="Source Sans Pro" panose="020B0503030403020204" pitchFamily="34" charset="0"/>
                        <a:ea typeface="Source Sans Pro" panose="020B0503030403020204" pitchFamily="34" charset="0"/>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s-MX" sz="1050" i="1" kern="1200">
                        <a:solidFill>
                          <a:srgbClr val="000000"/>
                        </a:solidFill>
                        <a:latin typeface="Source Sans Pro" panose="020B0503030403020204" pitchFamily="34" charset="0"/>
                        <a:ea typeface="Source Sans Pro" panose="020B0503030403020204" pitchFamily="34" charset="0"/>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777812121"/>
                  </a:ext>
                </a:extLst>
              </a:tr>
            </a:tbl>
          </a:graphicData>
        </a:graphic>
      </p:graphicFrame>
      <p:sp>
        <p:nvSpPr>
          <p:cNvPr id="100" name="CuadroTexto 99">
            <a:extLst>
              <a:ext uri="{FF2B5EF4-FFF2-40B4-BE49-F238E27FC236}">
                <a16:creationId xmlns:a16="http://schemas.microsoft.com/office/drawing/2014/main" id="{B8E71734-5BBC-2BCC-67EC-7B12B2182703}"/>
              </a:ext>
            </a:extLst>
          </p:cNvPr>
          <p:cNvSpPr txBox="1"/>
          <p:nvPr/>
        </p:nvSpPr>
        <p:spPr>
          <a:xfrm>
            <a:off x="184734" y="2697398"/>
            <a:ext cx="3371534" cy="307777"/>
          </a:xfrm>
          <a:prstGeom prst="rect">
            <a:avLst/>
          </a:prstGeom>
          <a:noFill/>
        </p:spPr>
        <p:txBody>
          <a:bodyPr wrap="square" lIns="0" rtlCol="0">
            <a:spAutoFit/>
          </a:bodyPr>
          <a:lstStyle/>
          <a:p>
            <a:r>
              <a:rPr lang="es-MX" sz="1400">
                <a:solidFill>
                  <a:schemeClr val="bg1"/>
                </a:solidFill>
                <a:latin typeface="Source Sans Pro" panose="020B0503030403020204" pitchFamily="34" charset="0"/>
                <a:ea typeface="Source Sans Pro" panose="020B0503030403020204" pitchFamily="34" charset="0"/>
              </a:rPr>
              <a:t>INDUSTRIA:</a:t>
            </a:r>
          </a:p>
        </p:txBody>
      </p:sp>
      <p:sp>
        <p:nvSpPr>
          <p:cNvPr id="101" name="Rectángulo: esquinas redondeadas 100">
            <a:extLst>
              <a:ext uri="{FF2B5EF4-FFF2-40B4-BE49-F238E27FC236}">
                <a16:creationId xmlns:a16="http://schemas.microsoft.com/office/drawing/2014/main" id="{D034D625-C24C-B51F-9EB4-4BAD137B9699}"/>
              </a:ext>
            </a:extLst>
          </p:cNvPr>
          <p:cNvSpPr/>
          <p:nvPr/>
        </p:nvSpPr>
        <p:spPr>
          <a:xfrm>
            <a:off x="184734" y="3135509"/>
            <a:ext cx="3780000" cy="284400"/>
          </a:xfrm>
          <a:prstGeom prst="roundRect">
            <a:avLst>
              <a:gd name="adj" fmla="val 8715"/>
            </a:avLst>
          </a:prstGeom>
          <a:solidFill>
            <a:srgbClr val="CCCE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s-MX" sz="1050" i="1">
              <a:solidFill>
                <a:srgbClr val="000000"/>
              </a:solidFill>
              <a:latin typeface="Source Sans Pro" panose="020B0503030403020204" pitchFamily="34" charset="0"/>
              <a:ea typeface="Source Sans Pro" panose="020B0503030403020204" pitchFamily="34" charset="0"/>
            </a:endParaRPr>
          </a:p>
        </p:txBody>
      </p:sp>
      <p:grpSp>
        <p:nvGrpSpPr>
          <p:cNvPr id="8" name="Grupo 7">
            <a:extLst>
              <a:ext uri="{FF2B5EF4-FFF2-40B4-BE49-F238E27FC236}">
                <a16:creationId xmlns:a16="http://schemas.microsoft.com/office/drawing/2014/main" id="{8BD9971E-7E7F-4FDA-297B-A949FCC38B6B}"/>
              </a:ext>
            </a:extLst>
          </p:cNvPr>
          <p:cNvGrpSpPr/>
          <p:nvPr/>
        </p:nvGrpSpPr>
        <p:grpSpPr>
          <a:xfrm>
            <a:off x="4200767" y="2951472"/>
            <a:ext cx="3790466" cy="544475"/>
            <a:chOff x="4226367" y="1634850"/>
            <a:chExt cx="3790466" cy="544475"/>
          </a:xfrm>
        </p:grpSpPr>
        <p:sp>
          <p:nvSpPr>
            <p:cNvPr id="18" name="CuadroTexto 17">
              <a:extLst>
                <a:ext uri="{FF2B5EF4-FFF2-40B4-BE49-F238E27FC236}">
                  <a16:creationId xmlns:a16="http://schemas.microsoft.com/office/drawing/2014/main" id="{3E89DCB4-06B6-F271-FB50-A8A5228D86C5}"/>
                </a:ext>
              </a:extLst>
            </p:cNvPr>
            <p:cNvSpPr txBox="1"/>
            <p:nvPr/>
          </p:nvSpPr>
          <p:spPr>
            <a:xfrm>
              <a:off x="4226367" y="1933104"/>
              <a:ext cx="3177367" cy="246221"/>
            </a:xfrm>
            <a:prstGeom prst="rect">
              <a:avLst/>
            </a:prstGeom>
            <a:noFill/>
          </p:spPr>
          <p:txBody>
            <a:bodyPr wrap="square" lIns="0" rtlCol="0">
              <a:spAutoFit/>
            </a:bodyPr>
            <a:lstStyle/>
            <a:p>
              <a:r>
                <a:rPr lang="es-MX" sz="1000" i="1">
                  <a:solidFill>
                    <a:schemeClr val="bg1"/>
                  </a:solidFill>
                  <a:latin typeface="Source Sans Pro" panose="020B0503030403020204" pitchFamily="34" charset="0"/>
                  <a:ea typeface="Source Sans Pro" panose="020B0503030403020204" pitchFamily="34" charset="0"/>
                </a:rPr>
                <a:t>Ver criterios en las páginas 9, 10 y 11.</a:t>
              </a:r>
              <a:endParaRPr lang="es-MX" sz="1000" i="1">
                <a:solidFill>
                  <a:schemeClr val="bg1"/>
                </a:solidFill>
                <a:highlight>
                  <a:srgbClr val="FFFF00"/>
                </a:highlight>
                <a:latin typeface="Source Sans Pro" panose="020B0503030403020204" pitchFamily="34" charset="0"/>
                <a:ea typeface="Source Sans Pro" panose="020B0503030403020204" pitchFamily="34" charset="0"/>
              </a:endParaRPr>
            </a:p>
          </p:txBody>
        </p:sp>
        <p:sp>
          <p:nvSpPr>
            <p:cNvPr id="24" name="CuadroTexto 23">
              <a:extLst>
                <a:ext uri="{FF2B5EF4-FFF2-40B4-BE49-F238E27FC236}">
                  <a16:creationId xmlns:a16="http://schemas.microsoft.com/office/drawing/2014/main" id="{032A4EE9-85B5-169B-F2C4-90EE49C6A7ED}"/>
                </a:ext>
              </a:extLst>
            </p:cNvPr>
            <p:cNvSpPr txBox="1"/>
            <p:nvPr/>
          </p:nvSpPr>
          <p:spPr>
            <a:xfrm>
              <a:off x="4226368" y="1730100"/>
              <a:ext cx="2975100" cy="307777"/>
            </a:xfrm>
            <a:prstGeom prst="rect">
              <a:avLst/>
            </a:prstGeom>
            <a:noFill/>
          </p:spPr>
          <p:txBody>
            <a:bodyPr wrap="square" lIns="0" rtlCol="0">
              <a:spAutoFit/>
            </a:bodyPr>
            <a:lstStyle/>
            <a:p>
              <a:r>
                <a:rPr lang="es-MX" sz="1400">
                  <a:solidFill>
                    <a:schemeClr val="bg1"/>
                  </a:solidFill>
                  <a:latin typeface="Source Sans Pro" panose="020B0503030403020204" pitchFamily="34" charset="0"/>
                  <a:ea typeface="Source Sans Pro" panose="020B0503030403020204" pitchFamily="34" charset="0"/>
                </a:rPr>
                <a:t>BRL (BUSINESS READINESS LEVEL):</a:t>
              </a:r>
            </a:p>
          </p:txBody>
        </p:sp>
        <p:sp>
          <p:nvSpPr>
            <p:cNvPr id="28" name="Rectángulo: esquinas redondeadas 27">
              <a:extLst>
                <a:ext uri="{FF2B5EF4-FFF2-40B4-BE49-F238E27FC236}">
                  <a16:creationId xmlns:a16="http://schemas.microsoft.com/office/drawing/2014/main" id="{406DE390-68B0-2951-6A1D-BD64671F36AB}"/>
                </a:ext>
              </a:extLst>
            </p:cNvPr>
            <p:cNvSpPr/>
            <p:nvPr/>
          </p:nvSpPr>
          <p:spPr>
            <a:xfrm>
              <a:off x="7336895" y="1634850"/>
              <a:ext cx="679938" cy="487608"/>
            </a:xfrm>
            <a:prstGeom prst="roundRect">
              <a:avLst>
                <a:gd name="adj" fmla="val 8715"/>
              </a:avLst>
            </a:prstGeom>
            <a:solidFill>
              <a:srgbClr val="CCCE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a:solidFill>
                    <a:schemeClr val="tx1"/>
                  </a:solidFill>
                  <a:latin typeface="Source Sans Pro" panose="020B0503030403020204" pitchFamily="34" charset="0"/>
                  <a:ea typeface="Source Sans Pro" panose="020B0503030403020204" pitchFamily="34" charset="0"/>
                </a:rPr>
                <a:t>1</a:t>
              </a:r>
            </a:p>
          </p:txBody>
        </p:sp>
      </p:grpSp>
      <p:sp>
        <p:nvSpPr>
          <p:cNvPr id="13" name="CuadroTexto 12">
            <a:extLst>
              <a:ext uri="{FF2B5EF4-FFF2-40B4-BE49-F238E27FC236}">
                <a16:creationId xmlns:a16="http://schemas.microsoft.com/office/drawing/2014/main" id="{374F6C14-5594-BFF3-CCC6-5B6F273E5FC2}"/>
              </a:ext>
            </a:extLst>
          </p:cNvPr>
          <p:cNvSpPr txBox="1"/>
          <p:nvPr/>
        </p:nvSpPr>
        <p:spPr>
          <a:xfrm>
            <a:off x="4206000" y="3567859"/>
            <a:ext cx="3674966" cy="307777"/>
          </a:xfrm>
          <a:prstGeom prst="rect">
            <a:avLst/>
          </a:prstGeom>
          <a:noFill/>
        </p:spPr>
        <p:txBody>
          <a:bodyPr wrap="square" lIns="0" rtlCol="0">
            <a:spAutoFit/>
          </a:bodyPr>
          <a:lstStyle/>
          <a:p>
            <a:r>
              <a:rPr lang="es-MX" sz="1400">
                <a:solidFill>
                  <a:schemeClr val="bg1"/>
                </a:solidFill>
                <a:latin typeface="Source Sans Pro" panose="020B0503030403020204" pitchFamily="34" charset="0"/>
                <a:ea typeface="Source Sans Pro" panose="020B0503030403020204" pitchFamily="34" charset="0"/>
              </a:rPr>
              <a:t>SUSTENTO BRL:</a:t>
            </a:r>
          </a:p>
        </p:txBody>
      </p:sp>
      <p:sp>
        <p:nvSpPr>
          <p:cNvPr id="15" name="Rectángulo: esquinas redondeadas 14">
            <a:extLst>
              <a:ext uri="{FF2B5EF4-FFF2-40B4-BE49-F238E27FC236}">
                <a16:creationId xmlns:a16="http://schemas.microsoft.com/office/drawing/2014/main" id="{076DAE0C-619F-5DB6-F014-4792E19D108B}"/>
              </a:ext>
            </a:extLst>
          </p:cNvPr>
          <p:cNvSpPr/>
          <p:nvPr/>
        </p:nvSpPr>
        <p:spPr>
          <a:xfrm>
            <a:off x="4206000" y="3958693"/>
            <a:ext cx="3780000" cy="792000"/>
          </a:xfrm>
          <a:prstGeom prst="roundRect">
            <a:avLst>
              <a:gd name="adj" fmla="val 8715"/>
            </a:avLst>
          </a:prstGeom>
          <a:solidFill>
            <a:srgbClr val="CCCE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s-MX" sz="1050" i="1">
              <a:solidFill>
                <a:srgbClr val="000000"/>
              </a:solidFill>
              <a:latin typeface="Source Sans Pro" panose="020B0503030403020204" pitchFamily="34" charset="0"/>
              <a:ea typeface="Source Sans Pro" panose="020B0503030403020204" pitchFamily="34" charset="0"/>
            </a:endParaRPr>
          </a:p>
        </p:txBody>
      </p:sp>
      <p:sp>
        <p:nvSpPr>
          <p:cNvPr id="16" name="CuadroTexto 15">
            <a:extLst>
              <a:ext uri="{FF2B5EF4-FFF2-40B4-BE49-F238E27FC236}">
                <a16:creationId xmlns:a16="http://schemas.microsoft.com/office/drawing/2014/main" id="{CCB49F52-5B29-7711-546C-5A849EDFCB89}"/>
              </a:ext>
            </a:extLst>
          </p:cNvPr>
          <p:cNvSpPr txBox="1"/>
          <p:nvPr/>
        </p:nvSpPr>
        <p:spPr>
          <a:xfrm>
            <a:off x="8282579" y="1011912"/>
            <a:ext cx="3214166" cy="307777"/>
          </a:xfrm>
          <a:prstGeom prst="rect">
            <a:avLst/>
          </a:prstGeom>
          <a:noFill/>
        </p:spPr>
        <p:txBody>
          <a:bodyPr wrap="square" lIns="0" rtlCol="0">
            <a:spAutoFit/>
          </a:bodyPr>
          <a:lstStyle/>
          <a:p>
            <a:r>
              <a:rPr lang="es-MX" sz="1400">
                <a:solidFill>
                  <a:schemeClr val="bg1"/>
                </a:solidFill>
                <a:latin typeface="Source Sans Pro" panose="020B0503030403020204" pitchFamily="34" charset="0"/>
                <a:ea typeface="Source Sans Pro" panose="020B0503030403020204" pitchFamily="34" charset="0"/>
              </a:rPr>
              <a:t>FOTOGRAFÍA/ ESQUEMA:</a:t>
            </a:r>
          </a:p>
        </p:txBody>
      </p:sp>
      <p:sp>
        <p:nvSpPr>
          <p:cNvPr id="17" name="Rectángulo: esquinas redondeadas 16">
            <a:extLst>
              <a:ext uri="{FF2B5EF4-FFF2-40B4-BE49-F238E27FC236}">
                <a16:creationId xmlns:a16="http://schemas.microsoft.com/office/drawing/2014/main" id="{3C771D68-5439-FB82-B4E6-1F3612F3A185}"/>
              </a:ext>
            </a:extLst>
          </p:cNvPr>
          <p:cNvSpPr/>
          <p:nvPr/>
        </p:nvSpPr>
        <p:spPr>
          <a:xfrm>
            <a:off x="8282579" y="1352647"/>
            <a:ext cx="3780000" cy="1496551"/>
          </a:xfrm>
          <a:prstGeom prst="roundRect">
            <a:avLst>
              <a:gd name="adj" fmla="val 8715"/>
            </a:avLst>
          </a:prstGeom>
          <a:solidFill>
            <a:srgbClr val="CCCE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s-MX" sz="1050" i="1">
              <a:solidFill>
                <a:srgbClr val="000000"/>
              </a:solidFill>
              <a:latin typeface="Source Sans Pro" panose="020B0503030403020204" pitchFamily="34" charset="0"/>
              <a:ea typeface="Source Sans Pro" panose="020B0503030403020204" pitchFamily="34" charset="0"/>
            </a:endParaRPr>
          </a:p>
        </p:txBody>
      </p:sp>
      <p:sp>
        <p:nvSpPr>
          <p:cNvPr id="22" name="CuadroTexto 21">
            <a:extLst>
              <a:ext uri="{FF2B5EF4-FFF2-40B4-BE49-F238E27FC236}">
                <a16:creationId xmlns:a16="http://schemas.microsoft.com/office/drawing/2014/main" id="{698146AC-F070-F9D8-F182-2B6C37545EA9}"/>
              </a:ext>
            </a:extLst>
          </p:cNvPr>
          <p:cNvSpPr txBox="1"/>
          <p:nvPr/>
        </p:nvSpPr>
        <p:spPr>
          <a:xfrm>
            <a:off x="4205999" y="4970322"/>
            <a:ext cx="3791747" cy="307777"/>
          </a:xfrm>
          <a:prstGeom prst="rect">
            <a:avLst/>
          </a:prstGeom>
          <a:noFill/>
        </p:spPr>
        <p:txBody>
          <a:bodyPr wrap="square" lIns="0" rtlCol="0">
            <a:spAutoFit/>
          </a:bodyPr>
          <a:lstStyle/>
          <a:p>
            <a:r>
              <a:rPr lang="es-MX" sz="1400">
                <a:solidFill>
                  <a:schemeClr val="bg1"/>
                </a:solidFill>
                <a:latin typeface="Source Sans Pro" panose="020B0503030403020204" pitchFamily="34" charset="0"/>
                <a:ea typeface="Source Sans Pro" panose="020B0503030403020204" pitchFamily="34" charset="0"/>
              </a:rPr>
              <a:t>REQUERIMIENTOS PARA EL VENTURE BUILDER:</a:t>
            </a:r>
          </a:p>
        </p:txBody>
      </p:sp>
      <p:sp>
        <p:nvSpPr>
          <p:cNvPr id="23" name="Rectángulo: esquinas redondeadas 22">
            <a:extLst>
              <a:ext uri="{FF2B5EF4-FFF2-40B4-BE49-F238E27FC236}">
                <a16:creationId xmlns:a16="http://schemas.microsoft.com/office/drawing/2014/main" id="{9E6CFE82-E2D6-FC4F-20F8-120B422A1528}"/>
              </a:ext>
            </a:extLst>
          </p:cNvPr>
          <p:cNvSpPr/>
          <p:nvPr/>
        </p:nvSpPr>
        <p:spPr>
          <a:xfrm>
            <a:off x="4206000" y="5408434"/>
            <a:ext cx="3780000" cy="1266466"/>
          </a:xfrm>
          <a:prstGeom prst="roundRect">
            <a:avLst>
              <a:gd name="adj" fmla="val 8715"/>
            </a:avLst>
          </a:prstGeom>
          <a:solidFill>
            <a:srgbClr val="CCCE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s-MX" sz="1050" i="1">
              <a:solidFill>
                <a:srgbClr val="000000"/>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11220874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esquinas redondeadas 1">
            <a:extLst>
              <a:ext uri="{FF2B5EF4-FFF2-40B4-BE49-F238E27FC236}">
                <a16:creationId xmlns:a16="http://schemas.microsoft.com/office/drawing/2014/main" id="{5A51649E-8201-D958-E22C-DC98D2FC1128}"/>
              </a:ext>
            </a:extLst>
          </p:cNvPr>
          <p:cNvSpPr/>
          <p:nvPr/>
        </p:nvSpPr>
        <p:spPr>
          <a:xfrm>
            <a:off x="0" y="930166"/>
            <a:ext cx="12191999" cy="5927834"/>
          </a:xfrm>
          <a:prstGeom prst="roundRect">
            <a:avLst>
              <a:gd name="adj" fmla="val 0"/>
            </a:avLst>
          </a:prstGeom>
          <a:solidFill>
            <a:srgbClr val="0314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0" name="Rectángulo: esquinas redondeadas 89">
            <a:extLst>
              <a:ext uri="{FF2B5EF4-FFF2-40B4-BE49-F238E27FC236}">
                <a16:creationId xmlns:a16="http://schemas.microsoft.com/office/drawing/2014/main" id="{B180C74F-19C3-BABF-6BFB-274D2567BDBB}"/>
              </a:ext>
            </a:extLst>
          </p:cNvPr>
          <p:cNvSpPr/>
          <p:nvPr/>
        </p:nvSpPr>
        <p:spPr>
          <a:xfrm>
            <a:off x="165992" y="5930487"/>
            <a:ext cx="3780000" cy="487608"/>
          </a:xfrm>
          <a:prstGeom prst="roundRect">
            <a:avLst>
              <a:gd name="adj" fmla="val 8715"/>
            </a:avLst>
          </a:prstGeom>
          <a:solidFill>
            <a:srgbClr val="CCCE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7" name="Rectángulo: esquinas redondeadas 96">
            <a:extLst>
              <a:ext uri="{FF2B5EF4-FFF2-40B4-BE49-F238E27FC236}">
                <a16:creationId xmlns:a16="http://schemas.microsoft.com/office/drawing/2014/main" id="{60CFF993-DCC3-1D97-0A41-B9AEF63F10FD}"/>
              </a:ext>
            </a:extLst>
          </p:cNvPr>
          <p:cNvSpPr/>
          <p:nvPr/>
        </p:nvSpPr>
        <p:spPr>
          <a:xfrm>
            <a:off x="235984" y="6025857"/>
            <a:ext cx="958314" cy="29686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1" name="Round Same Side Corner Rectangle 1">
            <a:extLst>
              <a:ext uri="{FF2B5EF4-FFF2-40B4-BE49-F238E27FC236}">
                <a16:creationId xmlns:a16="http://schemas.microsoft.com/office/drawing/2014/main" id="{B167B03C-6086-6EA4-E1AF-CE62D15A441F}"/>
              </a:ext>
            </a:extLst>
          </p:cNvPr>
          <p:cNvSpPr/>
          <p:nvPr/>
        </p:nvSpPr>
        <p:spPr>
          <a:xfrm rot="5400000">
            <a:off x="1458312" y="-1316418"/>
            <a:ext cx="662152" cy="3578772"/>
          </a:xfrm>
          <a:prstGeom prst="round2SameRect">
            <a:avLst>
              <a:gd name="adj1" fmla="val 50000"/>
              <a:gd name="adj2" fmla="val 0"/>
            </a:avLst>
          </a:prstGeom>
          <a:solidFill>
            <a:srgbClr val="082D8F"/>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nchorCtr="0"/>
          <a:lstStyle/>
          <a:p>
            <a:pPr algn="ctr"/>
            <a:r>
              <a:rPr lang="es-ES" sz="1800" b="1">
                <a:latin typeface="Poppins"/>
                <a:cs typeface="Poppins"/>
              </a:rPr>
              <a:t>Ficha técnica</a:t>
            </a:r>
            <a:endParaRPr lang="es-ES" b="1"/>
          </a:p>
        </p:txBody>
      </p:sp>
      <p:sp>
        <p:nvSpPr>
          <p:cNvPr id="4" name="CuadroTexto 3">
            <a:extLst>
              <a:ext uri="{FF2B5EF4-FFF2-40B4-BE49-F238E27FC236}">
                <a16:creationId xmlns:a16="http://schemas.microsoft.com/office/drawing/2014/main" id="{093EAA97-9B3E-33FE-EC53-25B0091336A6}"/>
              </a:ext>
            </a:extLst>
          </p:cNvPr>
          <p:cNvSpPr txBox="1"/>
          <p:nvPr/>
        </p:nvSpPr>
        <p:spPr>
          <a:xfrm>
            <a:off x="165992" y="1008999"/>
            <a:ext cx="3674966" cy="307777"/>
          </a:xfrm>
          <a:prstGeom prst="rect">
            <a:avLst/>
          </a:prstGeom>
          <a:noFill/>
        </p:spPr>
        <p:txBody>
          <a:bodyPr wrap="square" lIns="0" rtlCol="0">
            <a:spAutoFit/>
          </a:bodyPr>
          <a:lstStyle/>
          <a:p>
            <a:r>
              <a:rPr lang="es-MX" sz="1400">
                <a:solidFill>
                  <a:schemeClr val="bg1"/>
                </a:solidFill>
                <a:latin typeface="Source Sans Pro" panose="020B0503030403020204" pitchFamily="34" charset="0"/>
                <a:ea typeface="Source Sans Pro" panose="020B0503030403020204" pitchFamily="34" charset="0"/>
              </a:rPr>
              <a:t>PÚBLICO OBJETIVO:</a:t>
            </a:r>
          </a:p>
        </p:txBody>
      </p:sp>
      <p:sp>
        <p:nvSpPr>
          <p:cNvPr id="8" name="Rectángulo: esquinas redondeadas 7">
            <a:extLst>
              <a:ext uri="{FF2B5EF4-FFF2-40B4-BE49-F238E27FC236}">
                <a16:creationId xmlns:a16="http://schemas.microsoft.com/office/drawing/2014/main" id="{EAE0687D-5C09-42F8-AD20-51C2CA0CC5F6}"/>
              </a:ext>
            </a:extLst>
          </p:cNvPr>
          <p:cNvSpPr/>
          <p:nvPr/>
        </p:nvSpPr>
        <p:spPr>
          <a:xfrm>
            <a:off x="165992" y="1349734"/>
            <a:ext cx="3780000" cy="1080000"/>
          </a:xfrm>
          <a:prstGeom prst="roundRect">
            <a:avLst>
              <a:gd name="adj" fmla="val 8715"/>
            </a:avLst>
          </a:prstGeom>
          <a:solidFill>
            <a:srgbClr val="CCCE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s-ES" sz="1050" i="1">
                <a:solidFill>
                  <a:srgbClr val="000000"/>
                </a:solidFill>
                <a:latin typeface="Source Sans Pro" panose="020B0503030403020204" pitchFamily="34" charset="0"/>
                <a:ea typeface="Source Sans Pro" panose="020B0503030403020204" pitchFamily="34" charset="0"/>
              </a:rPr>
              <a:t>.</a:t>
            </a:r>
            <a:endParaRPr lang="es-MX" sz="1050" i="1">
              <a:solidFill>
                <a:srgbClr val="000000"/>
              </a:solidFill>
              <a:latin typeface="Source Sans Pro" panose="020B0503030403020204" pitchFamily="34" charset="0"/>
              <a:ea typeface="Source Sans Pro" panose="020B0503030403020204" pitchFamily="34" charset="0"/>
            </a:endParaRPr>
          </a:p>
        </p:txBody>
      </p:sp>
      <p:sp>
        <p:nvSpPr>
          <p:cNvPr id="9" name="CuadroTexto 8">
            <a:extLst>
              <a:ext uri="{FF2B5EF4-FFF2-40B4-BE49-F238E27FC236}">
                <a16:creationId xmlns:a16="http://schemas.microsoft.com/office/drawing/2014/main" id="{29A2AE49-584E-C2D2-E5F1-67CE8FFDCE2D}"/>
              </a:ext>
            </a:extLst>
          </p:cNvPr>
          <p:cNvSpPr txBox="1"/>
          <p:nvPr/>
        </p:nvSpPr>
        <p:spPr>
          <a:xfrm>
            <a:off x="165992" y="4415579"/>
            <a:ext cx="3214166" cy="307777"/>
          </a:xfrm>
          <a:prstGeom prst="rect">
            <a:avLst/>
          </a:prstGeom>
          <a:noFill/>
        </p:spPr>
        <p:txBody>
          <a:bodyPr wrap="square" lIns="0" rtlCol="0">
            <a:spAutoFit/>
          </a:bodyPr>
          <a:lstStyle/>
          <a:p>
            <a:r>
              <a:rPr lang="es-MX" sz="1400">
                <a:solidFill>
                  <a:schemeClr val="bg1"/>
                </a:solidFill>
                <a:latin typeface="Source Sans Pro" panose="020B0503030403020204" pitchFamily="34" charset="0"/>
                <a:ea typeface="Source Sans Pro" panose="020B0503030403020204" pitchFamily="34" charset="0"/>
              </a:rPr>
              <a:t>TAMAÑO DEL MERCADO:</a:t>
            </a:r>
          </a:p>
        </p:txBody>
      </p:sp>
      <p:sp>
        <p:nvSpPr>
          <p:cNvPr id="10" name="Rectángulo: esquinas redondeadas 9">
            <a:extLst>
              <a:ext uri="{FF2B5EF4-FFF2-40B4-BE49-F238E27FC236}">
                <a16:creationId xmlns:a16="http://schemas.microsoft.com/office/drawing/2014/main" id="{D05DD9D8-DC3E-9A01-7589-90E209F69A4D}"/>
              </a:ext>
            </a:extLst>
          </p:cNvPr>
          <p:cNvSpPr/>
          <p:nvPr/>
        </p:nvSpPr>
        <p:spPr>
          <a:xfrm>
            <a:off x="165992" y="4800317"/>
            <a:ext cx="3780000" cy="668471"/>
          </a:xfrm>
          <a:prstGeom prst="roundRect">
            <a:avLst>
              <a:gd name="adj" fmla="val 8715"/>
            </a:avLst>
          </a:prstGeom>
          <a:solidFill>
            <a:srgbClr val="CCCE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s-MX" sz="1050" i="1">
              <a:solidFill>
                <a:srgbClr val="000000"/>
              </a:solidFill>
              <a:latin typeface="Source Sans Pro" panose="020B0503030403020204" pitchFamily="34" charset="0"/>
              <a:ea typeface="Source Sans Pro" panose="020B0503030403020204" pitchFamily="34" charset="0"/>
            </a:endParaRPr>
          </a:p>
        </p:txBody>
      </p:sp>
      <p:sp>
        <p:nvSpPr>
          <p:cNvPr id="12" name="CuadroTexto 11">
            <a:extLst>
              <a:ext uri="{FF2B5EF4-FFF2-40B4-BE49-F238E27FC236}">
                <a16:creationId xmlns:a16="http://schemas.microsoft.com/office/drawing/2014/main" id="{12FF0035-B6EE-BB38-63F9-ED2F2EB34607}"/>
              </a:ext>
            </a:extLst>
          </p:cNvPr>
          <p:cNvSpPr txBox="1"/>
          <p:nvPr/>
        </p:nvSpPr>
        <p:spPr>
          <a:xfrm>
            <a:off x="165992" y="2550698"/>
            <a:ext cx="3371534" cy="307777"/>
          </a:xfrm>
          <a:prstGeom prst="rect">
            <a:avLst/>
          </a:prstGeom>
          <a:noFill/>
        </p:spPr>
        <p:txBody>
          <a:bodyPr wrap="square" lIns="0" rtlCol="0">
            <a:spAutoFit/>
          </a:bodyPr>
          <a:lstStyle/>
          <a:p>
            <a:r>
              <a:rPr lang="es-MX" sz="1400">
                <a:solidFill>
                  <a:schemeClr val="bg1"/>
                </a:solidFill>
                <a:latin typeface="Source Sans Pro" panose="020B0503030403020204" pitchFamily="34" charset="0"/>
                <a:ea typeface="Source Sans Pro" panose="020B0503030403020204" pitchFamily="34" charset="0"/>
              </a:rPr>
              <a:t>MODELO DE NEGOCIO:</a:t>
            </a:r>
          </a:p>
        </p:txBody>
      </p:sp>
      <p:sp>
        <p:nvSpPr>
          <p:cNvPr id="14" name="Rectángulo: esquinas redondeadas 13">
            <a:extLst>
              <a:ext uri="{FF2B5EF4-FFF2-40B4-BE49-F238E27FC236}">
                <a16:creationId xmlns:a16="http://schemas.microsoft.com/office/drawing/2014/main" id="{972D8E51-9B70-373D-F3A8-3E2F5FF027D9}"/>
              </a:ext>
            </a:extLst>
          </p:cNvPr>
          <p:cNvSpPr/>
          <p:nvPr/>
        </p:nvSpPr>
        <p:spPr>
          <a:xfrm>
            <a:off x="165992" y="2935436"/>
            <a:ext cx="3779997" cy="1080000"/>
          </a:xfrm>
          <a:prstGeom prst="roundRect">
            <a:avLst>
              <a:gd name="adj" fmla="val 8715"/>
            </a:avLst>
          </a:prstGeom>
          <a:solidFill>
            <a:srgbClr val="CCCE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s-MX" sz="1050" i="1">
              <a:solidFill>
                <a:srgbClr val="000000"/>
              </a:solidFill>
              <a:latin typeface="Source Sans Pro" panose="020B0503030403020204" pitchFamily="34" charset="0"/>
              <a:ea typeface="Source Sans Pro" panose="020B0503030403020204" pitchFamily="34" charset="0"/>
            </a:endParaRPr>
          </a:p>
        </p:txBody>
      </p:sp>
      <p:cxnSp>
        <p:nvCxnSpPr>
          <p:cNvPr id="62" name="Conector recto 61">
            <a:extLst>
              <a:ext uri="{FF2B5EF4-FFF2-40B4-BE49-F238E27FC236}">
                <a16:creationId xmlns:a16="http://schemas.microsoft.com/office/drawing/2014/main" id="{B8FFC13F-3606-142D-603D-1E7924806EA6}"/>
              </a:ext>
            </a:extLst>
          </p:cNvPr>
          <p:cNvCxnSpPr>
            <a:cxnSpLocks/>
          </p:cNvCxnSpPr>
          <p:nvPr/>
        </p:nvCxnSpPr>
        <p:spPr>
          <a:xfrm>
            <a:off x="4064000" y="930166"/>
            <a:ext cx="0" cy="5927834"/>
          </a:xfrm>
          <a:prstGeom prst="line">
            <a:avLst/>
          </a:prstGeom>
          <a:ln w="12700" cap="rnd" cmpd="thinThick">
            <a:solidFill>
              <a:schemeClr val="bg1"/>
            </a:solidFill>
            <a:prstDash val="solid"/>
            <a:round/>
          </a:ln>
        </p:spPr>
        <p:style>
          <a:lnRef idx="1">
            <a:schemeClr val="accent1"/>
          </a:lnRef>
          <a:fillRef idx="0">
            <a:schemeClr val="accent1"/>
          </a:fillRef>
          <a:effectRef idx="0">
            <a:schemeClr val="accent1"/>
          </a:effectRef>
          <a:fontRef idx="minor">
            <a:schemeClr val="tx1"/>
          </a:fontRef>
        </p:style>
      </p:cxnSp>
      <p:cxnSp>
        <p:nvCxnSpPr>
          <p:cNvPr id="63" name="Conector recto 62">
            <a:extLst>
              <a:ext uri="{FF2B5EF4-FFF2-40B4-BE49-F238E27FC236}">
                <a16:creationId xmlns:a16="http://schemas.microsoft.com/office/drawing/2014/main" id="{DA9DB08C-2256-C42D-456D-F4030BBC3419}"/>
              </a:ext>
            </a:extLst>
          </p:cNvPr>
          <p:cNvCxnSpPr>
            <a:cxnSpLocks/>
          </p:cNvCxnSpPr>
          <p:nvPr/>
        </p:nvCxnSpPr>
        <p:spPr>
          <a:xfrm>
            <a:off x="8128000" y="930166"/>
            <a:ext cx="0" cy="5927834"/>
          </a:xfrm>
          <a:prstGeom prst="line">
            <a:avLst/>
          </a:prstGeom>
          <a:ln w="12700" cap="rnd" cmpd="thinThick">
            <a:solidFill>
              <a:schemeClr val="bg1"/>
            </a:solidFill>
            <a:prstDash val="solid"/>
            <a:round/>
          </a:ln>
        </p:spPr>
        <p:style>
          <a:lnRef idx="1">
            <a:schemeClr val="accent1"/>
          </a:lnRef>
          <a:fillRef idx="0">
            <a:schemeClr val="accent1"/>
          </a:fillRef>
          <a:effectRef idx="0">
            <a:schemeClr val="accent1"/>
          </a:effectRef>
          <a:fontRef idx="minor">
            <a:schemeClr val="tx1"/>
          </a:fontRef>
        </p:style>
      </p:cxnSp>
      <p:sp>
        <p:nvSpPr>
          <p:cNvPr id="91" name="CuadroTexto 90">
            <a:extLst>
              <a:ext uri="{FF2B5EF4-FFF2-40B4-BE49-F238E27FC236}">
                <a16:creationId xmlns:a16="http://schemas.microsoft.com/office/drawing/2014/main" id="{FDBFE28D-485E-9252-78E5-DC95FBF58D45}"/>
              </a:ext>
            </a:extLst>
          </p:cNvPr>
          <p:cNvSpPr txBox="1"/>
          <p:nvPr/>
        </p:nvSpPr>
        <p:spPr>
          <a:xfrm>
            <a:off x="165992" y="5545749"/>
            <a:ext cx="3675265" cy="307777"/>
          </a:xfrm>
          <a:prstGeom prst="rect">
            <a:avLst/>
          </a:prstGeom>
          <a:noFill/>
        </p:spPr>
        <p:txBody>
          <a:bodyPr wrap="square" lIns="0" rtlCol="0">
            <a:spAutoFit/>
          </a:bodyPr>
          <a:lstStyle/>
          <a:p>
            <a:r>
              <a:rPr lang="es-MX" sz="1400">
                <a:solidFill>
                  <a:schemeClr val="bg1"/>
                </a:solidFill>
                <a:latin typeface="Source Sans Pro" panose="020B0503030403020204" pitchFamily="34" charset="0"/>
                <a:ea typeface="Source Sans Pro" panose="020B0503030403020204" pitchFamily="34" charset="0"/>
              </a:rPr>
              <a:t>HORIZONTE DE INNOVACIÓN:</a:t>
            </a:r>
          </a:p>
        </p:txBody>
      </p:sp>
      <p:sp>
        <p:nvSpPr>
          <p:cNvPr id="92" name="CuadroTexto 91">
            <a:extLst>
              <a:ext uri="{FF2B5EF4-FFF2-40B4-BE49-F238E27FC236}">
                <a16:creationId xmlns:a16="http://schemas.microsoft.com/office/drawing/2014/main" id="{D116DA1C-58A7-416C-7167-C133A87F9ACF}"/>
              </a:ext>
            </a:extLst>
          </p:cNvPr>
          <p:cNvSpPr txBox="1"/>
          <p:nvPr/>
        </p:nvSpPr>
        <p:spPr>
          <a:xfrm>
            <a:off x="200988" y="6035792"/>
            <a:ext cx="958314" cy="276999"/>
          </a:xfrm>
          <a:prstGeom prst="rect">
            <a:avLst/>
          </a:prstGeom>
          <a:noFill/>
        </p:spPr>
        <p:txBody>
          <a:bodyPr wrap="square" rtlCol="0">
            <a:spAutoFit/>
          </a:bodyPr>
          <a:lstStyle/>
          <a:p>
            <a:pPr algn="ctr"/>
            <a:r>
              <a:rPr lang="es-MX" sz="1200" i="1">
                <a:latin typeface="Source Sans Pro" panose="020B0503030403020204" pitchFamily="34" charset="0"/>
                <a:ea typeface="Source Sans Pro" panose="020B0503030403020204" pitchFamily="34" charset="0"/>
              </a:rPr>
              <a:t>Incremental</a:t>
            </a:r>
          </a:p>
        </p:txBody>
      </p:sp>
      <p:sp>
        <p:nvSpPr>
          <p:cNvPr id="94" name="CuadroTexto 93">
            <a:extLst>
              <a:ext uri="{FF2B5EF4-FFF2-40B4-BE49-F238E27FC236}">
                <a16:creationId xmlns:a16="http://schemas.microsoft.com/office/drawing/2014/main" id="{F9E89200-FB2F-64DB-1A86-174C535A0C1F}"/>
              </a:ext>
            </a:extLst>
          </p:cNvPr>
          <p:cNvSpPr txBox="1"/>
          <p:nvPr/>
        </p:nvSpPr>
        <p:spPr>
          <a:xfrm>
            <a:off x="165992" y="6495057"/>
            <a:ext cx="3177367" cy="246221"/>
          </a:xfrm>
          <a:prstGeom prst="rect">
            <a:avLst/>
          </a:prstGeom>
          <a:noFill/>
        </p:spPr>
        <p:txBody>
          <a:bodyPr wrap="square" lIns="0" rtlCol="0">
            <a:spAutoFit/>
          </a:bodyPr>
          <a:lstStyle/>
          <a:p>
            <a:r>
              <a:rPr lang="es-MX" sz="1000" i="1">
                <a:solidFill>
                  <a:schemeClr val="bg1"/>
                </a:solidFill>
                <a:latin typeface="Source Sans Pro" panose="020B0503030403020204" pitchFamily="34" charset="0"/>
                <a:ea typeface="Source Sans Pro" panose="020B0503030403020204" pitchFamily="34" charset="0"/>
                <a:hlinkClick r:id="rId3"/>
              </a:rPr>
              <a:t>Criterios para horizontes</a:t>
            </a:r>
            <a:endParaRPr lang="es-MX" sz="1000" i="1">
              <a:solidFill>
                <a:schemeClr val="bg1"/>
              </a:solidFill>
              <a:latin typeface="Source Sans Pro" panose="020B0503030403020204" pitchFamily="34" charset="0"/>
              <a:ea typeface="Source Sans Pro" panose="020B0503030403020204" pitchFamily="34" charset="0"/>
            </a:endParaRPr>
          </a:p>
        </p:txBody>
      </p:sp>
      <p:sp>
        <p:nvSpPr>
          <p:cNvPr id="95" name="CuadroTexto 94">
            <a:extLst>
              <a:ext uri="{FF2B5EF4-FFF2-40B4-BE49-F238E27FC236}">
                <a16:creationId xmlns:a16="http://schemas.microsoft.com/office/drawing/2014/main" id="{2E9BBA04-6A78-28B3-E8E3-DFFB7A93F540}"/>
              </a:ext>
            </a:extLst>
          </p:cNvPr>
          <p:cNvSpPr txBox="1"/>
          <p:nvPr/>
        </p:nvSpPr>
        <p:spPr>
          <a:xfrm>
            <a:off x="1541966" y="6035792"/>
            <a:ext cx="958314" cy="276999"/>
          </a:xfrm>
          <a:prstGeom prst="rect">
            <a:avLst/>
          </a:prstGeom>
          <a:noFill/>
        </p:spPr>
        <p:txBody>
          <a:bodyPr wrap="square" rtlCol="0">
            <a:spAutoFit/>
          </a:bodyPr>
          <a:lstStyle/>
          <a:p>
            <a:pPr algn="ctr"/>
            <a:r>
              <a:rPr lang="es-MX" sz="1200" i="1">
                <a:latin typeface="Source Sans Pro" panose="020B0503030403020204" pitchFamily="34" charset="0"/>
                <a:ea typeface="Source Sans Pro" panose="020B0503030403020204" pitchFamily="34" charset="0"/>
              </a:rPr>
              <a:t>Radical</a:t>
            </a:r>
          </a:p>
        </p:txBody>
      </p:sp>
      <p:sp>
        <p:nvSpPr>
          <p:cNvPr id="96" name="CuadroTexto 95">
            <a:extLst>
              <a:ext uri="{FF2B5EF4-FFF2-40B4-BE49-F238E27FC236}">
                <a16:creationId xmlns:a16="http://schemas.microsoft.com/office/drawing/2014/main" id="{C4E11242-BF6B-6C71-A527-183B32E9D094}"/>
              </a:ext>
            </a:extLst>
          </p:cNvPr>
          <p:cNvSpPr txBox="1"/>
          <p:nvPr/>
        </p:nvSpPr>
        <p:spPr>
          <a:xfrm>
            <a:off x="2882944" y="6035792"/>
            <a:ext cx="958314" cy="276999"/>
          </a:xfrm>
          <a:prstGeom prst="rect">
            <a:avLst/>
          </a:prstGeom>
          <a:noFill/>
        </p:spPr>
        <p:txBody>
          <a:bodyPr wrap="square" rtlCol="0">
            <a:spAutoFit/>
          </a:bodyPr>
          <a:lstStyle/>
          <a:p>
            <a:pPr algn="ctr"/>
            <a:r>
              <a:rPr lang="es-MX" sz="1200" i="1">
                <a:latin typeface="Source Sans Pro" panose="020B0503030403020204" pitchFamily="34" charset="0"/>
                <a:ea typeface="Source Sans Pro" panose="020B0503030403020204" pitchFamily="34" charset="0"/>
              </a:rPr>
              <a:t>Disruptiva</a:t>
            </a:r>
          </a:p>
        </p:txBody>
      </p:sp>
      <p:sp>
        <p:nvSpPr>
          <p:cNvPr id="5" name="CuadroTexto 4">
            <a:extLst>
              <a:ext uri="{FF2B5EF4-FFF2-40B4-BE49-F238E27FC236}">
                <a16:creationId xmlns:a16="http://schemas.microsoft.com/office/drawing/2014/main" id="{2C9DCF88-E319-A14D-A9A9-F5EFAE1E6FB6}"/>
              </a:ext>
            </a:extLst>
          </p:cNvPr>
          <p:cNvSpPr txBox="1"/>
          <p:nvPr/>
        </p:nvSpPr>
        <p:spPr>
          <a:xfrm>
            <a:off x="165992" y="4092397"/>
            <a:ext cx="3177367" cy="246221"/>
          </a:xfrm>
          <a:prstGeom prst="rect">
            <a:avLst/>
          </a:prstGeom>
          <a:noFill/>
        </p:spPr>
        <p:txBody>
          <a:bodyPr wrap="square" lIns="0" rtlCol="0">
            <a:spAutoFit/>
          </a:bodyPr>
          <a:lstStyle/>
          <a:p>
            <a:r>
              <a:rPr lang="es-MX" sz="1000" i="1">
                <a:solidFill>
                  <a:schemeClr val="bg1"/>
                </a:solidFill>
                <a:latin typeface="Source Sans Pro" panose="020B0503030403020204" pitchFamily="34" charset="0"/>
                <a:ea typeface="Source Sans Pro" panose="020B0503030403020204" pitchFamily="34" charset="0"/>
                <a:hlinkClick r:id="rId4"/>
              </a:rPr>
              <a:t>Ejemplos de Modelo de Negocio</a:t>
            </a:r>
            <a:endParaRPr lang="es-MX" sz="1000" i="1">
              <a:solidFill>
                <a:schemeClr val="bg1"/>
              </a:solidFill>
              <a:latin typeface="Source Sans Pro" panose="020B0503030403020204" pitchFamily="34" charset="0"/>
              <a:ea typeface="Source Sans Pro" panose="020B0503030403020204" pitchFamily="34" charset="0"/>
            </a:endParaRPr>
          </a:p>
        </p:txBody>
      </p:sp>
      <p:sp>
        <p:nvSpPr>
          <p:cNvPr id="6" name="CuadroTexto 5">
            <a:extLst>
              <a:ext uri="{FF2B5EF4-FFF2-40B4-BE49-F238E27FC236}">
                <a16:creationId xmlns:a16="http://schemas.microsoft.com/office/drawing/2014/main" id="{AB5E0E6C-A6B7-6BB3-CD73-13E5BDBBA0F0}"/>
              </a:ext>
            </a:extLst>
          </p:cNvPr>
          <p:cNvSpPr txBox="1"/>
          <p:nvPr/>
        </p:nvSpPr>
        <p:spPr>
          <a:xfrm>
            <a:off x="8256640" y="1008999"/>
            <a:ext cx="3779999" cy="307777"/>
          </a:xfrm>
          <a:prstGeom prst="rect">
            <a:avLst/>
          </a:prstGeom>
          <a:noFill/>
        </p:spPr>
        <p:txBody>
          <a:bodyPr wrap="square" lIns="0" rtlCol="0">
            <a:spAutoFit/>
          </a:bodyPr>
          <a:lstStyle/>
          <a:p>
            <a:r>
              <a:rPr lang="es-MX" sz="1400">
                <a:solidFill>
                  <a:schemeClr val="bg1"/>
                </a:solidFill>
                <a:latin typeface="Source Sans Pro" panose="020B0503030403020204" pitchFamily="34" charset="0"/>
                <a:ea typeface="Source Sans Pro" panose="020B0503030403020204" pitchFamily="34" charset="0"/>
              </a:rPr>
              <a:t>APOYO EN PROGRAMAS DEL TEC DE MONTERREY:</a:t>
            </a:r>
          </a:p>
        </p:txBody>
      </p:sp>
      <p:sp>
        <p:nvSpPr>
          <p:cNvPr id="11" name="Rectángulo: esquinas redondeadas 10">
            <a:extLst>
              <a:ext uri="{FF2B5EF4-FFF2-40B4-BE49-F238E27FC236}">
                <a16:creationId xmlns:a16="http://schemas.microsoft.com/office/drawing/2014/main" id="{87D40903-0370-9F65-47D2-ADA60F7795A4}"/>
              </a:ext>
            </a:extLst>
          </p:cNvPr>
          <p:cNvSpPr/>
          <p:nvPr/>
        </p:nvSpPr>
        <p:spPr>
          <a:xfrm>
            <a:off x="8256641" y="2666245"/>
            <a:ext cx="3780000" cy="2394850"/>
          </a:xfrm>
          <a:prstGeom prst="roundRect">
            <a:avLst>
              <a:gd name="adj" fmla="val 2082"/>
            </a:avLst>
          </a:prstGeom>
          <a:solidFill>
            <a:srgbClr val="CCCE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s-MX" sz="1050" i="1">
              <a:solidFill>
                <a:srgbClr val="000000"/>
              </a:solidFill>
              <a:latin typeface="Source Sans Pro" panose="020B0503030403020204" pitchFamily="34" charset="0"/>
              <a:ea typeface="Source Sans Pro" panose="020B0503030403020204" pitchFamily="34" charset="0"/>
            </a:endParaRPr>
          </a:p>
        </p:txBody>
      </p:sp>
      <p:sp>
        <p:nvSpPr>
          <p:cNvPr id="3" name="CuadroTexto 2">
            <a:extLst>
              <a:ext uri="{FF2B5EF4-FFF2-40B4-BE49-F238E27FC236}">
                <a16:creationId xmlns:a16="http://schemas.microsoft.com/office/drawing/2014/main" id="{FA56B919-75F3-FD7D-666C-6065CBF97D42}"/>
              </a:ext>
            </a:extLst>
          </p:cNvPr>
          <p:cNvSpPr txBox="1"/>
          <p:nvPr/>
        </p:nvSpPr>
        <p:spPr>
          <a:xfrm>
            <a:off x="8256641" y="2305542"/>
            <a:ext cx="3371534" cy="307777"/>
          </a:xfrm>
          <a:prstGeom prst="rect">
            <a:avLst/>
          </a:prstGeom>
          <a:noFill/>
        </p:spPr>
        <p:txBody>
          <a:bodyPr wrap="square" lIns="0" rtlCol="0">
            <a:spAutoFit/>
          </a:bodyPr>
          <a:lstStyle/>
          <a:p>
            <a:r>
              <a:rPr lang="es-MX" sz="1400">
                <a:solidFill>
                  <a:schemeClr val="bg1"/>
                </a:solidFill>
                <a:latin typeface="Source Sans Pro" panose="020B0503030403020204" pitchFamily="34" charset="0"/>
                <a:ea typeface="Source Sans Pro" panose="020B0503030403020204" pitchFamily="34" charset="0"/>
              </a:rPr>
              <a:t>INFORMACIÓN ADICIONAL:</a:t>
            </a:r>
          </a:p>
        </p:txBody>
      </p:sp>
      <p:sp>
        <p:nvSpPr>
          <p:cNvPr id="7" name="Rectángulo: esquinas redondeadas 6">
            <a:extLst>
              <a:ext uri="{FF2B5EF4-FFF2-40B4-BE49-F238E27FC236}">
                <a16:creationId xmlns:a16="http://schemas.microsoft.com/office/drawing/2014/main" id="{C05B49D9-0677-731A-FF73-DEF686DEFA2C}"/>
              </a:ext>
            </a:extLst>
          </p:cNvPr>
          <p:cNvSpPr/>
          <p:nvPr/>
        </p:nvSpPr>
        <p:spPr>
          <a:xfrm>
            <a:off x="8256641" y="1336693"/>
            <a:ext cx="3780000" cy="900000"/>
          </a:xfrm>
          <a:prstGeom prst="roundRect">
            <a:avLst>
              <a:gd name="adj" fmla="val 8715"/>
            </a:avLst>
          </a:prstGeom>
          <a:solidFill>
            <a:srgbClr val="CCCE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s-MX" sz="1050" i="1">
                <a:solidFill>
                  <a:srgbClr val="000000"/>
                </a:solidFill>
                <a:latin typeface="Source Sans Pro" panose="020B0503030403020204" pitchFamily="34" charset="0"/>
                <a:ea typeface="Source Sans Pro" panose="020B0503030403020204" pitchFamily="34" charset="0"/>
              </a:rPr>
              <a:t> </a:t>
            </a:r>
          </a:p>
        </p:txBody>
      </p:sp>
      <p:sp>
        <p:nvSpPr>
          <p:cNvPr id="13" name="CuadroTexto 12">
            <a:extLst>
              <a:ext uri="{FF2B5EF4-FFF2-40B4-BE49-F238E27FC236}">
                <a16:creationId xmlns:a16="http://schemas.microsoft.com/office/drawing/2014/main" id="{A51F7D81-AFB4-8C01-A9E7-4542D2212094}"/>
              </a:ext>
            </a:extLst>
          </p:cNvPr>
          <p:cNvSpPr txBox="1"/>
          <p:nvPr/>
        </p:nvSpPr>
        <p:spPr>
          <a:xfrm>
            <a:off x="8270001" y="5226742"/>
            <a:ext cx="3214166" cy="307777"/>
          </a:xfrm>
          <a:prstGeom prst="rect">
            <a:avLst/>
          </a:prstGeom>
          <a:noFill/>
        </p:spPr>
        <p:txBody>
          <a:bodyPr wrap="square" lIns="0" rtlCol="0">
            <a:spAutoFit/>
          </a:bodyPr>
          <a:lstStyle/>
          <a:p>
            <a:r>
              <a:rPr lang="es-MX" sz="1400">
                <a:solidFill>
                  <a:schemeClr val="bg1"/>
                </a:solidFill>
                <a:latin typeface="Source Sans Pro" panose="020B0503030403020204" pitchFamily="34" charset="0"/>
                <a:ea typeface="Source Sans Pro" panose="020B0503030403020204" pitchFamily="34" charset="0"/>
              </a:rPr>
              <a:t>DATOS DE CONTACTO:</a:t>
            </a:r>
          </a:p>
        </p:txBody>
      </p:sp>
      <p:sp>
        <p:nvSpPr>
          <p:cNvPr id="15" name="Rectángulo: esquinas redondeadas 14">
            <a:extLst>
              <a:ext uri="{FF2B5EF4-FFF2-40B4-BE49-F238E27FC236}">
                <a16:creationId xmlns:a16="http://schemas.microsoft.com/office/drawing/2014/main" id="{30663B67-53CE-963C-8FDB-8C7EB73DCD0E}"/>
              </a:ext>
            </a:extLst>
          </p:cNvPr>
          <p:cNvSpPr/>
          <p:nvPr/>
        </p:nvSpPr>
        <p:spPr>
          <a:xfrm>
            <a:off x="8270001" y="5700166"/>
            <a:ext cx="3780000" cy="982120"/>
          </a:xfrm>
          <a:prstGeom prst="roundRect">
            <a:avLst>
              <a:gd name="adj" fmla="val 8715"/>
            </a:avLst>
          </a:prstGeom>
          <a:solidFill>
            <a:srgbClr val="CCCE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s-MX" sz="1050" i="1">
              <a:solidFill>
                <a:srgbClr val="000000"/>
              </a:solidFill>
              <a:latin typeface="Source Sans Pro" panose="020B0503030403020204" pitchFamily="34" charset="0"/>
              <a:ea typeface="Source Sans Pro" panose="020B0503030403020204" pitchFamily="34" charset="0"/>
            </a:endParaRPr>
          </a:p>
        </p:txBody>
      </p:sp>
      <p:sp>
        <p:nvSpPr>
          <p:cNvPr id="20" name="CuadroTexto 19">
            <a:extLst>
              <a:ext uri="{FF2B5EF4-FFF2-40B4-BE49-F238E27FC236}">
                <a16:creationId xmlns:a16="http://schemas.microsoft.com/office/drawing/2014/main" id="{D8BDB1FF-C32A-6518-9A74-51A893531FE4}"/>
              </a:ext>
            </a:extLst>
          </p:cNvPr>
          <p:cNvSpPr txBox="1"/>
          <p:nvPr/>
        </p:nvSpPr>
        <p:spPr>
          <a:xfrm>
            <a:off x="4168312" y="3287202"/>
            <a:ext cx="3371534" cy="307777"/>
          </a:xfrm>
          <a:prstGeom prst="rect">
            <a:avLst/>
          </a:prstGeom>
          <a:noFill/>
        </p:spPr>
        <p:txBody>
          <a:bodyPr wrap="square" lIns="0" rtlCol="0">
            <a:spAutoFit/>
          </a:bodyPr>
          <a:lstStyle/>
          <a:p>
            <a:r>
              <a:rPr lang="es-MX" sz="1400">
                <a:solidFill>
                  <a:schemeClr val="bg1"/>
                </a:solidFill>
                <a:latin typeface="Source Sans Pro" panose="020B0503030403020204" pitchFamily="34" charset="0"/>
                <a:ea typeface="Source Sans Pro" panose="020B0503030403020204" pitchFamily="34" charset="0"/>
              </a:rPr>
              <a:t>DEL TECNOLÓGICO DE MONTERREY:</a:t>
            </a:r>
          </a:p>
        </p:txBody>
      </p:sp>
      <p:sp>
        <p:nvSpPr>
          <p:cNvPr id="22" name="Rectángulo: esquinas redondeadas 21">
            <a:extLst>
              <a:ext uri="{FF2B5EF4-FFF2-40B4-BE49-F238E27FC236}">
                <a16:creationId xmlns:a16="http://schemas.microsoft.com/office/drawing/2014/main" id="{B22D7468-2020-FFB1-97F4-D636C1FD4A2E}"/>
              </a:ext>
            </a:extLst>
          </p:cNvPr>
          <p:cNvSpPr/>
          <p:nvPr/>
        </p:nvSpPr>
        <p:spPr>
          <a:xfrm>
            <a:off x="4168312" y="3682845"/>
            <a:ext cx="3780000" cy="1260000"/>
          </a:xfrm>
          <a:prstGeom prst="roundRect">
            <a:avLst>
              <a:gd name="adj" fmla="val 8715"/>
            </a:avLst>
          </a:prstGeom>
          <a:solidFill>
            <a:srgbClr val="CCCE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s-MX" sz="1050" i="1">
              <a:solidFill>
                <a:srgbClr val="000000"/>
              </a:solidFill>
              <a:latin typeface="Source Sans Pro" panose="020B0503030403020204" pitchFamily="34" charset="0"/>
              <a:ea typeface="Source Sans Pro" panose="020B0503030403020204" pitchFamily="34" charset="0"/>
            </a:endParaRPr>
          </a:p>
        </p:txBody>
      </p:sp>
      <p:sp>
        <p:nvSpPr>
          <p:cNvPr id="23" name="CuadroTexto 22">
            <a:extLst>
              <a:ext uri="{FF2B5EF4-FFF2-40B4-BE49-F238E27FC236}">
                <a16:creationId xmlns:a16="http://schemas.microsoft.com/office/drawing/2014/main" id="{87EBDAFB-F1AC-4B9A-0B44-4AEB8E08B333}"/>
              </a:ext>
            </a:extLst>
          </p:cNvPr>
          <p:cNvSpPr txBox="1"/>
          <p:nvPr/>
        </p:nvSpPr>
        <p:spPr>
          <a:xfrm>
            <a:off x="4168312" y="5030711"/>
            <a:ext cx="3779999" cy="307777"/>
          </a:xfrm>
          <a:prstGeom prst="rect">
            <a:avLst/>
          </a:prstGeom>
          <a:noFill/>
        </p:spPr>
        <p:txBody>
          <a:bodyPr wrap="square" lIns="0" rtlCol="0">
            <a:spAutoFit/>
          </a:bodyPr>
          <a:lstStyle/>
          <a:p>
            <a:r>
              <a:rPr lang="es-MX" sz="1400">
                <a:solidFill>
                  <a:schemeClr val="bg1"/>
                </a:solidFill>
                <a:latin typeface="Source Sans Pro" panose="020B0503030403020204" pitchFamily="34" charset="0"/>
                <a:ea typeface="Source Sans Pro" panose="020B0503030403020204" pitchFamily="34" charset="0"/>
              </a:rPr>
              <a:t>DE FUENTES EXTERNAS:</a:t>
            </a:r>
          </a:p>
        </p:txBody>
      </p:sp>
      <p:sp>
        <p:nvSpPr>
          <p:cNvPr id="24" name="Rectángulo: esquinas redondeadas 23">
            <a:extLst>
              <a:ext uri="{FF2B5EF4-FFF2-40B4-BE49-F238E27FC236}">
                <a16:creationId xmlns:a16="http://schemas.microsoft.com/office/drawing/2014/main" id="{124B041A-D125-30E5-49F2-5E8A13AF82B7}"/>
              </a:ext>
            </a:extLst>
          </p:cNvPr>
          <p:cNvSpPr/>
          <p:nvPr/>
        </p:nvSpPr>
        <p:spPr>
          <a:xfrm>
            <a:off x="4168312" y="5426355"/>
            <a:ext cx="3780000" cy="1260000"/>
          </a:xfrm>
          <a:prstGeom prst="roundRect">
            <a:avLst>
              <a:gd name="adj" fmla="val 8715"/>
            </a:avLst>
          </a:prstGeom>
          <a:solidFill>
            <a:srgbClr val="CCCE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s-MX" sz="1050" i="1">
              <a:solidFill>
                <a:srgbClr val="000000"/>
              </a:solidFill>
              <a:latin typeface="Source Sans Pro" panose="020B0503030403020204" pitchFamily="34" charset="0"/>
              <a:ea typeface="Source Sans Pro" panose="020B0503030403020204" pitchFamily="34" charset="0"/>
            </a:endParaRPr>
          </a:p>
        </p:txBody>
      </p:sp>
      <p:sp>
        <p:nvSpPr>
          <p:cNvPr id="27" name="CuadroTexto 26">
            <a:extLst>
              <a:ext uri="{FF2B5EF4-FFF2-40B4-BE49-F238E27FC236}">
                <a16:creationId xmlns:a16="http://schemas.microsoft.com/office/drawing/2014/main" id="{AED7AADF-8E90-A8C3-1412-1927BC0AA1EC}"/>
              </a:ext>
            </a:extLst>
          </p:cNvPr>
          <p:cNvSpPr txBox="1"/>
          <p:nvPr/>
        </p:nvSpPr>
        <p:spPr>
          <a:xfrm>
            <a:off x="4168312" y="1543693"/>
            <a:ext cx="3371534" cy="307777"/>
          </a:xfrm>
          <a:prstGeom prst="rect">
            <a:avLst/>
          </a:prstGeom>
          <a:noFill/>
        </p:spPr>
        <p:txBody>
          <a:bodyPr wrap="square" lIns="0" rtlCol="0">
            <a:spAutoFit/>
          </a:bodyPr>
          <a:lstStyle/>
          <a:p>
            <a:r>
              <a:rPr lang="es-MX" sz="1400">
                <a:solidFill>
                  <a:schemeClr val="bg1"/>
                </a:solidFill>
                <a:latin typeface="Source Sans Pro" panose="020B0503030403020204" pitchFamily="34" charset="0"/>
                <a:ea typeface="Source Sans Pro" panose="020B0503030403020204" pitchFamily="34" charset="0"/>
              </a:rPr>
              <a:t>PROPIA:</a:t>
            </a:r>
          </a:p>
        </p:txBody>
      </p:sp>
      <p:sp>
        <p:nvSpPr>
          <p:cNvPr id="32" name="Rectángulo: esquinas redondeadas 31">
            <a:extLst>
              <a:ext uri="{FF2B5EF4-FFF2-40B4-BE49-F238E27FC236}">
                <a16:creationId xmlns:a16="http://schemas.microsoft.com/office/drawing/2014/main" id="{36DE6A84-7CAA-DEDC-DB1F-D1B73AB415DC}"/>
              </a:ext>
            </a:extLst>
          </p:cNvPr>
          <p:cNvSpPr/>
          <p:nvPr/>
        </p:nvSpPr>
        <p:spPr>
          <a:xfrm>
            <a:off x="4168312" y="1939336"/>
            <a:ext cx="3780000" cy="1260000"/>
          </a:xfrm>
          <a:prstGeom prst="roundRect">
            <a:avLst>
              <a:gd name="adj" fmla="val 8715"/>
            </a:avLst>
          </a:prstGeom>
          <a:solidFill>
            <a:srgbClr val="CCCE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s-MX" sz="1050" i="1">
              <a:solidFill>
                <a:srgbClr val="000000"/>
              </a:solidFill>
              <a:latin typeface="Source Sans Pro" panose="020B0503030403020204" pitchFamily="34" charset="0"/>
              <a:ea typeface="Source Sans Pro" panose="020B0503030403020204" pitchFamily="34" charset="0"/>
            </a:endParaRPr>
          </a:p>
        </p:txBody>
      </p:sp>
      <p:sp>
        <p:nvSpPr>
          <p:cNvPr id="33" name="CuadroTexto 32">
            <a:extLst>
              <a:ext uri="{FF2B5EF4-FFF2-40B4-BE49-F238E27FC236}">
                <a16:creationId xmlns:a16="http://schemas.microsoft.com/office/drawing/2014/main" id="{FFB72534-35D1-0DBC-308A-225884C7823E}"/>
              </a:ext>
            </a:extLst>
          </p:cNvPr>
          <p:cNvSpPr txBox="1"/>
          <p:nvPr/>
        </p:nvSpPr>
        <p:spPr>
          <a:xfrm>
            <a:off x="4168312" y="1025705"/>
            <a:ext cx="3674966" cy="307777"/>
          </a:xfrm>
          <a:prstGeom prst="rect">
            <a:avLst/>
          </a:prstGeom>
          <a:noFill/>
        </p:spPr>
        <p:txBody>
          <a:bodyPr wrap="square" lIns="0" rtlCol="0">
            <a:spAutoFit/>
          </a:bodyPr>
          <a:lstStyle/>
          <a:p>
            <a:r>
              <a:rPr lang="es-MX" sz="1400">
                <a:solidFill>
                  <a:schemeClr val="bg1"/>
                </a:solidFill>
                <a:latin typeface="Source Sans Pro" panose="020B0503030403020204" pitchFamily="34" charset="0"/>
                <a:ea typeface="Source Sans Pro" panose="020B0503030403020204" pitchFamily="34" charset="0"/>
              </a:rPr>
              <a:t>USO DE PROPIEDAD INTELECTUAL</a:t>
            </a:r>
          </a:p>
        </p:txBody>
      </p:sp>
    </p:spTree>
    <p:extLst>
      <p:ext uri="{BB962C8B-B14F-4D97-AF65-F5344CB8AC3E}">
        <p14:creationId xmlns:p14="http://schemas.microsoft.com/office/powerpoint/2010/main" val="27509723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esquinas redondeadas 1">
            <a:extLst>
              <a:ext uri="{FF2B5EF4-FFF2-40B4-BE49-F238E27FC236}">
                <a16:creationId xmlns:a16="http://schemas.microsoft.com/office/drawing/2014/main" id="{5A51649E-8201-D958-E22C-DC98D2FC1128}"/>
              </a:ext>
            </a:extLst>
          </p:cNvPr>
          <p:cNvSpPr/>
          <p:nvPr/>
        </p:nvSpPr>
        <p:spPr>
          <a:xfrm>
            <a:off x="0" y="930166"/>
            <a:ext cx="12191999" cy="5927834"/>
          </a:xfrm>
          <a:prstGeom prst="roundRect">
            <a:avLst>
              <a:gd name="adj" fmla="val 0"/>
            </a:avLst>
          </a:prstGeom>
          <a:solidFill>
            <a:srgbClr val="0314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0" name="Rectángulo: esquinas redondeadas 89">
            <a:extLst>
              <a:ext uri="{FF2B5EF4-FFF2-40B4-BE49-F238E27FC236}">
                <a16:creationId xmlns:a16="http://schemas.microsoft.com/office/drawing/2014/main" id="{B180C74F-19C3-BABF-6BFB-274D2567BDBB}"/>
              </a:ext>
            </a:extLst>
          </p:cNvPr>
          <p:cNvSpPr/>
          <p:nvPr/>
        </p:nvSpPr>
        <p:spPr>
          <a:xfrm>
            <a:off x="165992" y="5930487"/>
            <a:ext cx="3780000" cy="487608"/>
          </a:xfrm>
          <a:prstGeom prst="roundRect">
            <a:avLst>
              <a:gd name="adj" fmla="val 8715"/>
            </a:avLst>
          </a:prstGeom>
          <a:solidFill>
            <a:srgbClr val="CCCE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7" name="Rectángulo: esquinas redondeadas 96">
            <a:extLst>
              <a:ext uri="{FF2B5EF4-FFF2-40B4-BE49-F238E27FC236}">
                <a16:creationId xmlns:a16="http://schemas.microsoft.com/office/drawing/2014/main" id="{60CFF993-DCC3-1D97-0A41-B9AEF63F10FD}"/>
              </a:ext>
            </a:extLst>
          </p:cNvPr>
          <p:cNvSpPr/>
          <p:nvPr/>
        </p:nvSpPr>
        <p:spPr>
          <a:xfrm>
            <a:off x="235984" y="6025857"/>
            <a:ext cx="958314" cy="29686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1" name="Round Same Side Corner Rectangle 1">
            <a:extLst>
              <a:ext uri="{FF2B5EF4-FFF2-40B4-BE49-F238E27FC236}">
                <a16:creationId xmlns:a16="http://schemas.microsoft.com/office/drawing/2014/main" id="{B167B03C-6086-6EA4-E1AF-CE62D15A441F}"/>
              </a:ext>
            </a:extLst>
          </p:cNvPr>
          <p:cNvSpPr/>
          <p:nvPr/>
        </p:nvSpPr>
        <p:spPr>
          <a:xfrm rot="5400000">
            <a:off x="1458312" y="-1316418"/>
            <a:ext cx="662152" cy="3578772"/>
          </a:xfrm>
          <a:prstGeom prst="round2SameRect">
            <a:avLst>
              <a:gd name="adj1" fmla="val 50000"/>
              <a:gd name="adj2" fmla="val 0"/>
            </a:avLst>
          </a:prstGeom>
          <a:solidFill>
            <a:srgbClr val="082D8F"/>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nchorCtr="0"/>
          <a:lstStyle/>
          <a:p>
            <a:pPr algn="ctr"/>
            <a:r>
              <a:rPr lang="es-ES" sz="1800" b="1">
                <a:latin typeface="Poppins"/>
                <a:cs typeface="Poppins"/>
              </a:rPr>
              <a:t>Ficha técnica</a:t>
            </a:r>
            <a:endParaRPr lang="es-ES" b="1"/>
          </a:p>
        </p:txBody>
      </p:sp>
      <p:sp>
        <p:nvSpPr>
          <p:cNvPr id="4" name="CuadroTexto 3">
            <a:extLst>
              <a:ext uri="{FF2B5EF4-FFF2-40B4-BE49-F238E27FC236}">
                <a16:creationId xmlns:a16="http://schemas.microsoft.com/office/drawing/2014/main" id="{093EAA97-9B3E-33FE-EC53-25B0091336A6}"/>
              </a:ext>
            </a:extLst>
          </p:cNvPr>
          <p:cNvSpPr txBox="1"/>
          <p:nvPr/>
        </p:nvSpPr>
        <p:spPr>
          <a:xfrm>
            <a:off x="165992" y="1008999"/>
            <a:ext cx="3674966" cy="307777"/>
          </a:xfrm>
          <a:prstGeom prst="rect">
            <a:avLst/>
          </a:prstGeom>
          <a:noFill/>
        </p:spPr>
        <p:txBody>
          <a:bodyPr wrap="square" lIns="0" rtlCol="0">
            <a:spAutoFit/>
          </a:bodyPr>
          <a:lstStyle/>
          <a:p>
            <a:r>
              <a:rPr lang="es-MX" sz="1400">
                <a:solidFill>
                  <a:schemeClr val="bg1"/>
                </a:solidFill>
                <a:latin typeface="Source Sans Pro" panose="020B0503030403020204" pitchFamily="34" charset="0"/>
                <a:ea typeface="Source Sans Pro" panose="020B0503030403020204" pitchFamily="34" charset="0"/>
              </a:rPr>
              <a:t>PÚBLICO OBJETIVO:</a:t>
            </a:r>
          </a:p>
        </p:txBody>
      </p:sp>
      <p:sp>
        <p:nvSpPr>
          <p:cNvPr id="8" name="Rectángulo: esquinas redondeadas 7">
            <a:extLst>
              <a:ext uri="{FF2B5EF4-FFF2-40B4-BE49-F238E27FC236}">
                <a16:creationId xmlns:a16="http://schemas.microsoft.com/office/drawing/2014/main" id="{EAE0687D-5C09-42F8-AD20-51C2CA0CC5F6}"/>
              </a:ext>
            </a:extLst>
          </p:cNvPr>
          <p:cNvSpPr/>
          <p:nvPr/>
        </p:nvSpPr>
        <p:spPr>
          <a:xfrm>
            <a:off x="165992" y="1349734"/>
            <a:ext cx="3780000" cy="1080000"/>
          </a:xfrm>
          <a:prstGeom prst="roundRect">
            <a:avLst>
              <a:gd name="adj" fmla="val 8715"/>
            </a:avLst>
          </a:prstGeom>
          <a:solidFill>
            <a:srgbClr val="CCCE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s-ES" sz="1050" i="1">
                <a:solidFill>
                  <a:srgbClr val="000000"/>
                </a:solidFill>
                <a:latin typeface="Source Sans Pro" panose="020B0503030403020204" pitchFamily="34" charset="0"/>
                <a:ea typeface="Source Sans Pro" panose="020B0503030403020204" pitchFamily="34" charset="0"/>
              </a:rPr>
              <a:t>.</a:t>
            </a:r>
            <a:endParaRPr lang="es-MX" sz="1050" i="1">
              <a:solidFill>
                <a:srgbClr val="000000"/>
              </a:solidFill>
              <a:latin typeface="Source Sans Pro" panose="020B0503030403020204" pitchFamily="34" charset="0"/>
              <a:ea typeface="Source Sans Pro" panose="020B0503030403020204" pitchFamily="34" charset="0"/>
            </a:endParaRPr>
          </a:p>
        </p:txBody>
      </p:sp>
      <p:sp>
        <p:nvSpPr>
          <p:cNvPr id="9" name="CuadroTexto 8">
            <a:extLst>
              <a:ext uri="{FF2B5EF4-FFF2-40B4-BE49-F238E27FC236}">
                <a16:creationId xmlns:a16="http://schemas.microsoft.com/office/drawing/2014/main" id="{29A2AE49-584E-C2D2-E5F1-67CE8FFDCE2D}"/>
              </a:ext>
            </a:extLst>
          </p:cNvPr>
          <p:cNvSpPr txBox="1"/>
          <p:nvPr/>
        </p:nvSpPr>
        <p:spPr>
          <a:xfrm>
            <a:off x="165992" y="4415579"/>
            <a:ext cx="3214166" cy="307777"/>
          </a:xfrm>
          <a:prstGeom prst="rect">
            <a:avLst/>
          </a:prstGeom>
          <a:noFill/>
        </p:spPr>
        <p:txBody>
          <a:bodyPr wrap="square" lIns="0" rtlCol="0">
            <a:spAutoFit/>
          </a:bodyPr>
          <a:lstStyle/>
          <a:p>
            <a:r>
              <a:rPr lang="es-MX" sz="1400">
                <a:solidFill>
                  <a:schemeClr val="bg1"/>
                </a:solidFill>
                <a:latin typeface="Source Sans Pro" panose="020B0503030403020204" pitchFamily="34" charset="0"/>
                <a:ea typeface="Source Sans Pro" panose="020B0503030403020204" pitchFamily="34" charset="0"/>
              </a:rPr>
              <a:t>TAMAÑO DEL MERCADO:</a:t>
            </a:r>
          </a:p>
        </p:txBody>
      </p:sp>
      <p:sp>
        <p:nvSpPr>
          <p:cNvPr id="10" name="Rectángulo: esquinas redondeadas 9">
            <a:extLst>
              <a:ext uri="{FF2B5EF4-FFF2-40B4-BE49-F238E27FC236}">
                <a16:creationId xmlns:a16="http://schemas.microsoft.com/office/drawing/2014/main" id="{D05DD9D8-DC3E-9A01-7589-90E209F69A4D}"/>
              </a:ext>
            </a:extLst>
          </p:cNvPr>
          <p:cNvSpPr/>
          <p:nvPr/>
        </p:nvSpPr>
        <p:spPr>
          <a:xfrm>
            <a:off x="165992" y="4800317"/>
            <a:ext cx="3780000" cy="668471"/>
          </a:xfrm>
          <a:prstGeom prst="roundRect">
            <a:avLst>
              <a:gd name="adj" fmla="val 8715"/>
            </a:avLst>
          </a:prstGeom>
          <a:solidFill>
            <a:srgbClr val="CCCE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s-MX" sz="1050" i="1">
              <a:solidFill>
                <a:srgbClr val="000000"/>
              </a:solidFill>
              <a:latin typeface="Source Sans Pro" panose="020B0503030403020204" pitchFamily="34" charset="0"/>
              <a:ea typeface="Source Sans Pro" panose="020B0503030403020204" pitchFamily="34" charset="0"/>
            </a:endParaRPr>
          </a:p>
        </p:txBody>
      </p:sp>
      <p:sp>
        <p:nvSpPr>
          <p:cNvPr id="12" name="CuadroTexto 11">
            <a:extLst>
              <a:ext uri="{FF2B5EF4-FFF2-40B4-BE49-F238E27FC236}">
                <a16:creationId xmlns:a16="http://schemas.microsoft.com/office/drawing/2014/main" id="{12FF0035-B6EE-BB38-63F9-ED2F2EB34607}"/>
              </a:ext>
            </a:extLst>
          </p:cNvPr>
          <p:cNvSpPr txBox="1"/>
          <p:nvPr/>
        </p:nvSpPr>
        <p:spPr>
          <a:xfrm>
            <a:off x="165992" y="2550698"/>
            <a:ext cx="3371534" cy="307777"/>
          </a:xfrm>
          <a:prstGeom prst="rect">
            <a:avLst/>
          </a:prstGeom>
          <a:noFill/>
        </p:spPr>
        <p:txBody>
          <a:bodyPr wrap="square" lIns="0" rtlCol="0">
            <a:spAutoFit/>
          </a:bodyPr>
          <a:lstStyle/>
          <a:p>
            <a:r>
              <a:rPr lang="es-MX" sz="1400">
                <a:solidFill>
                  <a:schemeClr val="bg1"/>
                </a:solidFill>
                <a:latin typeface="Source Sans Pro" panose="020B0503030403020204" pitchFamily="34" charset="0"/>
                <a:ea typeface="Source Sans Pro" panose="020B0503030403020204" pitchFamily="34" charset="0"/>
              </a:rPr>
              <a:t>MODELO DE NEGOCIO:</a:t>
            </a:r>
          </a:p>
        </p:txBody>
      </p:sp>
      <p:sp>
        <p:nvSpPr>
          <p:cNvPr id="14" name="Rectángulo: esquinas redondeadas 13">
            <a:extLst>
              <a:ext uri="{FF2B5EF4-FFF2-40B4-BE49-F238E27FC236}">
                <a16:creationId xmlns:a16="http://schemas.microsoft.com/office/drawing/2014/main" id="{972D8E51-9B70-373D-F3A8-3E2F5FF027D9}"/>
              </a:ext>
            </a:extLst>
          </p:cNvPr>
          <p:cNvSpPr/>
          <p:nvPr/>
        </p:nvSpPr>
        <p:spPr>
          <a:xfrm>
            <a:off x="165992" y="2935436"/>
            <a:ext cx="3779997" cy="1080000"/>
          </a:xfrm>
          <a:prstGeom prst="roundRect">
            <a:avLst>
              <a:gd name="adj" fmla="val 8715"/>
            </a:avLst>
          </a:prstGeom>
          <a:solidFill>
            <a:srgbClr val="CCCE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s-MX" sz="1050" i="1">
              <a:solidFill>
                <a:srgbClr val="000000"/>
              </a:solidFill>
              <a:latin typeface="Source Sans Pro" panose="020B0503030403020204" pitchFamily="34" charset="0"/>
              <a:ea typeface="Source Sans Pro" panose="020B0503030403020204" pitchFamily="34" charset="0"/>
            </a:endParaRPr>
          </a:p>
        </p:txBody>
      </p:sp>
      <p:cxnSp>
        <p:nvCxnSpPr>
          <p:cNvPr id="62" name="Conector recto 61">
            <a:extLst>
              <a:ext uri="{FF2B5EF4-FFF2-40B4-BE49-F238E27FC236}">
                <a16:creationId xmlns:a16="http://schemas.microsoft.com/office/drawing/2014/main" id="{B8FFC13F-3606-142D-603D-1E7924806EA6}"/>
              </a:ext>
            </a:extLst>
          </p:cNvPr>
          <p:cNvCxnSpPr>
            <a:cxnSpLocks/>
          </p:cNvCxnSpPr>
          <p:nvPr/>
        </p:nvCxnSpPr>
        <p:spPr>
          <a:xfrm>
            <a:off x="4064000" y="930166"/>
            <a:ext cx="0" cy="5927834"/>
          </a:xfrm>
          <a:prstGeom prst="line">
            <a:avLst/>
          </a:prstGeom>
          <a:ln w="12700" cap="rnd" cmpd="thinThick">
            <a:solidFill>
              <a:schemeClr val="bg1"/>
            </a:solidFill>
            <a:prstDash val="solid"/>
            <a:round/>
          </a:ln>
        </p:spPr>
        <p:style>
          <a:lnRef idx="1">
            <a:schemeClr val="accent1"/>
          </a:lnRef>
          <a:fillRef idx="0">
            <a:schemeClr val="accent1"/>
          </a:fillRef>
          <a:effectRef idx="0">
            <a:schemeClr val="accent1"/>
          </a:effectRef>
          <a:fontRef idx="minor">
            <a:schemeClr val="tx1"/>
          </a:fontRef>
        </p:style>
      </p:cxnSp>
      <p:cxnSp>
        <p:nvCxnSpPr>
          <p:cNvPr id="63" name="Conector recto 62">
            <a:extLst>
              <a:ext uri="{FF2B5EF4-FFF2-40B4-BE49-F238E27FC236}">
                <a16:creationId xmlns:a16="http://schemas.microsoft.com/office/drawing/2014/main" id="{DA9DB08C-2256-C42D-456D-F4030BBC3419}"/>
              </a:ext>
            </a:extLst>
          </p:cNvPr>
          <p:cNvCxnSpPr>
            <a:cxnSpLocks/>
          </p:cNvCxnSpPr>
          <p:nvPr/>
        </p:nvCxnSpPr>
        <p:spPr>
          <a:xfrm>
            <a:off x="8128000" y="930166"/>
            <a:ext cx="0" cy="5927834"/>
          </a:xfrm>
          <a:prstGeom prst="line">
            <a:avLst/>
          </a:prstGeom>
          <a:ln w="12700" cap="rnd" cmpd="thinThick">
            <a:solidFill>
              <a:schemeClr val="bg1"/>
            </a:solidFill>
            <a:prstDash val="solid"/>
            <a:round/>
          </a:ln>
        </p:spPr>
        <p:style>
          <a:lnRef idx="1">
            <a:schemeClr val="accent1"/>
          </a:lnRef>
          <a:fillRef idx="0">
            <a:schemeClr val="accent1"/>
          </a:fillRef>
          <a:effectRef idx="0">
            <a:schemeClr val="accent1"/>
          </a:effectRef>
          <a:fontRef idx="minor">
            <a:schemeClr val="tx1"/>
          </a:fontRef>
        </p:style>
      </p:cxnSp>
      <p:sp>
        <p:nvSpPr>
          <p:cNvPr id="91" name="CuadroTexto 90">
            <a:extLst>
              <a:ext uri="{FF2B5EF4-FFF2-40B4-BE49-F238E27FC236}">
                <a16:creationId xmlns:a16="http://schemas.microsoft.com/office/drawing/2014/main" id="{FDBFE28D-485E-9252-78E5-DC95FBF58D45}"/>
              </a:ext>
            </a:extLst>
          </p:cNvPr>
          <p:cNvSpPr txBox="1"/>
          <p:nvPr/>
        </p:nvSpPr>
        <p:spPr>
          <a:xfrm>
            <a:off x="165992" y="5545749"/>
            <a:ext cx="3675265" cy="307777"/>
          </a:xfrm>
          <a:prstGeom prst="rect">
            <a:avLst/>
          </a:prstGeom>
          <a:noFill/>
        </p:spPr>
        <p:txBody>
          <a:bodyPr wrap="square" lIns="0" rtlCol="0">
            <a:spAutoFit/>
          </a:bodyPr>
          <a:lstStyle/>
          <a:p>
            <a:r>
              <a:rPr lang="es-MX" sz="1400">
                <a:solidFill>
                  <a:schemeClr val="bg1"/>
                </a:solidFill>
                <a:latin typeface="Source Sans Pro" panose="020B0503030403020204" pitchFamily="34" charset="0"/>
                <a:ea typeface="Source Sans Pro" panose="020B0503030403020204" pitchFamily="34" charset="0"/>
              </a:rPr>
              <a:t>HORIZONTE DE INNOVACIÓN:</a:t>
            </a:r>
          </a:p>
        </p:txBody>
      </p:sp>
      <p:sp>
        <p:nvSpPr>
          <p:cNvPr id="92" name="CuadroTexto 91">
            <a:extLst>
              <a:ext uri="{FF2B5EF4-FFF2-40B4-BE49-F238E27FC236}">
                <a16:creationId xmlns:a16="http://schemas.microsoft.com/office/drawing/2014/main" id="{D116DA1C-58A7-416C-7167-C133A87F9ACF}"/>
              </a:ext>
            </a:extLst>
          </p:cNvPr>
          <p:cNvSpPr txBox="1"/>
          <p:nvPr/>
        </p:nvSpPr>
        <p:spPr>
          <a:xfrm>
            <a:off x="200988" y="6035792"/>
            <a:ext cx="958314" cy="276999"/>
          </a:xfrm>
          <a:prstGeom prst="rect">
            <a:avLst/>
          </a:prstGeom>
          <a:noFill/>
        </p:spPr>
        <p:txBody>
          <a:bodyPr wrap="square" rtlCol="0">
            <a:spAutoFit/>
          </a:bodyPr>
          <a:lstStyle/>
          <a:p>
            <a:pPr algn="ctr"/>
            <a:r>
              <a:rPr lang="es-MX" sz="1200" i="1">
                <a:latin typeface="Source Sans Pro" panose="020B0503030403020204" pitchFamily="34" charset="0"/>
                <a:ea typeface="Source Sans Pro" panose="020B0503030403020204" pitchFamily="34" charset="0"/>
              </a:rPr>
              <a:t>Incremental</a:t>
            </a:r>
          </a:p>
        </p:txBody>
      </p:sp>
      <p:sp>
        <p:nvSpPr>
          <p:cNvPr id="94" name="CuadroTexto 93">
            <a:extLst>
              <a:ext uri="{FF2B5EF4-FFF2-40B4-BE49-F238E27FC236}">
                <a16:creationId xmlns:a16="http://schemas.microsoft.com/office/drawing/2014/main" id="{F9E89200-FB2F-64DB-1A86-174C535A0C1F}"/>
              </a:ext>
            </a:extLst>
          </p:cNvPr>
          <p:cNvSpPr txBox="1"/>
          <p:nvPr/>
        </p:nvSpPr>
        <p:spPr>
          <a:xfrm>
            <a:off x="165992" y="6495057"/>
            <a:ext cx="3177367" cy="246221"/>
          </a:xfrm>
          <a:prstGeom prst="rect">
            <a:avLst/>
          </a:prstGeom>
          <a:noFill/>
        </p:spPr>
        <p:txBody>
          <a:bodyPr wrap="square" lIns="0" rtlCol="0">
            <a:spAutoFit/>
          </a:bodyPr>
          <a:lstStyle/>
          <a:p>
            <a:r>
              <a:rPr lang="es-MX" sz="1000" i="1">
                <a:solidFill>
                  <a:schemeClr val="bg1"/>
                </a:solidFill>
                <a:latin typeface="Source Sans Pro" panose="020B0503030403020204" pitchFamily="34" charset="0"/>
                <a:ea typeface="Source Sans Pro" panose="020B0503030403020204" pitchFamily="34" charset="0"/>
                <a:hlinkClick r:id="rId3"/>
              </a:rPr>
              <a:t>Criterios para horizontes</a:t>
            </a:r>
            <a:endParaRPr lang="es-MX" sz="1000" i="1">
              <a:solidFill>
                <a:schemeClr val="bg1"/>
              </a:solidFill>
              <a:latin typeface="Source Sans Pro" panose="020B0503030403020204" pitchFamily="34" charset="0"/>
              <a:ea typeface="Source Sans Pro" panose="020B0503030403020204" pitchFamily="34" charset="0"/>
            </a:endParaRPr>
          </a:p>
        </p:txBody>
      </p:sp>
      <p:sp>
        <p:nvSpPr>
          <p:cNvPr id="95" name="CuadroTexto 94">
            <a:extLst>
              <a:ext uri="{FF2B5EF4-FFF2-40B4-BE49-F238E27FC236}">
                <a16:creationId xmlns:a16="http://schemas.microsoft.com/office/drawing/2014/main" id="{2E9BBA04-6A78-28B3-E8E3-DFFB7A93F540}"/>
              </a:ext>
            </a:extLst>
          </p:cNvPr>
          <p:cNvSpPr txBox="1"/>
          <p:nvPr/>
        </p:nvSpPr>
        <p:spPr>
          <a:xfrm>
            <a:off x="1541966" y="6035792"/>
            <a:ext cx="958314" cy="276999"/>
          </a:xfrm>
          <a:prstGeom prst="rect">
            <a:avLst/>
          </a:prstGeom>
          <a:noFill/>
        </p:spPr>
        <p:txBody>
          <a:bodyPr wrap="square" rtlCol="0">
            <a:spAutoFit/>
          </a:bodyPr>
          <a:lstStyle/>
          <a:p>
            <a:pPr algn="ctr"/>
            <a:r>
              <a:rPr lang="es-MX" sz="1200" i="1">
                <a:latin typeface="Source Sans Pro" panose="020B0503030403020204" pitchFamily="34" charset="0"/>
                <a:ea typeface="Source Sans Pro" panose="020B0503030403020204" pitchFamily="34" charset="0"/>
              </a:rPr>
              <a:t>Radical</a:t>
            </a:r>
          </a:p>
        </p:txBody>
      </p:sp>
      <p:sp>
        <p:nvSpPr>
          <p:cNvPr id="96" name="CuadroTexto 95">
            <a:extLst>
              <a:ext uri="{FF2B5EF4-FFF2-40B4-BE49-F238E27FC236}">
                <a16:creationId xmlns:a16="http://schemas.microsoft.com/office/drawing/2014/main" id="{C4E11242-BF6B-6C71-A527-183B32E9D094}"/>
              </a:ext>
            </a:extLst>
          </p:cNvPr>
          <p:cNvSpPr txBox="1"/>
          <p:nvPr/>
        </p:nvSpPr>
        <p:spPr>
          <a:xfrm>
            <a:off x="2882944" y="6035792"/>
            <a:ext cx="958314" cy="276999"/>
          </a:xfrm>
          <a:prstGeom prst="rect">
            <a:avLst/>
          </a:prstGeom>
          <a:noFill/>
        </p:spPr>
        <p:txBody>
          <a:bodyPr wrap="square" rtlCol="0">
            <a:spAutoFit/>
          </a:bodyPr>
          <a:lstStyle/>
          <a:p>
            <a:pPr algn="ctr"/>
            <a:r>
              <a:rPr lang="es-MX" sz="1200" i="1">
                <a:latin typeface="Source Sans Pro" panose="020B0503030403020204" pitchFamily="34" charset="0"/>
                <a:ea typeface="Source Sans Pro" panose="020B0503030403020204" pitchFamily="34" charset="0"/>
              </a:rPr>
              <a:t>Disruptiva</a:t>
            </a:r>
          </a:p>
        </p:txBody>
      </p:sp>
      <p:sp>
        <p:nvSpPr>
          <p:cNvPr id="5" name="CuadroTexto 4">
            <a:extLst>
              <a:ext uri="{FF2B5EF4-FFF2-40B4-BE49-F238E27FC236}">
                <a16:creationId xmlns:a16="http://schemas.microsoft.com/office/drawing/2014/main" id="{2C9DCF88-E319-A14D-A9A9-F5EFAE1E6FB6}"/>
              </a:ext>
            </a:extLst>
          </p:cNvPr>
          <p:cNvSpPr txBox="1"/>
          <p:nvPr/>
        </p:nvSpPr>
        <p:spPr>
          <a:xfrm>
            <a:off x="165992" y="4092397"/>
            <a:ext cx="3177367" cy="246221"/>
          </a:xfrm>
          <a:prstGeom prst="rect">
            <a:avLst/>
          </a:prstGeom>
          <a:noFill/>
        </p:spPr>
        <p:txBody>
          <a:bodyPr wrap="square" lIns="0" rtlCol="0">
            <a:spAutoFit/>
          </a:bodyPr>
          <a:lstStyle/>
          <a:p>
            <a:r>
              <a:rPr lang="es-MX" sz="1000" i="1">
                <a:solidFill>
                  <a:schemeClr val="bg1"/>
                </a:solidFill>
                <a:latin typeface="Source Sans Pro" panose="020B0503030403020204" pitchFamily="34" charset="0"/>
                <a:ea typeface="Source Sans Pro" panose="020B0503030403020204" pitchFamily="34" charset="0"/>
                <a:hlinkClick r:id="rId4"/>
              </a:rPr>
              <a:t>Ejemplos de Modelo de Negocio</a:t>
            </a:r>
            <a:endParaRPr lang="es-MX" sz="1000" i="1">
              <a:solidFill>
                <a:schemeClr val="bg1"/>
              </a:solidFill>
              <a:latin typeface="Source Sans Pro" panose="020B0503030403020204" pitchFamily="34" charset="0"/>
              <a:ea typeface="Source Sans Pro" panose="020B0503030403020204" pitchFamily="34" charset="0"/>
            </a:endParaRPr>
          </a:p>
        </p:txBody>
      </p:sp>
      <p:sp>
        <p:nvSpPr>
          <p:cNvPr id="6" name="CuadroTexto 5">
            <a:extLst>
              <a:ext uri="{FF2B5EF4-FFF2-40B4-BE49-F238E27FC236}">
                <a16:creationId xmlns:a16="http://schemas.microsoft.com/office/drawing/2014/main" id="{AB5E0E6C-A6B7-6BB3-CD73-13E5BDBBA0F0}"/>
              </a:ext>
            </a:extLst>
          </p:cNvPr>
          <p:cNvSpPr txBox="1"/>
          <p:nvPr/>
        </p:nvSpPr>
        <p:spPr>
          <a:xfrm>
            <a:off x="8256640" y="1008999"/>
            <a:ext cx="3779999" cy="307777"/>
          </a:xfrm>
          <a:prstGeom prst="rect">
            <a:avLst/>
          </a:prstGeom>
          <a:noFill/>
        </p:spPr>
        <p:txBody>
          <a:bodyPr wrap="square" lIns="0" rtlCol="0">
            <a:spAutoFit/>
          </a:bodyPr>
          <a:lstStyle/>
          <a:p>
            <a:r>
              <a:rPr lang="es-MX" sz="1400">
                <a:solidFill>
                  <a:schemeClr val="bg1"/>
                </a:solidFill>
                <a:latin typeface="Source Sans Pro" panose="020B0503030403020204" pitchFamily="34" charset="0"/>
                <a:ea typeface="Source Sans Pro" panose="020B0503030403020204" pitchFamily="34" charset="0"/>
              </a:rPr>
              <a:t>APOYO EN PROGRAMAS DEL TEC DE MONTERREY:</a:t>
            </a:r>
          </a:p>
        </p:txBody>
      </p:sp>
      <p:sp>
        <p:nvSpPr>
          <p:cNvPr id="11" name="Rectángulo: esquinas redondeadas 10">
            <a:extLst>
              <a:ext uri="{FF2B5EF4-FFF2-40B4-BE49-F238E27FC236}">
                <a16:creationId xmlns:a16="http://schemas.microsoft.com/office/drawing/2014/main" id="{87D40903-0370-9F65-47D2-ADA60F7795A4}"/>
              </a:ext>
            </a:extLst>
          </p:cNvPr>
          <p:cNvSpPr/>
          <p:nvPr/>
        </p:nvSpPr>
        <p:spPr>
          <a:xfrm>
            <a:off x="8256641" y="2666245"/>
            <a:ext cx="3780000" cy="2394850"/>
          </a:xfrm>
          <a:prstGeom prst="roundRect">
            <a:avLst>
              <a:gd name="adj" fmla="val 2082"/>
            </a:avLst>
          </a:prstGeom>
          <a:solidFill>
            <a:srgbClr val="CCCE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s-MX" sz="1050" i="1">
              <a:solidFill>
                <a:srgbClr val="000000"/>
              </a:solidFill>
              <a:latin typeface="Source Sans Pro" panose="020B0503030403020204" pitchFamily="34" charset="0"/>
              <a:ea typeface="Source Sans Pro" panose="020B0503030403020204" pitchFamily="34" charset="0"/>
            </a:endParaRPr>
          </a:p>
        </p:txBody>
      </p:sp>
      <p:sp>
        <p:nvSpPr>
          <p:cNvPr id="3" name="CuadroTexto 2">
            <a:extLst>
              <a:ext uri="{FF2B5EF4-FFF2-40B4-BE49-F238E27FC236}">
                <a16:creationId xmlns:a16="http://schemas.microsoft.com/office/drawing/2014/main" id="{FA56B919-75F3-FD7D-666C-6065CBF97D42}"/>
              </a:ext>
            </a:extLst>
          </p:cNvPr>
          <p:cNvSpPr txBox="1"/>
          <p:nvPr/>
        </p:nvSpPr>
        <p:spPr>
          <a:xfrm>
            <a:off x="8256641" y="2305542"/>
            <a:ext cx="3371534" cy="307777"/>
          </a:xfrm>
          <a:prstGeom prst="rect">
            <a:avLst/>
          </a:prstGeom>
          <a:noFill/>
        </p:spPr>
        <p:txBody>
          <a:bodyPr wrap="square" lIns="0" rtlCol="0">
            <a:spAutoFit/>
          </a:bodyPr>
          <a:lstStyle/>
          <a:p>
            <a:r>
              <a:rPr lang="es-MX" sz="1400">
                <a:solidFill>
                  <a:schemeClr val="bg1"/>
                </a:solidFill>
                <a:latin typeface="Source Sans Pro" panose="020B0503030403020204" pitchFamily="34" charset="0"/>
                <a:ea typeface="Source Sans Pro" panose="020B0503030403020204" pitchFamily="34" charset="0"/>
              </a:rPr>
              <a:t>INFORMACIÓN ADICIONAL:</a:t>
            </a:r>
          </a:p>
        </p:txBody>
      </p:sp>
      <p:sp>
        <p:nvSpPr>
          <p:cNvPr id="7" name="Rectángulo: esquinas redondeadas 6">
            <a:extLst>
              <a:ext uri="{FF2B5EF4-FFF2-40B4-BE49-F238E27FC236}">
                <a16:creationId xmlns:a16="http://schemas.microsoft.com/office/drawing/2014/main" id="{C05B49D9-0677-731A-FF73-DEF686DEFA2C}"/>
              </a:ext>
            </a:extLst>
          </p:cNvPr>
          <p:cNvSpPr/>
          <p:nvPr/>
        </p:nvSpPr>
        <p:spPr>
          <a:xfrm>
            <a:off x="8256641" y="1336693"/>
            <a:ext cx="3780000" cy="900000"/>
          </a:xfrm>
          <a:prstGeom prst="roundRect">
            <a:avLst>
              <a:gd name="adj" fmla="val 8715"/>
            </a:avLst>
          </a:prstGeom>
          <a:solidFill>
            <a:srgbClr val="CCCE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s-MX" sz="1050" i="1">
                <a:solidFill>
                  <a:srgbClr val="000000"/>
                </a:solidFill>
                <a:latin typeface="Source Sans Pro" panose="020B0503030403020204" pitchFamily="34" charset="0"/>
                <a:ea typeface="Source Sans Pro" panose="020B0503030403020204" pitchFamily="34" charset="0"/>
              </a:rPr>
              <a:t> </a:t>
            </a:r>
          </a:p>
        </p:txBody>
      </p:sp>
      <p:sp>
        <p:nvSpPr>
          <p:cNvPr id="13" name="CuadroTexto 12">
            <a:extLst>
              <a:ext uri="{FF2B5EF4-FFF2-40B4-BE49-F238E27FC236}">
                <a16:creationId xmlns:a16="http://schemas.microsoft.com/office/drawing/2014/main" id="{A51F7D81-AFB4-8C01-A9E7-4542D2212094}"/>
              </a:ext>
            </a:extLst>
          </p:cNvPr>
          <p:cNvSpPr txBox="1"/>
          <p:nvPr/>
        </p:nvSpPr>
        <p:spPr>
          <a:xfrm>
            <a:off x="8270001" y="5226742"/>
            <a:ext cx="3214166" cy="307777"/>
          </a:xfrm>
          <a:prstGeom prst="rect">
            <a:avLst/>
          </a:prstGeom>
          <a:noFill/>
        </p:spPr>
        <p:txBody>
          <a:bodyPr wrap="square" lIns="0" rtlCol="0">
            <a:spAutoFit/>
          </a:bodyPr>
          <a:lstStyle/>
          <a:p>
            <a:r>
              <a:rPr lang="es-MX" sz="1400">
                <a:solidFill>
                  <a:schemeClr val="bg1"/>
                </a:solidFill>
                <a:latin typeface="Source Sans Pro" panose="020B0503030403020204" pitchFamily="34" charset="0"/>
                <a:ea typeface="Source Sans Pro" panose="020B0503030403020204" pitchFamily="34" charset="0"/>
              </a:rPr>
              <a:t>DATOS DE CONTACTO:</a:t>
            </a:r>
          </a:p>
        </p:txBody>
      </p:sp>
      <p:sp>
        <p:nvSpPr>
          <p:cNvPr id="15" name="Rectángulo: esquinas redondeadas 14">
            <a:extLst>
              <a:ext uri="{FF2B5EF4-FFF2-40B4-BE49-F238E27FC236}">
                <a16:creationId xmlns:a16="http://schemas.microsoft.com/office/drawing/2014/main" id="{30663B67-53CE-963C-8FDB-8C7EB73DCD0E}"/>
              </a:ext>
            </a:extLst>
          </p:cNvPr>
          <p:cNvSpPr/>
          <p:nvPr/>
        </p:nvSpPr>
        <p:spPr>
          <a:xfrm>
            <a:off x="8270001" y="5700166"/>
            <a:ext cx="3780000" cy="982120"/>
          </a:xfrm>
          <a:prstGeom prst="roundRect">
            <a:avLst>
              <a:gd name="adj" fmla="val 8715"/>
            </a:avLst>
          </a:prstGeom>
          <a:solidFill>
            <a:srgbClr val="CCCE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s-MX" sz="1050" i="1">
              <a:solidFill>
                <a:srgbClr val="000000"/>
              </a:solidFill>
              <a:latin typeface="Source Sans Pro" panose="020B0503030403020204" pitchFamily="34" charset="0"/>
              <a:ea typeface="Source Sans Pro" panose="020B0503030403020204" pitchFamily="34" charset="0"/>
            </a:endParaRPr>
          </a:p>
        </p:txBody>
      </p:sp>
      <p:sp>
        <p:nvSpPr>
          <p:cNvPr id="20" name="CuadroTexto 19">
            <a:extLst>
              <a:ext uri="{FF2B5EF4-FFF2-40B4-BE49-F238E27FC236}">
                <a16:creationId xmlns:a16="http://schemas.microsoft.com/office/drawing/2014/main" id="{D8BDB1FF-C32A-6518-9A74-51A893531FE4}"/>
              </a:ext>
            </a:extLst>
          </p:cNvPr>
          <p:cNvSpPr txBox="1"/>
          <p:nvPr/>
        </p:nvSpPr>
        <p:spPr>
          <a:xfrm>
            <a:off x="4168312" y="3287202"/>
            <a:ext cx="3371534" cy="307777"/>
          </a:xfrm>
          <a:prstGeom prst="rect">
            <a:avLst/>
          </a:prstGeom>
          <a:noFill/>
        </p:spPr>
        <p:txBody>
          <a:bodyPr wrap="square" lIns="0" rtlCol="0">
            <a:spAutoFit/>
          </a:bodyPr>
          <a:lstStyle/>
          <a:p>
            <a:r>
              <a:rPr lang="es-MX" sz="1400">
                <a:solidFill>
                  <a:schemeClr val="bg1"/>
                </a:solidFill>
                <a:latin typeface="Source Sans Pro" panose="020B0503030403020204" pitchFamily="34" charset="0"/>
                <a:ea typeface="Source Sans Pro" panose="020B0503030403020204" pitchFamily="34" charset="0"/>
              </a:rPr>
              <a:t>DEL TECNOLÓGICO DE MONTERREY:</a:t>
            </a:r>
          </a:p>
        </p:txBody>
      </p:sp>
      <p:sp>
        <p:nvSpPr>
          <p:cNvPr id="22" name="Rectángulo: esquinas redondeadas 21">
            <a:extLst>
              <a:ext uri="{FF2B5EF4-FFF2-40B4-BE49-F238E27FC236}">
                <a16:creationId xmlns:a16="http://schemas.microsoft.com/office/drawing/2014/main" id="{B22D7468-2020-FFB1-97F4-D636C1FD4A2E}"/>
              </a:ext>
            </a:extLst>
          </p:cNvPr>
          <p:cNvSpPr/>
          <p:nvPr/>
        </p:nvSpPr>
        <p:spPr>
          <a:xfrm>
            <a:off x="4168312" y="3682845"/>
            <a:ext cx="3780000" cy="1260000"/>
          </a:xfrm>
          <a:prstGeom prst="roundRect">
            <a:avLst>
              <a:gd name="adj" fmla="val 8715"/>
            </a:avLst>
          </a:prstGeom>
          <a:solidFill>
            <a:srgbClr val="CCCE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s-MX" sz="1050" i="1">
              <a:solidFill>
                <a:srgbClr val="000000"/>
              </a:solidFill>
              <a:latin typeface="Source Sans Pro" panose="020B0503030403020204" pitchFamily="34" charset="0"/>
              <a:ea typeface="Source Sans Pro" panose="020B0503030403020204" pitchFamily="34" charset="0"/>
            </a:endParaRPr>
          </a:p>
        </p:txBody>
      </p:sp>
      <p:sp>
        <p:nvSpPr>
          <p:cNvPr id="23" name="CuadroTexto 22">
            <a:extLst>
              <a:ext uri="{FF2B5EF4-FFF2-40B4-BE49-F238E27FC236}">
                <a16:creationId xmlns:a16="http://schemas.microsoft.com/office/drawing/2014/main" id="{87EBDAFB-F1AC-4B9A-0B44-4AEB8E08B333}"/>
              </a:ext>
            </a:extLst>
          </p:cNvPr>
          <p:cNvSpPr txBox="1"/>
          <p:nvPr/>
        </p:nvSpPr>
        <p:spPr>
          <a:xfrm>
            <a:off x="4168312" y="5030711"/>
            <a:ext cx="3779999" cy="307777"/>
          </a:xfrm>
          <a:prstGeom prst="rect">
            <a:avLst/>
          </a:prstGeom>
          <a:noFill/>
        </p:spPr>
        <p:txBody>
          <a:bodyPr wrap="square" lIns="0" rtlCol="0">
            <a:spAutoFit/>
          </a:bodyPr>
          <a:lstStyle/>
          <a:p>
            <a:r>
              <a:rPr lang="es-MX" sz="1400">
                <a:solidFill>
                  <a:schemeClr val="bg1"/>
                </a:solidFill>
                <a:latin typeface="Source Sans Pro" panose="020B0503030403020204" pitchFamily="34" charset="0"/>
                <a:ea typeface="Source Sans Pro" panose="020B0503030403020204" pitchFamily="34" charset="0"/>
              </a:rPr>
              <a:t>DE FUENTES EXTERNAS:</a:t>
            </a:r>
          </a:p>
        </p:txBody>
      </p:sp>
      <p:sp>
        <p:nvSpPr>
          <p:cNvPr id="24" name="Rectángulo: esquinas redondeadas 23">
            <a:extLst>
              <a:ext uri="{FF2B5EF4-FFF2-40B4-BE49-F238E27FC236}">
                <a16:creationId xmlns:a16="http://schemas.microsoft.com/office/drawing/2014/main" id="{124B041A-D125-30E5-49F2-5E8A13AF82B7}"/>
              </a:ext>
            </a:extLst>
          </p:cNvPr>
          <p:cNvSpPr/>
          <p:nvPr/>
        </p:nvSpPr>
        <p:spPr>
          <a:xfrm>
            <a:off x="4168312" y="5426355"/>
            <a:ext cx="3780000" cy="1260000"/>
          </a:xfrm>
          <a:prstGeom prst="roundRect">
            <a:avLst>
              <a:gd name="adj" fmla="val 8715"/>
            </a:avLst>
          </a:prstGeom>
          <a:solidFill>
            <a:srgbClr val="CCCE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s-MX" sz="1050" i="1">
              <a:solidFill>
                <a:srgbClr val="000000"/>
              </a:solidFill>
              <a:latin typeface="Source Sans Pro" panose="020B0503030403020204" pitchFamily="34" charset="0"/>
              <a:ea typeface="Source Sans Pro" panose="020B0503030403020204" pitchFamily="34" charset="0"/>
            </a:endParaRPr>
          </a:p>
        </p:txBody>
      </p:sp>
      <p:sp>
        <p:nvSpPr>
          <p:cNvPr id="27" name="CuadroTexto 26">
            <a:extLst>
              <a:ext uri="{FF2B5EF4-FFF2-40B4-BE49-F238E27FC236}">
                <a16:creationId xmlns:a16="http://schemas.microsoft.com/office/drawing/2014/main" id="{AED7AADF-8E90-A8C3-1412-1927BC0AA1EC}"/>
              </a:ext>
            </a:extLst>
          </p:cNvPr>
          <p:cNvSpPr txBox="1"/>
          <p:nvPr/>
        </p:nvSpPr>
        <p:spPr>
          <a:xfrm>
            <a:off x="4168312" y="1543693"/>
            <a:ext cx="3371534" cy="307777"/>
          </a:xfrm>
          <a:prstGeom prst="rect">
            <a:avLst/>
          </a:prstGeom>
          <a:noFill/>
        </p:spPr>
        <p:txBody>
          <a:bodyPr wrap="square" lIns="0" rtlCol="0">
            <a:spAutoFit/>
          </a:bodyPr>
          <a:lstStyle/>
          <a:p>
            <a:r>
              <a:rPr lang="es-MX" sz="1400">
                <a:solidFill>
                  <a:schemeClr val="bg1"/>
                </a:solidFill>
                <a:latin typeface="Source Sans Pro" panose="020B0503030403020204" pitchFamily="34" charset="0"/>
                <a:ea typeface="Source Sans Pro" panose="020B0503030403020204" pitchFamily="34" charset="0"/>
              </a:rPr>
              <a:t>PROPIA:</a:t>
            </a:r>
          </a:p>
        </p:txBody>
      </p:sp>
      <p:sp>
        <p:nvSpPr>
          <p:cNvPr id="32" name="Rectángulo: esquinas redondeadas 31">
            <a:extLst>
              <a:ext uri="{FF2B5EF4-FFF2-40B4-BE49-F238E27FC236}">
                <a16:creationId xmlns:a16="http://schemas.microsoft.com/office/drawing/2014/main" id="{36DE6A84-7CAA-DEDC-DB1F-D1B73AB415DC}"/>
              </a:ext>
            </a:extLst>
          </p:cNvPr>
          <p:cNvSpPr/>
          <p:nvPr/>
        </p:nvSpPr>
        <p:spPr>
          <a:xfrm>
            <a:off x="4168312" y="1939336"/>
            <a:ext cx="3780000" cy="1260000"/>
          </a:xfrm>
          <a:prstGeom prst="roundRect">
            <a:avLst>
              <a:gd name="adj" fmla="val 8715"/>
            </a:avLst>
          </a:prstGeom>
          <a:solidFill>
            <a:srgbClr val="CCCE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s-MX" sz="1050" i="1">
              <a:solidFill>
                <a:srgbClr val="000000"/>
              </a:solidFill>
              <a:latin typeface="Source Sans Pro" panose="020B0503030403020204" pitchFamily="34" charset="0"/>
              <a:ea typeface="Source Sans Pro" panose="020B0503030403020204" pitchFamily="34" charset="0"/>
            </a:endParaRPr>
          </a:p>
        </p:txBody>
      </p:sp>
      <p:sp>
        <p:nvSpPr>
          <p:cNvPr id="33" name="CuadroTexto 32">
            <a:extLst>
              <a:ext uri="{FF2B5EF4-FFF2-40B4-BE49-F238E27FC236}">
                <a16:creationId xmlns:a16="http://schemas.microsoft.com/office/drawing/2014/main" id="{FFB72534-35D1-0DBC-308A-225884C7823E}"/>
              </a:ext>
            </a:extLst>
          </p:cNvPr>
          <p:cNvSpPr txBox="1"/>
          <p:nvPr/>
        </p:nvSpPr>
        <p:spPr>
          <a:xfrm>
            <a:off x="4168312" y="1025705"/>
            <a:ext cx="3674966" cy="307777"/>
          </a:xfrm>
          <a:prstGeom prst="rect">
            <a:avLst/>
          </a:prstGeom>
          <a:noFill/>
        </p:spPr>
        <p:txBody>
          <a:bodyPr wrap="square" lIns="0" rtlCol="0">
            <a:spAutoFit/>
          </a:bodyPr>
          <a:lstStyle/>
          <a:p>
            <a:r>
              <a:rPr lang="es-MX" sz="1400">
                <a:solidFill>
                  <a:schemeClr val="bg1"/>
                </a:solidFill>
                <a:latin typeface="Source Sans Pro" panose="020B0503030403020204" pitchFamily="34" charset="0"/>
                <a:ea typeface="Source Sans Pro" panose="020B0503030403020204" pitchFamily="34" charset="0"/>
              </a:rPr>
              <a:t>USO DE PROPIEDAD INTELECTUAL</a:t>
            </a:r>
          </a:p>
        </p:txBody>
      </p:sp>
    </p:spTree>
    <p:extLst>
      <p:ext uri="{BB962C8B-B14F-4D97-AF65-F5344CB8AC3E}">
        <p14:creationId xmlns:p14="http://schemas.microsoft.com/office/powerpoint/2010/main" val="2750972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esquinas redondeadas 1">
            <a:extLst>
              <a:ext uri="{FF2B5EF4-FFF2-40B4-BE49-F238E27FC236}">
                <a16:creationId xmlns:a16="http://schemas.microsoft.com/office/drawing/2014/main" id="{5A51649E-8201-D958-E22C-DC98D2FC1128}"/>
              </a:ext>
            </a:extLst>
          </p:cNvPr>
          <p:cNvSpPr/>
          <p:nvPr/>
        </p:nvSpPr>
        <p:spPr>
          <a:xfrm>
            <a:off x="0" y="930166"/>
            <a:ext cx="12191999" cy="5927834"/>
          </a:xfrm>
          <a:prstGeom prst="roundRect">
            <a:avLst>
              <a:gd name="adj" fmla="val 0"/>
            </a:avLst>
          </a:prstGeom>
          <a:solidFill>
            <a:srgbClr val="0314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s-MX"/>
          </a:p>
        </p:txBody>
      </p:sp>
      <p:sp>
        <p:nvSpPr>
          <p:cNvPr id="21" name="Round Same Side Corner Rectangle 1">
            <a:extLst>
              <a:ext uri="{FF2B5EF4-FFF2-40B4-BE49-F238E27FC236}">
                <a16:creationId xmlns:a16="http://schemas.microsoft.com/office/drawing/2014/main" id="{B167B03C-6086-6EA4-E1AF-CE62D15A441F}"/>
              </a:ext>
            </a:extLst>
          </p:cNvPr>
          <p:cNvSpPr/>
          <p:nvPr/>
        </p:nvSpPr>
        <p:spPr>
          <a:xfrm rot="5400000">
            <a:off x="1458312" y="-1316418"/>
            <a:ext cx="662152" cy="3578772"/>
          </a:xfrm>
          <a:prstGeom prst="round2SameRect">
            <a:avLst>
              <a:gd name="adj1" fmla="val 50000"/>
              <a:gd name="adj2" fmla="val 0"/>
            </a:avLst>
          </a:prstGeom>
          <a:solidFill>
            <a:srgbClr val="082D8F"/>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nchorCtr="0"/>
          <a:lstStyle/>
          <a:p>
            <a:pPr algn="ctr"/>
            <a:r>
              <a:rPr lang="es-ES" sz="1800" b="1">
                <a:latin typeface="Poppins"/>
                <a:cs typeface="Poppins"/>
              </a:rPr>
              <a:t>Nivel de madurez tecnológica  (TRL)</a:t>
            </a:r>
            <a:endParaRPr lang="es-ES" b="1"/>
          </a:p>
        </p:txBody>
      </p:sp>
      <p:sp>
        <p:nvSpPr>
          <p:cNvPr id="4" name="CuadroTexto 3">
            <a:extLst>
              <a:ext uri="{FF2B5EF4-FFF2-40B4-BE49-F238E27FC236}">
                <a16:creationId xmlns:a16="http://schemas.microsoft.com/office/drawing/2014/main" id="{093EAA97-9B3E-33FE-EC53-25B0091336A6}"/>
              </a:ext>
            </a:extLst>
          </p:cNvPr>
          <p:cNvSpPr txBox="1"/>
          <p:nvPr/>
        </p:nvSpPr>
        <p:spPr>
          <a:xfrm>
            <a:off x="210994" y="1007905"/>
            <a:ext cx="3674966" cy="307777"/>
          </a:xfrm>
          <a:prstGeom prst="rect">
            <a:avLst/>
          </a:prstGeom>
          <a:noFill/>
        </p:spPr>
        <p:txBody>
          <a:bodyPr wrap="square" lIns="0" rtlCol="0">
            <a:spAutoFit/>
          </a:bodyPr>
          <a:lstStyle/>
          <a:p>
            <a:r>
              <a:rPr lang="es-MX" sz="1400" b="1">
                <a:solidFill>
                  <a:schemeClr val="bg1"/>
                </a:solidFill>
                <a:latin typeface="Source Sans Pro" panose="020B0503030403020204" pitchFamily="34" charset="0"/>
                <a:ea typeface="Source Sans Pro" panose="020B0503030403020204" pitchFamily="34" charset="0"/>
              </a:rPr>
              <a:t>Nivel 1: </a:t>
            </a:r>
            <a:r>
              <a:rPr lang="es-MX" sz="1400">
                <a:solidFill>
                  <a:schemeClr val="bg1"/>
                </a:solidFill>
                <a:latin typeface="Source Sans Pro" panose="020B0503030403020204" pitchFamily="34" charset="0"/>
                <a:ea typeface="Source Sans Pro" panose="020B0503030403020204" pitchFamily="34" charset="0"/>
              </a:rPr>
              <a:t>Observación de principios básicos </a:t>
            </a:r>
          </a:p>
        </p:txBody>
      </p:sp>
      <p:sp>
        <p:nvSpPr>
          <p:cNvPr id="8" name="Rectángulo: esquinas redondeadas 7">
            <a:extLst>
              <a:ext uri="{FF2B5EF4-FFF2-40B4-BE49-F238E27FC236}">
                <a16:creationId xmlns:a16="http://schemas.microsoft.com/office/drawing/2014/main" id="{EAE0687D-5C09-42F8-AD20-51C2CA0CC5F6}"/>
              </a:ext>
            </a:extLst>
          </p:cNvPr>
          <p:cNvSpPr/>
          <p:nvPr/>
        </p:nvSpPr>
        <p:spPr>
          <a:xfrm>
            <a:off x="165992" y="1757956"/>
            <a:ext cx="3780000" cy="4958151"/>
          </a:xfrm>
          <a:prstGeom prst="roundRect">
            <a:avLst>
              <a:gd name="adj" fmla="val 8715"/>
            </a:avLst>
          </a:prstGeom>
          <a:solidFill>
            <a:srgbClr val="CCCE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rtl="0" fontAlgn="base"/>
            <a:r>
              <a:rPr lang="es-ES" sz="1050">
                <a:solidFill>
                  <a:srgbClr val="000000"/>
                </a:solidFill>
                <a:latin typeface="Source Sans Pro" panose="020B0503030403020204" pitchFamily="34" charset="0"/>
                <a:ea typeface="Source Sans Pro" panose="020B0503030403020204" pitchFamily="34" charset="0"/>
              </a:rPr>
              <a:t>Investigación publicada que identifica los principios básicos que subyacen a una tecnología. </a:t>
            </a:r>
          </a:p>
          <a:p>
            <a:pPr algn="just" rtl="0" fontAlgn="base"/>
            <a:r>
              <a:rPr lang="es-ES" sz="1050">
                <a:solidFill>
                  <a:srgbClr val="000000"/>
                </a:solidFill>
                <a:latin typeface="Source Sans Pro" panose="020B0503030403020204" pitchFamily="34" charset="0"/>
                <a:ea typeface="Source Sans Pro" panose="020B0503030403020204" pitchFamily="34" charset="0"/>
              </a:rPr>
              <a:t>La investigación científica comienza a traducirse en investigación y desarrollo más aplicados. </a:t>
            </a:r>
          </a:p>
          <a:p>
            <a:pPr algn="just" rtl="0" fontAlgn="base"/>
            <a:endParaRPr lang="es-ES" sz="1050">
              <a:solidFill>
                <a:srgbClr val="000000"/>
              </a:solidFill>
              <a:latin typeface="Source Sans Pro" panose="020B0503030403020204" pitchFamily="34" charset="0"/>
              <a:ea typeface="Source Sans Pro" panose="020B0503030403020204" pitchFamily="34" charset="0"/>
            </a:endParaRPr>
          </a:p>
          <a:p>
            <a:pPr algn="just" rtl="0" fontAlgn="base"/>
            <a:r>
              <a:rPr lang="es-ES" sz="1050" b="1">
                <a:solidFill>
                  <a:srgbClr val="000000"/>
                </a:solidFill>
                <a:latin typeface="Source Sans Pro" panose="020B0503030403020204" pitchFamily="34" charset="0"/>
                <a:ea typeface="Source Sans Pro" panose="020B0503030403020204" pitchFamily="34" charset="0"/>
              </a:rPr>
              <a:t>Acciones realizadas: </a:t>
            </a:r>
          </a:p>
          <a:p>
            <a:pPr algn="just" rtl="0" fontAlgn="base"/>
            <a:endParaRPr lang="es-ES" sz="1050" b="1">
              <a:solidFill>
                <a:srgbClr val="000000"/>
              </a:solidFill>
              <a:latin typeface="Source Sans Pro" panose="020B0503030403020204" pitchFamily="34" charset="0"/>
              <a:ea typeface="Source Sans Pro" panose="020B0503030403020204" pitchFamily="34" charset="0"/>
            </a:endParaRPr>
          </a:p>
          <a:p>
            <a:pPr marL="171450" indent="-171450" algn="just" rtl="0" fontAlgn="base">
              <a:buFont typeface="Arial" panose="020B0604020202020204" pitchFamily="34" charset="0"/>
              <a:buChar char="•"/>
            </a:pPr>
            <a:r>
              <a:rPr lang="es-ES" sz="1050">
                <a:solidFill>
                  <a:srgbClr val="000000"/>
                </a:solidFill>
                <a:latin typeface="Source Sans Pro" panose="020B0503030403020204" pitchFamily="34" charset="0"/>
                <a:ea typeface="Source Sans Pro" panose="020B0503030403020204" pitchFamily="34" charset="0"/>
              </a:rPr>
              <a:t>He finalizado con la investigación básica de la idea. </a:t>
            </a:r>
          </a:p>
          <a:p>
            <a:pPr marL="171450" indent="-171450" algn="just" rtl="0" fontAlgn="base">
              <a:buFont typeface="Arial" panose="020B0604020202020204" pitchFamily="34" charset="0"/>
              <a:buChar char="•"/>
            </a:pPr>
            <a:r>
              <a:rPr lang="es-ES" sz="1050">
                <a:solidFill>
                  <a:srgbClr val="000000"/>
                </a:solidFill>
                <a:latin typeface="Source Sans Pro" panose="020B0503030403020204" pitchFamily="34" charset="0"/>
                <a:ea typeface="Source Sans Pro" panose="020B0503030403020204" pitchFamily="34" charset="0"/>
              </a:rPr>
              <a:t>He identificado principios de investigación básica que podrían trasladarse en principios nuevos que puedan ser utilizados en nuevas tecnologías. </a:t>
            </a:r>
          </a:p>
        </p:txBody>
      </p:sp>
      <p:cxnSp>
        <p:nvCxnSpPr>
          <p:cNvPr id="62" name="Conector recto 61">
            <a:extLst>
              <a:ext uri="{FF2B5EF4-FFF2-40B4-BE49-F238E27FC236}">
                <a16:creationId xmlns:a16="http://schemas.microsoft.com/office/drawing/2014/main" id="{B8FFC13F-3606-142D-603D-1E7924806EA6}"/>
              </a:ext>
            </a:extLst>
          </p:cNvPr>
          <p:cNvCxnSpPr>
            <a:cxnSpLocks/>
          </p:cNvCxnSpPr>
          <p:nvPr/>
        </p:nvCxnSpPr>
        <p:spPr>
          <a:xfrm>
            <a:off x="4064000" y="930166"/>
            <a:ext cx="0" cy="5927834"/>
          </a:xfrm>
          <a:prstGeom prst="line">
            <a:avLst/>
          </a:prstGeom>
          <a:ln w="12700" cap="rnd" cmpd="thinThick">
            <a:solidFill>
              <a:schemeClr val="bg1"/>
            </a:solidFill>
            <a:prstDash val="solid"/>
            <a:round/>
          </a:ln>
        </p:spPr>
        <p:style>
          <a:lnRef idx="1">
            <a:schemeClr val="accent1"/>
          </a:lnRef>
          <a:fillRef idx="0">
            <a:schemeClr val="accent1"/>
          </a:fillRef>
          <a:effectRef idx="0">
            <a:schemeClr val="accent1"/>
          </a:effectRef>
          <a:fontRef idx="minor">
            <a:schemeClr val="tx1"/>
          </a:fontRef>
        </p:style>
      </p:cxnSp>
      <p:cxnSp>
        <p:nvCxnSpPr>
          <p:cNvPr id="63" name="Conector recto 62">
            <a:extLst>
              <a:ext uri="{FF2B5EF4-FFF2-40B4-BE49-F238E27FC236}">
                <a16:creationId xmlns:a16="http://schemas.microsoft.com/office/drawing/2014/main" id="{DA9DB08C-2256-C42D-456D-F4030BBC3419}"/>
              </a:ext>
            </a:extLst>
          </p:cNvPr>
          <p:cNvCxnSpPr>
            <a:cxnSpLocks/>
          </p:cNvCxnSpPr>
          <p:nvPr/>
        </p:nvCxnSpPr>
        <p:spPr>
          <a:xfrm>
            <a:off x="8128000" y="930166"/>
            <a:ext cx="0" cy="5927834"/>
          </a:xfrm>
          <a:prstGeom prst="line">
            <a:avLst/>
          </a:prstGeom>
          <a:ln w="12700" cap="rnd" cmpd="thinThick">
            <a:solidFill>
              <a:schemeClr val="bg1"/>
            </a:solidFill>
            <a:prstDash val="solid"/>
            <a:round/>
          </a:ln>
        </p:spPr>
        <p:style>
          <a:lnRef idx="1">
            <a:schemeClr val="accent1"/>
          </a:lnRef>
          <a:fillRef idx="0">
            <a:schemeClr val="accent1"/>
          </a:fillRef>
          <a:effectRef idx="0">
            <a:schemeClr val="accent1"/>
          </a:effectRef>
          <a:fontRef idx="minor">
            <a:schemeClr val="tx1"/>
          </a:fontRef>
        </p:style>
      </p:cxnSp>
      <p:sp>
        <p:nvSpPr>
          <p:cNvPr id="16" name="CuadroTexto 15">
            <a:extLst>
              <a:ext uri="{FF2B5EF4-FFF2-40B4-BE49-F238E27FC236}">
                <a16:creationId xmlns:a16="http://schemas.microsoft.com/office/drawing/2014/main" id="{C73C1A80-3B0E-F20E-DBA3-39C419DD2BCE}"/>
              </a:ext>
            </a:extLst>
          </p:cNvPr>
          <p:cNvSpPr txBox="1"/>
          <p:nvPr/>
        </p:nvSpPr>
        <p:spPr>
          <a:xfrm>
            <a:off x="4282508" y="1008999"/>
            <a:ext cx="3674966" cy="523220"/>
          </a:xfrm>
          <a:prstGeom prst="rect">
            <a:avLst/>
          </a:prstGeom>
          <a:noFill/>
        </p:spPr>
        <p:txBody>
          <a:bodyPr wrap="square" lIns="0" rtlCol="0">
            <a:spAutoFit/>
          </a:bodyPr>
          <a:lstStyle/>
          <a:p>
            <a:r>
              <a:rPr lang="es-MX" sz="1400" b="1">
                <a:solidFill>
                  <a:schemeClr val="bg1"/>
                </a:solidFill>
                <a:latin typeface="Source Sans Pro" panose="020B0503030403020204" pitchFamily="34" charset="0"/>
                <a:ea typeface="Source Sans Pro" panose="020B0503030403020204" pitchFamily="34" charset="0"/>
              </a:rPr>
              <a:t>Nivel 2: </a:t>
            </a:r>
            <a:r>
              <a:rPr lang="es-ES" sz="1400">
                <a:solidFill>
                  <a:schemeClr val="bg1"/>
                </a:solidFill>
                <a:latin typeface="Source Sans Pro" panose="020B0503030403020204" pitchFamily="34" charset="0"/>
                <a:ea typeface="Source Sans Pro" panose="020B0503030403020204" pitchFamily="34" charset="0"/>
              </a:rPr>
              <a:t>Formulación de concepto de tecnología y/o aplicación</a:t>
            </a:r>
            <a:endParaRPr lang="es-MX" sz="1400">
              <a:solidFill>
                <a:schemeClr val="bg1"/>
              </a:solidFill>
              <a:latin typeface="Source Sans Pro" panose="020B0503030403020204" pitchFamily="34" charset="0"/>
              <a:ea typeface="Source Sans Pro" panose="020B0503030403020204" pitchFamily="34" charset="0"/>
            </a:endParaRPr>
          </a:p>
        </p:txBody>
      </p:sp>
      <p:sp>
        <p:nvSpPr>
          <p:cNvPr id="17" name="Rectángulo: esquinas redondeadas 7">
            <a:extLst>
              <a:ext uri="{FF2B5EF4-FFF2-40B4-BE49-F238E27FC236}">
                <a16:creationId xmlns:a16="http://schemas.microsoft.com/office/drawing/2014/main" id="{AF218BC7-3013-1D4C-5B32-A9C9FF857EF4}"/>
              </a:ext>
            </a:extLst>
          </p:cNvPr>
          <p:cNvSpPr/>
          <p:nvPr/>
        </p:nvSpPr>
        <p:spPr>
          <a:xfrm>
            <a:off x="4205999" y="1757956"/>
            <a:ext cx="3780000" cy="4958151"/>
          </a:xfrm>
          <a:prstGeom prst="roundRect">
            <a:avLst>
              <a:gd name="adj" fmla="val 8715"/>
            </a:avLst>
          </a:prstGeom>
          <a:solidFill>
            <a:srgbClr val="CCCE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rtl="0" fontAlgn="base"/>
            <a:r>
              <a:rPr lang="es-ES" sz="1050">
                <a:solidFill>
                  <a:srgbClr val="000000"/>
                </a:solidFill>
                <a:latin typeface="Source Sans Pro" panose="020B0503030403020204" pitchFamily="34" charset="0"/>
                <a:ea typeface="Source Sans Pro" panose="020B0503030403020204" pitchFamily="34" charset="0"/>
              </a:rPr>
              <a:t>Se define y describe el concepto potencial de la tecnología/producto. </a:t>
            </a:r>
          </a:p>
          <a:p>
            <a:pPr algn="just" rtl="0" fontAlgn="base"/>
            <a:r>
              <a:rPr lang="es-ES" sz="1050">
                <a:solidFill>
                  <a:srgbClr val="000000"/>
                </a:solidFill>
                <a:latin typeface="Source Sans Pro" panose="020B0503030403020204" pitchFamily="34" charset="0"/>
                <a:ea typeface="Source Sans Pro" panose="020B0503030403020204" pitchFamily="34" charset="0"/>
              </a:rPr>
              <a:t>Se pueden definir o investigar aplicaciones prácticas, pero son especulativas y no hay pruebas o análisis detallados. </a:t>
            </a:r>
          </a:p>
          <a:p>
            <a:pPr algn="just" rtl="0" fontAlgn="base"/>
            <a:endParaRPr lang="es-ES" sz="1050">
              <a:solidFill>
                <a:srgbClr val="000000"/>
              </a:solidFill>
              <a:latin typeface="Source Sans Pro" panose="020B0503030403020204" pitchFamily="34" charset="0"/>
              <a:ea typeface="Source Sans Pro" panose="020B0503030403020204" pitchFamily="34" charset="0"/>
            </a:endParaRPr>
          </a:p>
          <a:p>
            <a:pPr algn="just" rtl="0" fontAlgn="base"/>
            <a:r>
              <a:rPr lang="es-ES" sz="1050" b="1">
                <a:solidFill>
                  <a:srgbClr val="000000"/>
                </a:solidFill>
                <a:latin typeface="Source Sans Pro" panose="020B0503030403020204" pitchFamily="34" charset="0"/>
                <a:ea typeface="Source Sans Pro" panose="020B0503030403020204" pitchFamily="34" charset="0"/>
              </a:rPr>
              <a:t>Acciones realizadas: </a:t>
            </a:r>
          </a:p>
          <a:p>
            <a:pPr algn="just" rtl="0" fontAlgn="base"/>
            <a:endParaRPr lang="es-ES" sz="1050" b="1">
              <a:solidFill>
                <a:srgbClr val="000000"/>
              </a:solidFill>
              <a:latin typeface="Source Sans Pro" panose="020B0503030403020204" pitchFamily="34" charset="0"/>
              <a:ea typeface="Source Sans Pro" panose="020B0503030403020204" pitchFamily="34" charset="0"/>
            </a:endParaRPr>
          </a:p>
          <a:p>
            <a:pPr marL="171450" indent="-171450" algn="just" rtl="0" fontAlgn="base">
              <a:buFont typeface="Arial" panose="020B0604020202020204" pitchFamily="34" charset="0"/>
              <a:buChar char="•"/>
            </a:pPr>
            <a:r>
              <a:rPr lang="es-ES" sz="1050">
                <a:solidFill>
                  <a:srgbClr val="000000"/>
                </a:solidFill>
                <a:latin typeface="Source Sans Pro" panose="020B0503030403020204" pitchFamily="34" charset="0"/>
                <a:ea typeface="Source Sans Pro" panose="020B0503030403020204" pitchFamily="34" charset="0"/>
              </a:rPr>
              <a:t>He realizado un análisis de los artículos científicos, modelos o teorías científicas que respaldan la aplicación de la idea en algún área tecnológica. </a:t>
            </a:r>
          </a:p>
          <a:p>
            <a:pPr marL="171450" indent="-171450" algn="just" rtl="0" fontAlgn="base">
              <a:buFont typeface="Arial" panose="020B0604020202020204" pitchFamily="34" charset="0"/>
              <a:buChar char="•"/>
            </a:pPr>
            <a:r>
              <a:rPr lang="es-ES" sz="1050">
                <a:solidFill>
                  <a:srgbClr val="000000"/>
                </a:solidFill>
                <a:latin typeface="Source Sans Pro" panose="020B0503030403020204" pitchFamily="34" charset="0"/>
                <a:ea typeface="Source Sans Pro" panose="020B0503030403020204" pitchFamily="34" charset="0"/>
              </a:rPr>
              <a:t>He realizado estudios de búsqueda y análisis de patentes a nivel nacional e internacional, y los resultados indicaron que no existe un desarrollo igual a la idea (benchmarking tecnológico). </a:t>
            </a:r>
          </a:p>
          <a:p>
            <a:pPr marL="171450" indent="-171450" algn="just" rtl="0" fontAlgn="base">
              <a:buFont typeface="Arial" panose="020B0604020202020204" pitchFamily="34" charset="0"/>
              <a:buChar char="•"/>
            </a:pPr>
            <a:r>
              <a:rPr lang="es-ES" sz="1050">
                <a:solidFill>
                  <a:srgbClr val="000000"/>
                </a:solidFill>
                <a:latin typeface="Source Sans Pro" panose="020B0503030403020204" pitchFamily="34" charset="0"/>
                <a:ea typeface="Source Sans Pro" panose="020B0503030403020204" pitchFamily="34" charset="0"/>
              </a:rPr>
              <a:t>He explorado principios básicos de </a:t>
            </a:r>
            <a:r>
              <a:rPr lang="es-ES" sz="1050" err="1">
                <a:solidFill>
                  <a:srgbClr val="000000"/>
                </a:solidFill>
                <a:latin typeface="Source Sans Pro" panose="020B0503030403020204" pitchFamily="34" charset="0"/>
                <a:ea typeface="Source Sans Pro" panose="020B0503030403020204" pitchFamily="34" charset="0"/>
              </a:rPr>
              <a:t>manufacturabilidad</a:t>
            </a:r>
            <a:r>
              <a:rPr lang="es-ES" sz="1050">
                <a:solidFill>
                  <a:srgbClr val="000000"/>
                </a:solidFill>
                <a:latin typeface="Source Sans Pro" panose="020B0503030403020204" pitchFamily="34" charset="0"/>
                <a:ea typeface="Source Sans Pro" panose="020B0503030403020204" pitchFamily="34" charset="0"/>
              </a:rPr>
              <a:t> y posibles usuarios de la invención. </a:t>
            </a:r>
          </a:p>
          <a:p>
            <a:pPr marL="171450" indent="-171450" algn="just" rtl="0" fontAlgn="base">
              <a:buFont typeface="Arial" panose="020B0604020202020204" pitchFamily="34" charset="0"/>
              <a:buChar char="•"/>
            </a:pPr>
            <a:r>
              <a:rPr lang="es-ES" sz="1050">
                <a:solidFill>
                  <a:srgbClr val="000000"/>
                </a:solidFill>
                <a:latin typeface="Source Sans Pro" panose="020B0503030403020204" pitchFamily="34" charset="0"/>
                <a:ea typeface="Source Sans Pro" panose="020B0503030403020204" pitchFamily="34" charset="0"/>
              </a:rPr>
              <a:t>He formado un grupo de investigación que puede facilitar la evaluación inicial de factibilidad de la tecnología. </a:t>
            </a:r>
          </a:p>
        </p:txBody>
      </p:sp>
      <p:sp>
        <p:nvSpPr>
          <p:cNvPr id="18" name="CuadroTexto 17">
            <a:extLst>
              <a:ext uri="{FF2B5EF4-FFF2-40B4-BE49-F238E27FC236}">
                <a16:creationId xmlns:a16="http://schemas.microsoft.com/office/drawing/2014/main" id="{4C53E5D3-C0D7-0DE5-13AD-D66E61DEAAAD}"/>
              </a:ext>
            </a:extLst>
          </p:cNvPr>
          <p:cNvSpPr txBox="1"/>
          <p:nvPr/>
        </p:nvSpPr>
        <p:spPr>
          <a:xfrm>
            <a:off x="8269999" y="1008999"/>
            <a:ext cx="3711001" cy="738664"/>
          </a:xfrm>
          <a:prstGeom prst="rect">
            <a:avLst/>
          </a:prstGeom>
          <a:noFill/>
        </p:spPr>
        <p:txBody>
          <a:bodyPr wrap="square" lIns="0" rtlCol="0">
            <a:spAutoFit/>
          </a:bodyPr>
          <a:lstStyle/>
          <a:p>
            <a:r>
              <a:rPr lang="es-MX" sz="1400" b="1">
                <a:solidFill>
                  <a:schemeClr val="bg1"/>
                </a:solidFill>
                <a:latin typeface="Source Sans Pro" panose="020B0503030403020204" pitchFamily="34" charset="0"/>
                <a:ea typeface="Source Sans Pro" panose="020B0503030403020204" pitchFamily="34" charset="0"/>
              </a:rPr>
              <a:t>Nivel 3: </a:t>
            </a:r>
            <a:r>
              <a:rPr lang="es-MX" sz="1400">
                <a:solidFill>
                  <a:schemeClr val="bg1"/>
                </a:solidFill>
                <a:latin typeface="Source Sans Pro" panose="020B0503030403020204" pitchFamily="34" charset="0"/>
                <a:ea typeface="Source Sans Pro" panose="020B0503030403020204" pitchFamily="34" charset="0"/>
              </a:rPr>
              <a:t>Prueba de concepto analítica y experimental de una función y/o características críticas</a:t>
            </a:r>
          </a:p>
        </p:txBody>
      </p:sp>
      <p:sp>
        <p:nvSpPr>
          <p:cNvPr id="19" name="Rectángulo: esquinas redondeadas 7">
            <a:extLst>
              <a:ext uri="{FF2B5EF4-FFF2-40B4-BE49-F238E27FC236}">
                <a16:creationId xmlns:a16="http://schemas.microsoft.com/office/drawing/2014/main" id="{5B71D830-DB0D-EA52-625A-D5C0AF0C1383}"/>
              </a:ext>
            </a:extLst>
          </p:cNvPr>
          <p:cNvSpPr/>
          <p:nvPr/>
        </p:nvSpPr>
        <p:spPr>
          <a:xfrm>
            <a:off x="8270000" y="1747663"/>
            <a:ext cx="3780000" cy="4968444"/>
          </a:xfrm>
          <a:prstGeom prst="roundRect">
            <a:avLst>
              <a:gd name="adj" fmla="val 8715"/>
            </a:avLst>
          </a:prstGeom>
          <a:solidFill>
            <a:srgbClr val="CCCE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rtl="0" fontAlgn="base"/>
            <a:r>
              <a:rPr lang="es-ES" sz="1050">
                <a:solidFill>
                  <a:srgbClr val="000000"/>
                </a:solidFill>
                <a:latin typeface="Source Sans Pro" panose="020B0503030403020204" pitchFamily="34" charset="0"/>
                <a:ea typeface="Source Sans Pro" panose="020B0503030403020204" pitchFamily="34" charset="0"/>
              </a:rPr>
              <a:t>Se realizan estudios analíticos y estudios basados en laboratorio o experimentales para validar físicamente las predicciones analíticas. Se realizan pruebas de laboratorio para medir parámetros de interés y compararlos con las predicciones analíticas. </a:t>
            </a:r>
          </a:p>
          <a:p>
            <a:pPr algn="just" rtl="0" fontAlgn="base"/>
            <a:endParaRPr lang="es-ES" sz="1050">
              <a:solidFill>
                <a:srgbClr val="000000"/>
              </a:solidFill>
              <a:latin typeface="Source Sans Pro" panose="020B0503030403020204" pitchFamily="34" charset="0"/>
              <a:ea typeface="Source Sans Pro" panose="020B0503030403020204" pitchFamily="34" charset="0"/>
            </a:endParaRPr>
          </a:p>
          <a:p>
            <a:pPr algn="just" rtl="0" fontAlgn="base"/>
            <a:r>
              <a:rPr lang="es-ES" sz="1050" b="1">
                <a:solidFill>
                  <a:srgbClr val="000000"/>
                </a:solidFill>
                <a:latin typeface="Source Sans Pro" panose="020B0503030403020204" pitchFamily="34" charset="0"/>
                <a:ea typeface="Source Sans Pro" panose="020B0503030403020204" pitchFamily="34" charset="0"/>
              </a:rPr>
              <a:t>Acciones realizadas: </a:t>
            </a:r>
          </a:p>
          <a:p>
            <a:pPr algn="just" rtl="0" fontAlgn="base"/>
            <a:endParaRPr lang="es-ES" sz="1050">
              <a:solidFill>
                <a:srgbClr val="000000"/>
              </a:solidFill>
              <a:latin typeface="Source Sans Pro" panose="020B0503030403020204" pitchFamily="34" charset="0"/>
              <a:ea typeface="Source Sans Pro" panose="020B0503030403020204" pitchFamily="34" charset="0"/>
            </a:endParaRPr>
          </a:p>
          <a:p>
            <a:pPr marL="171450" indent="-171450" algn="just" rtl="0" fontAlgn="base">
              <a:buFont typeface="Arial" panose="020B0604020202020204" pitchFamily="34" charset="0"/>
              <a:buChar char="•"/>
            </a:pPr>
            <a:r>
              <a:rPr lang="es-ES" sz="1050">
                <a:solidFill>
                  <a:srgbClr val="000000"/>
                </a:solidFill>
                <a:latin typeface="Source Sans Pro" panose="020B0503030403020204" pitchFamily="34" charset="0"/>
                <a:ea typeface="Source Sans Pro" panose="020B0503030403020204" pitchFamily="34" charset="0"/>
              </a:rPr>
              <a:t>He identificado los componentes de la invención tecnológica. </a:t>
            </a:r>
          </a:p>
          <a:p>
            <a:pPr marL="171450" indent="-171450" algn="just" rtl="0" fontAlgn="base">
              <a:buFont typeface="Arial" panose="020B0604020202020204" pitchFamily="34" charset="0"/>
              <a:buChar char="•"/>
            </a:pPr>
            <a:r>
              <a:rPr lang="es-ES" sz="1050">
                <a:solidFill>
                  <a:srgbClr val="000000"/>
                </a:solidFill>
                <a:latin typeface="Source Sans Pro" panose="020B0503030403020204" pitchFamily="34" charset="0"/>
                <a:ea typeface="Source Sans Pro" panose="020B0503030403020204" pitchFamily="34" charset="0"/>
              </a:rPr>
              <a:t>He llevado a cabo algún proceso de validación de mercado sobre la invención (I+D en laboratorio y primeras pláticas con posibles usuarios). </a:t>
            </a:r>
          </a:p>
          <a:p>
            <a:pPr marL="171450" indent="-171450" algn="just" rtl="0" fontAlgn="base">
              <a:buFont typeface="Arial" panose="020B0604020202020204" pitchFamily="34" charset="0"/>
              <a:buChar char="•"/>
            </a:pPr>
            <a:r>
              <a:rPr lang="es-ES" sz="1050">
                <a:solidFill>
                  <a:srgbClr val="000000"/>
                </a:solidFill>
                <a:latin typeface="Source Sans Pro" panose="020B0503030403020204" pitchFamily="34" charset="0"/>
                <a:ea typeface="Source Sans Pro" panose="020B0503030403020204" pitchFamily="34" charset="0"/>
              </a:rPr>
              <a:t>He validado, a través de los resultados de la búsqueda y análisis de patentes, que la invención puede ser protegida mediante algún mecanismo de protección. </a:t>
            </a:r>
          </a:p>
          <a:p>
            <a:pPr marL="171450" indent="-171450" algn="just" rtl="0" fontAlgn="base">
              <a:buFont typeface="Arial" panose="020B0604020202020204" pitchFamily="34" charset="0"/>
              <a:buChar char="•"/>
            </a:pPr>
            <a:r>
              <a:rPr lang="es-ES" sz="1050">
                <a:solidFill>
                  <a:srgbClr val="000000"/>
                </a:solidFill>
                <a:latin typeface="Source Sans Pro" panose="020B0503030403020204" pitchFamily="34" charset="0"/>
                <a:ea typeface="Source Sans Pro" panose="020B0503030403020204" pitchFamily="34" charset="0"/>
              </a:rPr>
              <a:t>He realizado un estudio sobre los aspectos regulatorios (comités de ética, normas, </a:t>
            </a:r>
            <a:r>
              <a:rPr lang="es-ES" sz="1050" err="1">
                <a:solidFill>
                  <a:srgbClr val="000000"/>
                </a:solidFill>
                <a:latin typeface="Source Sans Pro" panose="020B0503030403020204" pitchFamily="34" charset="0"/>
                <a:ea typeface="Source Sans Pro" panose="020B0503030403020204" pitchFamily="34" charset="0"/>
              </a:rPr>
              <a:t>ISO´s</a:t>
            </a:r>
            <a:r>
              <a:rPr lang="es-ES" sz="1050">
                <a:solidFill>
                  <a:srgbClr val="000000"/>
                </a:solidFill>
                <a:latin typeface="Source Sans Pro" panose="020B0503030403020204" pitchFamily="34" charset="0"/>
                <a:ea typeface="Source Sans Pro" panose="020B0503030403020204" pitchFamily="34" charset="0"/>
              </a:rPr>
              <a:t>, y certificaciones) que son requeridos para la invención tecnológica. </a:t>
            </a:r>
          </a:p>
        </p:txBody>
      </p:sp>
    </p:spTree>
    <p:extLst>
      <p:ext uri="{BB962C8B-B14F-4D97-AF65-F5344CB8AC3E}">
        <p14:creationId xmlns:p14="http://schemas.microsoft.com/office/powerpoint/2010/main" val="4152093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esquinas redondeadas 1">
            <a:extLst>
              <a:ext uri="{FF2B5EF4-FFF2-40B4-BE49-F238E27FC236}">
                <a16:creationId xmlns:a16="http://schemas.microsoft.com/office/drawing/2014/main" id="{5A51649E-8201-D958-E22C-DC98D2FC1128}"/>
              </a:ext>
            </a:extLst>
          </p:cNvPr>
          <p:cNvSpPr/>
          <p:nvPr/>
        </p:nvSpPr>
        <p:spPr>
          <a:xfrm>
            <a:off x="0" y="930166"/>
            <a:ext cx="12191999" cy="5927834"/>
          </a:xfrm>
          <a:prstGeom prst="roundRect">
            <a:avLst>
              <a:gd name="adj" fmla="val 0"/>
            </a:avLst>
          </a:prstGeom>
          <a:solidFill>
            <a:srgbClr val="0314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1" name="Round Same Side Corner Rectangle 1">
            <a:extLst>
              <a:ext uri="{FF2B5EF4-FFF2-40B4-BE49-F238E27FC236}">
                <a16:creationId xmlns:a16="http://schemas.microsoft.com/office/drawing/2014/main" id="{B167B03C-6086-6EA4-E1AF-CE62D15A441F}"/>
              </a:ext>
            </a:extLst>
          </p:cNvPr>
          <p:cNvSpPr/>
          <p:nvPr/>
        </p:nvSpPr>
        <p:spPr>
          <a:xfrm rot="5400000">
            <a:off x="1458312" y="-1316418"/>
            <a:ext cx="662152" cy="3578772"/>
          </a:xfrm>
          <a:prstGeom prst="round2SameRect">
            <a:avLst>
              <a:gd name="adj1" fmla="val 50000"/>
              <a:gd name="adj2" fmla="val 0"/>
            </a:avLst>
          </a:prstGeom>
          <a:solidFill>
            <a:srgbClr val="082D8F"/>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nchorCtr="0"/>
          <a:lstStyle/>
          <a:p>
            <a:pPr algn="ctr"/>
            <a:r>
              <a:rPr lang="es-ES" sz="1800" b="1">
                <a:latin typeface="Poppins"/>
                <a:cs typeface="Poppins"/>
              </a:rPr>
              <a:t>Nivel de madurez tecnológica  (TRL)</a:t>
            </a:r>
            <a:endParaRPr lang="es-ES" b="1"/>
          </a:p>
        </p:txBody>
      </p:sp>
      <p:sp>
        <p:nvSpPr>
          <p:cNvPr id="4" name="CuadroTexto 3">
            <a:extLst>
              <a:ext uri="{FF2B5EF4-FFF2-40B4-BE49-F238E27FC236}">
                <a16:creationId xmlns:a16="http://schemas.microsoft.com/office/drawing/2014/main" id="{093EAA97-9B3E-33FE-EC53-25B0091336A6}"/>
              </a:ext>
            </a:extLst>
          </p:cNvPr>
          <p:cNvSpPr txBox="1"/>
          <p:nvPr/>
        </p:nvSpPr>
        <p:spPr>
          <a:xfrm>
            <a:off x="4206364" y="990188"/>
            <a:ext cx="3674966" cy="523220"/>
          </a:xfrm>
          <a:prstGeom prst="rect">
            <a:avLst/>
          </a:prstGeom>
          <a:noFill/>
        </p:spPr>
        <p:txBody>
          <a:bodyPr wrap="square" lIns="0" rtlCol="0">
            <a:spAutoFit/>
          </a:bodyPr>
          <a:lstStyle/>
          <a:p>
            <a:r>
              <a:rPr lang="es-MX" sz="1400" b="1">
                <a:solidFill>
                  <a:schemeClr val="bg1"/>
                </a:solidFill>
                <a:latin typeface="Source Sans Pro" panose="020B0503030403020204" pitchFamily="34" charset="0"/>
                <a:ea typeface="Source Sans Pro" panose="020B0503030403020204" pitchFamily="34" charset="0"/>
              </a:rPr>
              <a:t>Nivel 5: </a:t>
            </a:r>
            <a:r>
              <a:rPr lang="es-MX" sz="1400">
                <a:solidFill>
                  <a:schemeClr val="bg1"/>
                </a:solidFill>
                <a:latin typeface="Source Sans Pro" panose="020B0503030403020204" pitchFamily="34" charset="0"/>
                <a:ea typeface="Source Sans Pro" panose="020B0503030403020204" pitchFamily="34" charset="0"/>
              </a:rPr>
              <a:t>Validación de tecnología en un entorno relevante</a:t>
            </a:r>
          </a:p>
        </p:txBody>
      </p:sp>
      <p:sp>
        <p:nvSpPr>
          <p:cNvPr id="8" name="Rectángulo: esquinas redondeadas 7">
            <a:extLst>
              <a:ext uri="{FF2B5EF4-FFF2-40B4-BE49-F238E27FC236}">
                <a16:creationId xmlns:a16="http://schemas.microsoft.com/office/drawing/2014/main" id="{EAE0687D-5C09-42F8-AD20-51C2CA0CC5F6}"/>
              </a:ext>
            </a:extLst>
          </p:cNvPr>
          <p:cNvSpPr/>
          <p:nvPr/>
        </p:nvSpPr>
        <p:spPr>
          <a:xfrm>
            <a:off x="4211126" y="1729755"/>
            <a:ext cx="3751246" cy="4915593"/>
          </a:xfrm>
          <a:prstGeom prst="roundRect">
            <a:avLst>
              <a:gd name="adj" fmla="val 8715"/>
            </a:avLst>
          </a:prstGeom>
          <a:solidFill>
            <a:srgbClr val="CCCE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rtl="0" fontAlgn="base"/>
            <a:r>
              <a:rPr lang="es-ES" sz="1050">
                <a:solidFill>
                  <a:srgbClr val="000000"/>
                </a:solidFill>
                <a:latin typeface="Source Sans Pro" panose="020B0503030403020204" pitchFamily="34" charset="0"/>
                <a:ea typeface="Source Sans Pro" panose="020B0503030403020204" pitchFamily="34" charset="0"/>
              </a:rPr>
              <a:t>Componentes tecnológicos básicos integrados con elementos de soporte razonablemente realistas para poder ser probados en un entorno simulado (condiciones que simulan condiciones existentes en un entorno real). La fidelidad de la tecnología aumenta significativamente. </a:t>
            </a:r>
          </a:p>
          <a:p>
            <a:pPr algn="just" rtl="0" fontAlgn="base"/>
            <a:endParaRPr lang="es-ES" sz="1050">
              <a:solidFill>
                <a:srgbClr val="000000"/>
              </a:solidFill>
              <a:latin typeface="Source Sans Pro" panose="020B0503030403020204" pitchFamily="34" charset="0"/>
              <a:ea typeface="Source Sans Pro" panose="020B0503030403020204" pitchFamily="34" charset="0"/>
            </a:endParaRPr>
          </a:p>
          <a:p>
            <a:pPr algn="just" rtl="0" fontAlgn="base"/>
            <a:r>
              <a:rPr lang="es-ES" sz="1050">
                <a:solidFill>
                  <a:srgbClr val="000000"/>
                </a:solidFill>
                <a:latin typeface="Source Sans Pro" panose="020B0503030403020204" pitchFamily="34" charset="0"/>
                <a:ea typeface="Source Sans Pro" panose="020B0503030403020204" pitchFamily="34" charset="0"/>
              </a:rPr>
              <a:t>Los componentes integrados proporcionan una representación de un sistema/subsistema para determinar la viabilidad del concepto y desarrollar datos técnicos. Uso de laboratorio para validar los principios técnicos de interés. </a:t>
            </a:r>
          </a:p>
          <a:p>
            <a:pPr algn="just" rtl="0" fontAlgn="base"/>
            <a:endParaRPr lang="es-ES" sz="1050">
              <a:solidFill>
                <a:srgbClr val="000000"/>
              </a:solidFill>
              <a:latin typeface="Source Sans Pro" panose="020B0503030403020204" pitchFamily="34" charset="0"/>
              <a:ea typeface="Source Sans Pro" panose="020B0503030403020204" pitchFamily="34" charset="0"/>
            </a:endParaRPr>
          </a:p>
          <a:p>
            <a:pPr algn="just" rtl="0" fontAlgn="base"/>
            <a:r>
              <a:rPr lang="es-ES" sz="1050" b="1">
                <a:solidFill>
                  <a:srgbClr val="000000"/>
                </a:solidFill>
                <a:latin typeface="Source Sans Pro" panose="020B0503030403020204" pitchFamily="34" charset="0"/>
                <a:ea typeface="Source Sans Pro" panose="020B0503030403020204" pitchFamily="34" charset="0"/>
              </a:rPr>
              <a:t>Acciones realizadas: </a:t>
            </a:r>
          </a:p>
          <a:p>
            <a:pPr algn="just" rtl="0" fontAlgn="base"/>
            <a:endParaRPr lang="es-ES" sz="1050">
              <a:solidFill>
                <a:srgbClr val="000000"/>
              </a:solidFill>
              <a:latin typeface="Source Sans Pro" panose="020B0503030403020204" pitchFamily="34" charset="0"/>
              <a:ea typeface="Source Sans Pro" panose="020B0503030403020204" pitchFamily="34" charset="0"/>
            </a:endParaRPr>
          </a:p>
          <a:p>
            <a:pPr marL="171450" indent="-171450" algn="just" rtl="0" fontAlgn="base">
              <a:buFont typeface="Arial" panose="020B0604020202020204" pitchFamily="34" charset="0"/>
              <a:buChar char="•"/>
            </a:pPr>
            <a:r>
              <a:rPr lang="es-ES" sz="1050">
                <a:solidFill>
                  <a:srgbClr val="000000"/>
                </a:solidFill>
                <a:latin typeface="Source Sans Pro" panose="020B0503030403020204" pitchFamily="34" charset="0"/>
                <a:ea typeface="Source Sans Pro" panose="020B0503030403020204" pitchFamily="34" charset="0"/>
              </a:rPr>
              <a:t>He probado el prototipo en laboratorio en condiciones de un ambiente real. </a:t>
            </a:r>
          </a:p>
          <a:p>
            <a:pPr marL="171450" indent="-171450" algn="just" rtl="0" fontAlgn="base">
              <a:buFont typeface="Arial" panose="020B0604020202020204" pitchFamily="34" charset="0"/>
              <a:buChar char="•"/>
            </a:pPr>
            <a:r>
              <a:rPr lang="es-ES" sz="1050">
                <a:solidFill>
                  <a:srgbClr val="000000"/>
                </a:solidFill>
                <a:latin typeface="Source Sans Pro" panose="020B0503030403020204" pitchFamily="34" charset="0"/>
                <a:ea typeface="Source Sans Pro" panose="020B0503030403020204" pitchFamily="34" charset="0"/>
              </a:rPr>
              <a:t>He identificado y considerado aspectos de </a:t>
            </a:r>
            <a:r>
              <a:rPr lang="es-ES" sz="1050" err="1">
                <a:solidFill>
                  <a:srgbClr val="000000"/>
                </a:solidFill>
                <a:latin typeface="Source Sans Pro" panose="020B0503030403020204" pitchFamily="34" charset="0"/>
                <a:ea typeface="Source Sans Pro" panose="020B0503030403020204" pitchFamily="34" charset="0"/>
              </a:rPr>
              <a:t>manufacturabilidad</a:t>
            </a:r>
            <a:r>
              <a:rPr lang="es-ES" sz="1050">
                <a:solidFill>
                  <a:srgbClr val="000000"/>
                </a:solidFill>
                <a:latin typeface="Source Sans Pro" panose="020B0503030403020204" pitchFamily="34" charset="0"/>
                <a:ea typeface="Source Sans Pro" panose="020B0503030403020204" pitchFamily="34" charset="0"/>
              </a:rPr>
              <a:t> del futuro producto. </a:t>
            </a:r>
          </a:p>
          <a:p>
            <a:pPr marL="171450" indent="-171450" algn="just" rtl="0" fontAlgn="base">
              <a:buFont typeface="Arial" panose="020B0604020202020204" pitchFamily="34" charset="0"/>
              <a:buChar char="•"/>
            </a:pPr>
            <a:r>
              <a:rPr lang="es-ES" sz="1050">
                <a:solidFill>
                  <a:srgbClr val="000000"/>
                </a:solidFill>
                <a:latin typeface="Source Sans Pro" panose="020B0503030403020204" pitchFamily="34" charset="0"/>
                <a:ea typeface="Source Sans Pro" panose="020B0503030403020204" pitchFamily="34" charset="0"/>
              </a:rPr>
              <a:t>He validado que el prototipo a escala real cumple con las normas y/o previsiones legales o del medio ambiente del sector. </a:t>
            </a:r>
          </a:p>
        </p:txBody>
      </p:sp>
      <p:cxnSp>
        <p:nvCxnSpPr>
          <p:cNvPr id="62" name="Conector recto 61">
            <a:extLst>
              <a:ext uri="{FF2B5EF4-FFF2-40B4-BE49-F238E27FC236}">
                <a16:creationId xmlns:a16="http://schemas.microsoft.com/office/drawing/2014/main" id="{B8FFC13F-3606-142D-603D-1E7924806EA6}"/>
              </a:ext>
            </a:extLst>
          </p:cNvPr>
          <p:cNvCxnSpPr>
            <a:cxnSpLocks/>
          </p:cNvCxnSpPr>
          <p:nvPr/>
        </p:nvCxnSpPr>
        <p:spPr>
          <a:xfrm>
            <a:off x="4064000" y="930166"/>
            <a:ext cx="0" cy="5927834"/>
          </a:xfrm>
          <a:prstGeom prst="line">
            <a:avLst/>
          </a:prstGeom>
          <a:ln w="12700" cap="rnd" cmpd="thinThick">
            <a:solidFill>
              <a:schemeClr val="bg1"/>
            </a:solidFill>
            <a:prstDash val="solid"/>
            <a:round/>
          </a:ln>
        </p:spPr>
        <p:style>
          <a:lnRef idx="1">
            <a:schemeClr val="accent1"/>
          </a:lnRef>
          <a:fillRef idx="0">
            <a:schemeClr val="accent1"/>
          </a:fillRef>
          <a:effectRef idx="0">
            <a:schemeClr val="accent1"/>
          </a:effectRef>
          <a:fontRef idx="minor">
            <a:schemeClr val="tx1"/>
          </a:fontRef>
        </p:style>
      </p:cxnSp>
      <p:cxnSp>
        <p:nvCxnSpPr>
          <p:cNvPr id="63" name="Conector recto 62">
            <a:extLst>
              <a:ext uri="{FF2B5EF4-FFF2-40B4-BE49-F238E27FC236}">
                <a16:creationId xmlns:a16="http://schemas.microsoft.com/office/drawing/2014/main" id="{DA9DB08C-2256-C42D-456D-F4030BBC3419}"/>
              </a:ext>
            </a:extLst>
          </p:cNvPr>
          <p:cNvCxnSpPr>
            <a:cxnSpLocks/>
          </p:cNvCxnSpPr>
          <p:nvPr/>
        </p:nvCxnSpPr>
        <p:spPr>
          <a:xfrm>
            <a:off x="8128000" y="930166"/>
            <a:ext cx="0" cy="5927834"/>
          </a:xfrm>
          <a:prstGeom prst="line">
            <a:avLst/>
          </a:prstGeom>
          <a:ln w="12700" cap="rnd" cmpd="thinThick">
            <a:solidFill>
              <a:schemeClr val="bg1"/>
            </a:solidFill>
            <a:prstDash val="solid"/>
            <a:round/>
          </a:ln>
        </p:spPr>
        <p:style>
          <a:lnRef idx="1">
            <a:schemeClr val="accent1"/>
          </a:lnRef>
          <a:fillRef idx="0">
            <a:schemeClr val="accent1"/>
          </a:fillRef>
          <a:effectRef idx="0">
            <a:schemeClr val="accent1"/>
          </a:effectRef>
          <a:fontRef idx="minor">
            <a:schemeClr val="tx1"/>
          </a:fontRef>
        </p:style>
      </p:cxnSp>
      <p:sp>
        <p:nvSpPr>
          <p:cNvPr id="3" name="CuadroTexto 2">
            <a:extLst>
              <a:ext uri="{FF2B5EF4-FFF2-40B4-BE49-F238E27FC236}">
                <a16:creationId xmlns:a16="http://schemas.microsoft.com/office/drawing/2014/main" id="{8AD72016-3103-F11A-343E-B0185C8BE9D5}"/>
              </a:ext>
            </a:extLst>
          </p:cNvPr>
          <p:cNvSpPr txBox="1"/>
          <p:nvPr/>
        </p:nvSpPr>
        <p:spPr>
          <a:xfrm>
            <a:off x="8270363" y="990188"/>
            <a:ext cx="3674966" cy="523220"/>
          </a:xfrm>
          <a:prstGeom prst="rect">
            <a:avLst/>
          </a:prstGeom>
          <a:noFill/>
        </p:spPr>
        <p:txBody>
          <a:bodyPr wrap="square" lIns="0" rtlCol="0">
            <a:spAutoFit/>
          </a:bodyPr>
          <a:lstStyle/>
          <a:p>
            <a:r>
              <a:rPr lang="es-MX" sz="1400" b="1">
                <a:solidFill>
                  <a:schemeClr val="bg1"/>
                </a:solidFill>
                <a:latin typeface="Source Sans Pro" panose="020B0503030403020204" pitchFamily="34" charset="0"/>
                <a:ea typeface="Source Sans Pro" panose="020B0503030403020204" pitchFamily="34" charset="0"/>
              </a:rPr>
              <a:t>Nivel 6: </a:t>
            </a:r>
            <a:r>
              <a:rPr lang="es-MX" sz="1400">
                <a:solidFill>
                  <a:schemeClr val="bg1"/>
                </a:solidFill>
                <a:latin typeface="Source Sans Pro" panose="020B0503030403020204" pitchFamily="34" charset="0"/>
                <a:ea typeface="Source Sans Pro" panose="020B0503030403020204" pitchFamily="34" charset="0"/>
              </a:rPr>
              <a:t>Demostración de tecnología en un entorno relevante</a:t>
            </a:r>
          </a:p>
        </p:txBody>
      </p:sp>
      <p:sp>
        <p:nvSpPr>
          <p:cNvPr id="5" name="Rectángulo: esquinas redondeadas 7">
            <a:extLst>
              <a:ext uri="{FF2B5EF4-FFF2-40B4-BE49-F238E27FC236}">
                <a16:creationId xmlns:a16="http://schemas.microsoft.com/office/drawing/2014/main" id="{4012C75A-2916-BBC2-C1D7-8D4496406BE0}"/>
              </a:ext>
            </a:extLst>
          </p:cNvPr>
          <p:cNvSpPr/>
          <p:nvPr/>
        </p:nvSpPr>
        <p:spPr>
          <a:xfrm>
            <a:off x="8275126" y="1729754"/>
            <a:ext cx="3751246" cy="4915594"/>
          </a:xfrm>
          <a:prstGeom prst="roundRect">
            <a:avLst>
              <a:gd name="adj" fmla="val 8715"/>
            </a:avLst>
          </a:prstGeom>
          <a:solidFill>
            <a:srgbClr val="CCCE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rtl="0" fontAlgn="base"/>
            <a:r>
              <a:rPr lang="es-ES" sz="1050">
                <a:solidFill>
                  <a:srgbClr val="000000"/>
                </a:solidFill>
                <a:latin typeface="Source Sans Pro" panose="020B0503030403020204" pitchFamily="34" charset="0"/>
                <a:ea typeface="Source Sans Pro" panose="020B0503030403020204" pitchFamily="34" charset="0"/>
              </a:rPr>
              <a:t>Modelo representativo o sistema prototipo probado en un entorno relevante (terreno con desempeño cercano al esperado). Representa un paso importante y requiere evidencia de rendimiento en problemas a escala realista. </a:t>
            </a:r>
          </a:p>
          <a:p>
            <a:pPr algn="l" rtl="0" fontAlgn="base"/>
            <a:endParaRPr lang="es-ES" sz="1050">
              <a:solidFill>
                <a:srgbClr val="000000"/>
              </a:solidFill>
              <a:latin typeface="Source Sans Pro" panose="020B0503030403020204" pitchFamily="34" charset="0"/>
              <a:ea typeface="Source Sans Pro" panose="020B0503030403020204" pitchFamily="34" charset="0"/>
            </a:endParaRPr>
          </a:p>
          <a:p>
            <a:pPr algn="just" rtl="0" fontAlgn="base"/>
            <a:r>
              <a:rPr lang="es-ES" sz="1050" b="1">
                <a:solidFill>
                  <a:srgbClr val="000000"/>
                </a:solidFill>
                <a:latin typeface="Source Sans Pro" panose="020B0503030403020204" pitchFamily="34" charset="0"/>
                <a:ea typeface="Source Sans Pro" panose="020B0503030403020204" pitchFamily="34" charset="0"/>
              </a:rPr>
              <a:t>Actividades realizadas: </a:t>
            </a:r>
          </a:p>
          <a:p>
            <a:pPr algn="just" rtl="0" fontAlgn="base"/>
            <a:endParaRPr lang="es-ES" sz="1050" b="1">
              <a:solidFill>
                <a:srgbClr val="000000"/>
              </a:solidFill>
              <a:latin typeface="Source Sans Pro" panose="020B0503030403020204" pitchFamily="34" charset="0"/>
              <a:ea typeface="Source Sans Pro" panose="020B0503030403020204" pitchFamily="34" charset="0"/>
            </a:endParaRPr>
          </a:p>
          <a:p>
            <a:pPr marL="171450" indent="-171450" algn="just" rtl="0" fontAlgn="base">
              <a:buFont typeface="Arial" panose="020B0604020202020204" pitchFamily="34" charset="0"/>
              <a:buChar char="•"/>
            </a:pPr>
            <a:r>
              <a:rPr lang="es-ES" sz="1050">
                <a:solidFill>
                  <a:srgbClr val="000000"/>
                </a:solidFill>
                <a:latin typeface="Source Sans Pro" panose="020B0503030403020204" pitchFamily="34" charset="0"/>
                <a:ea typeface="Source Sans Pro" panose="020B0503030403020204" pitchFamily="34" charset="0"/>
              </a:rPr>
              <a:t>He integrado las tecnologías de producto y manufactura en una planta piloto (considerando todos los aspectos de </a:t>
            </a:r>
            <a:r>
              <a:rPr lang="es-ES" sz="1050" err="1">
                <a:solidFill>
                  <a:srgbClr val="000000"/>
                </a:solidFill>
                <a:latin typeface="Source Sans Pro" panose="020B0503030403020204" pitchFamily="34" charset="0"/>
                <a:ea typeface="Source Sans Pro" panose="020B0503030403020204" pitchFamily="34" charset="0"/>
              </a:rPr>
              <a:t>manufacturabilidad</a:t>
            </a:r>
            <a:r>
              <a:rPr lang="es-ES" sz="1050">
                <a:solidFill>
                  <a:srgbClr val="000000"/>
                </a:solidFill>
                <a:latin typeface="Source Sans Pro" panose="020B0503030403020204" pitchFamily="34" charset="0"/>
                <a:ea typeface="Source Sans Pro" panose="020B0503030403020204" pitchFamily="34" charset="0"/>
              </a:rPr>
              <a:t>). </a:t>
            </a:r>
          </a:p>
          <a:p>
            <a:pPr marL="171450" indent="-171450" algn="just" rtl="0" fontAlgn="base">
              <a:buFont typeface="Arial" panose="020B0604020202020204" pitchFamily="34" charset="0"/>
              <a:buChar char="•"/>
            </a:pPr>
            <a:r>
              <a:rPr lang="es-ES" sz="1050">
                <a:solidFill>
                  <a:srgbClr val="000000"/>
                </a:solidFill>
                <a:latin typeface="Source Sans Pro" panose="020B0503030403020204" pitchFamily="34" charset="0"/>
                <a:ea typeface="Source Sans Pro" panose="020B0503030403020204" pitchFamily="34" charset="0"/>
              </a:rPr>
              <a:t>He alineado el nuevo producto con las tecnologías de producción. </a:t>
            </a:r>
          </a:p>
          <a:p>
            <a:pPr marL="171450" indent="-171450" algn="just" rtl="0" fontAlgn="base">
              <a:buFont typeface="Arial" panose="020B0604020202020204" pitchFamily="34" charset="0"/>
              <a:buChar char="•"/>
            </a:pPr>
            <a:r>
              <a:rPr lang="es-ES" sz="1050">
                <a:solidFill>
                  <a:srgbClr val="000000"/>
                </a:solidFill>
                <a:latin typeface="Source Sans Pro" panose="020B0503030403020204" pitchFamily="34" charset="0"/>
                <a:ea typeface="Source Sans Pro" panose="020B0503030403020204" pitchFamily="34" charset="0"/>
              </a:rPr>
              <a:t>He conseguido usuarios potenciales que prueben la producción a baja escala. </a:t>
            </a:r>
          </a:p>
          <a:p>
            <a:pPr marL="171450" indent="-171450" algn="just" rtl="0" fontAlgn="base">
              <a:buFont typeface="Arial" panose="020B0604020202020204" pitchFamily="34" charset="0"/>
              <a:buChar char="•"/>
            </a:pPr>
            <a:r>
              <a:rPr lang="es-ES" sz="1050">
                <a:solidFill>
                  <a:srgbClr val="000000"/>
                </a:solidFill>
                <a:latin typeface="Source Sans Pro" panose="020B0503030403020204" pitchFamily="34" charset="0"/>
                <a:ea typeface="Source Sans Pro" panose="020B0503030403020204" pitchFamily="34" charset="0"/>
              </a:rPr>
              <a:t>He establecido una organización operativa acorde a las necesidades de operación de la producción (mercadotecnia, logística, producción y otros). </a:t>
            </a:r>
          </a:p>
          <a:p>
            <a:pPr marL="171450" indent="-171450" algn="just" rtl="0" fontAlgn="base">
              <a:buFont typeface="Arial" panose="020B0604020202020204" pitchFamily="34" charset="0"/>
              <a:buChar char="•"/>
            </a:pPr>
            <a:r>
              <a:rPr lang="es-ES" sz="1050">
                <a:solidFill>
                  <a:srgbClr val="000000"/>
                </a:solidFill>
                <a:latin typeface="Source Sans Pro" panose="020B0503030403020204" pitchFamily="34" charset="0"/>
                <a:ea typeface="Source Sans Pro" panose="020B0503030403020204" pitchFamily="34" charset="0"/>
              </a:rPr>
              <a:t>He iniciado el proceso de registro de las certificaciones requeridas por instancias gubernamentales para la producción y despliegue del prototipo. </a:t>
            </a:r>
          </a:p>
        </p:txBody>
      </p:sp>
      <p:sp>
        <p:nvSpPr>
          <p:cNvPr id="9" name="CuadroTexto 8">
            <a:extLst>
              <a:ext uri="{FF2B5EF4-FFF2-40B4-BE49-F238E27FC236}">
                <a16:creationId xmlns:a16="http://schemas.microsoft.com/office/drawing/2014/main" id="{545BD244-4545-39B8-27F1-2CB11200A61E}"/>
              </a:ext>
            </a:extLst>
          </p:cNvPr>
          <p:cNvSpPr txBox="1"/>
          <p:nvPr/>
        </p:nvSpPr>
        <p:spPr>
          <a:xfrm>
            <a:off x="179694" y="990188"/>
            <a:ext cx="3674966" cy="738664"/>
          </a:xfrm>
          <a:prstGeom prst="rect">
            <a:avLst/>
          </a:prstGeom>
          <a:noFill/>
        </p:spPr>
        <p:txBody>
          <a:bodyPr wrap="square" lIns="0" rtlCol="0">
            <a:spAutoFit/>
          </a:bodyPr>
          <a:lstStyle/>
          <a:p>
            <a:r>
              <a:rPr lang="es-MX" sz="1400" b="1">
                <a:solidFill>
                  <a:schemeClr val="bg1"/>
                </a:solidFill>
                <a:latin typeface="Source Sans Pro" panose="020B0503030403020204" pitchFamily="34" charset="0"/>
                <a:ea typeface="Source Sans Pro" panose="020B0503030403020204" pitchFamily="34" charset="0"/>
              </a:rPr>
              <a:t>Nivel 4: </a:t>
            </a:r>
            <a:r>
              <a:rPr lang="es-MX" sz="1400">
                <a:solidFill>
                  <a:schemeClr val="bg1"/>
                </a:solidFill>
                <a:latin typeface="Source Sans Pro" panose="020B0503030403020204" pitchFamily="34" charset="0"/>
                <a:ea typeface="Source Sans Pro" panose="020B0503030403020204" pitchFamily="34" charset="0"/>
              </a:rPr>
              <a:t>Prueba de concepto analítica y experimental de una función y/o características críticas</a:t>
            </a:r>
          </a:p>
        </p:txBody>
      </p:sp>
      <p:sp>
        <p:nvSpPr>
          <p:cNvPr id="10" name="Rectángulo: esquinas redondeadas 7">
            <a:extLst>
              <a:ext uri="{FF2B5EF4-FFF2-40B4-BE49-F238E27FC236}">
                <a16:creationId xmlns:a16="http://schemas.microsoft.com/office/drawing/2014/main" id="{CC28F222-D434-D874-3D41-D397D797C97F}"/>
              </a:ext>
            </a:extLst>
          </p:cNvPr>
          <p:cNvSpPr/>
          <p:nvPr/>
        </p:nvSpPr>
        <p:spPr>
          <a:xfrm>
            <a:off x="179694" y="1728851"/>
            <a:ext cx="3780000" cy="4916497"/>
          </a:xfrm>
          <a:prstGeom prst="roundRect">
            <a:avLst>
              <a:gd name="adj" fmla="val 8715"/>
            </a:avLst>
          </a:prstGeom>
          <a:solidFill>
            <a:srgbClr val="CCCE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rtl="0" fontAlgn="base"/>
            <a:r>
              <a:rPr lang="es-ES" sz="1050">
                <a:solidFill>
                  <a:srgbClr val="000000"/>
                </a:solidFill>
                <a:latin typeface="Source Sans Pro" panose="020B0503030403020204" pitchFamily="34" charset="0"/>
                <a:ea typeface="Source Sans Pro" panose="020B0503030403020204" pitchFamily="34" charset="0"/>
              </a:rPr>
              <a:t>Validación de un prototipo inicial con componentes tecnológicos básicos integrados en laboratorio con "baja fidelidad” de comportamiento en comparación con el sistema final. Se consideran conceptos del sistema y se obtienen resultados de pruebas en prototipos a escala de laboratorio. Solo hay información limitada e inicial sobre la función del producto final. </a:t>
            </a:r>
          </a:p>
          <a:p>
            <a:pPr algn="just" rtl="0" fontAlgn="base"/>
            <a:endParaRPr lang="es-ES" sz="1050">
              <a:solidFill>
                <a:srgbClr val="000000"/>
              </a:solidFill>
              <a:latin typeface="Source Sans Pro" panose="020B0503030403020204" pitchFamily="34" charset="0"/>
              <a:ea typeface="Source Sans Pro" panose="020B0503030403020204" pitchFamily="34" charset="0"/>
            </a:endParaRPr>
          </a:p>
          <a:p>
            <a:pPr algn="just" rtl="0" fontAlgn="base"/>
            <a:r>
              <a:rPr lang="es-ES" sz="1050" b="1">
                <a:solidFill>
                  <a:srgbClr val="000000"/>
                </a:solidFill>
                <a:latin typeface="Source Sans Pro" panose="020B0503030403020204" pitchFamily="34" charset="0"/>
                <a:ea typeface="Source Sans Pro" panose="020B0503030403020204" pitchFamily="34" charset="0"/>
              </a:rPr>
              <a:t>Acciones realizadas: </a:t>
            </a:r>
          </a:p>
          <a:p>
            <a:pPr algn="just" rtl="0" fontAlgn="base"/>
            <a:endParaRPr lang="es-ES" sz="1050">
              <a:solidFill>
                <a:srgbClr val="000000"/>
              </a:solidFill>
              <a:latin typeface="Source Sans Pro" panose="020B0503030403020204" pitchFamily="34" charset="0"/>
              <a:ea typeface="Source Sans Pro" panose="020B0503030403020204" pitchFamily="34" charset="0"/>
            </a:endParaRPr>
          </a:p>
          <a:p>
            <a:pPr marL="171450" indent="-171450" algn="just" rtl="0" fontAlgn="base">
              <a:buFont typeface="Arial" panose="020B0604020202020204" pitchFamily="34" charset="0"/>
              <a:buChar char="•"/>
            </a:pPr>
            <a:r>
              <a:rPr lang="es-ES" sz="1050">
                <a:solidFill>
                  <a:srgbClr val="000000"/>
                </a:solidFill>
                <a:latin typeface="Source Sans Pro" panose="020B0503030403020204" pitchFamily="34" charset="0"/>
                <a:ea typeface="Source Sans Pro" panose="020B0503030403020204" pitchFamily="34" charset="0"/>
              </a:rPr>
              <a:t>He integrado los componentes principales de la invención tecnológica. </a:t>
            </a:r>
          </a:p>
          <a:p>
            <a:pPr marL="171450" indent="-171450" algn="just" rtl="0" fontAlgn="base">
              <a:buFont typeface="Arial" panose="020B0604020202020204" pitchFamily="34" charset="0"/>
              <a:buChar char="•"/>
            </a:pPr>
            <a:r>
              <a:rPr lang="es-ES" sz="1050">
                <a:solidFill>
                  <a:srgbClr val="000000"/>
                </a:solidFill>
                <a:latin typeface="Source Sans Pro" panose="020B0503030403020204" pitchFamily="34" charset="0"/>
                <a:ea typeface="Source Sans Pro" panose="020B0503030403020204" pitchFamily="34" charset="0"/>
              </a:rPr>
              <a:t>He realizado pruebas de validación de efectividad de dicha invención en laboratorio. </a:t>
            </a:r>
          </a:p>
          <a:p>
            <a:pPr marL="171450" indent="-171450" algn="just" rtl="0" fontAlgn="base">
              <a:buFont typeface="Arial" panose="020B0604020202020204" pitchFamily="34" charset="0"/>
              <a:buChar char="•"/>
            </a:pPr>
            <a:r>
              <a:rPr lang="es-ES" sz="1050">
                <a:solidFill>
                  <a:srgbClr val="000000"/>
                </a:solidFill>
                <a:latin typeface="Source Sans Pro" panose="020B0503030403020204" pitchFamily="34" charset="0"/>
                <a:ea typeface="Source Sans Pro" panose="020B0503030403020204" pitchFamily="34" charset="0"/>
              </a:rPr>
              <a:t>He explorado con mayor profundidad aspectos / certificaciones de </a:t>
            </a:r>
            <a:r>
              <a:rPr lang="es-ES" sz="1050" err="1">
                <a:solidFill>
                  <a:srgbClr val="000000"/>
                </a:solidFill>
                <a:latin typeface="Source Sans Pro" panose="020B0503030403020204" pitchFamily="34" charset="0"/>
                <a:ea typeface="Source Sans Pro" panose="020B0503030403020204" pitchFamily="34" charset="0"/>
              </a:rPr>
              <a:t>manufacturabilidad</a:t>
            </a:r>
            <a:r>
              <a:rPr lang="es-ES" sz="1050">
                <a:solidFill>
                  <a:srgbClr val="000000"/>
                </a:solidFill>
                <a:latin typeface="Source Sans Pro" panose="020B0503030403020204" pitchFamily="34" charset="0"/>
                <a:ea typeface="Source Sans Pro" panose="020B0503030403020204" pitchFamily="34" charset="0"/>
              </a:rPr>
              <a:t> relacionados con el desarrollo de la invención tecnológica. </a:t>
            </a:r>
          </a:p>
          <a:p>
            <a:pPr marL="171450" indent="-171450" algn="just" rtl="0" fontAlgn="base">
              <a:buFont typeface="Arial" panose="020B0604020202020204" pitchFamily="34" charset="0"/>
              <a:buChar char="•"/>
            </a:pPr>
            <a:r>
              <a:rPr lang="es-ES" sz="1050">
                <a:solidFill>
                  <a:srgbClr val="000000"/>
                </a:solidFill>
                <a:latin typeface="Source Sans Pro" panose="020B0503030403020204" pitchFamily="34" charset="0"/>
                <a:ea typeface="Source Sans Pro" panose="020B0503030403020204" pitchFamily="34" charset="0"/>
              </a:rPr>
              <a:t>He continuado la validación de mercado de la invención con más entrevistas con usuarios potenciales y estudios de mercado. </a:t>
            </a:r>
          </a:p>
          <a:p>
            <a:pPr marL="171450" indent="-171450" algn="just" rtl="0" fontAlgn="base">
              <a:buFont typeface="Arial" panose="020B0604020202020204" pitchFamily="34" charset="0"/>
              <a:buChar char="•"/>
            </a:pPr>
            <a:r>
              <a:rPr lang="es-ES" sz="1050">
                <a:solidFill>
                  <a:srgbClr val="000000"/>
                </a:solidFill>
                <a:latin typeface="Source Sans Pro" panose="020B0503030403020204" pitchFamily="34" charset="0"/>
                <a:ea typeface="Source Sans Pro" panose="020B0503030403020204" pitchFamily="34" charset="0"/>
              </a:rPr>
              <a:t>He comprobado que la invención tecnológica funciona a nivel laboratorio. </a:t>
            </a:r>
          </a:p>
          <a:p>
            <a:pPr marL="171450" indent="-171450" algn="just" rtl="0" fontAlgn="base">
              <a:buFont typeface="Arial" panose="020B0604020202020204" pitchFamily="34" charset="0"/>
              <a:buChar char="•"/>
            </a:pPr>
            <a:r>
              <a:rPr lang="es-ES" sz="1050">
                <a:solidFill>
                  <a:srgbClr val="000000"/>
                </a:solidFill>
                <a:latin typeface="Source Sans Pro" panose="020B0503030403020204" pitchFamily="34" charset="0"/>
                <a:ea typeface="Source Sans Pro" panose="020B0503030403020204" pitchFamily="34" charset="0"/>
              </a:rPr>
              <a:t>He identificado los riesgos tecnológicos de mercado y financieros con un plan de mitigación de los mismos. </a:t>
            </a:r>
          </a:p>
          <a:p>
            <a:pPr marL="171450" indent="-171450" algn="just" rtl="0" fontAlgn="base">
              <a:buFont typeface="Arial" panose="020B0604020202020204" pitchFamily="34" charset="0"/>
              <a:buChar char="•"/>
            </a:pPr>
            <a:r>
              <a:rPr lang="es-ES" sz="1050">
                <a:solidFill>
                  <a:srgbClr val="000000"/>
                </a:solidFill>
                <a:latin typeface="Source Sans Pro" panose="020B0503030403020204" pitchFamily="34" charset="0"/>
                <a:ea typeface="Source Sans Pro" panose="020B0503030403020204" pitchFamily="34" charset="0"/>
              </a:rPr>
              <a:t>He actualizado el estudio de patentes nacionales e internacionales, y tengo definida una estrategia de gestión de la propiedad intelectual (benchmarking tecnológico). </a:t>
            </a:r>
          </a:p>
          <a:p>
            <a:pPr marL="171450" indent="-171450" algn="just" rtl="0" fontAlgn="base">
              <a:buFont typeface="Arial" panose="020B0604020202020204" pitchFamily="34" charset="0"/>
              <a:buChar char="•"/>
            </a:pPr>
            <a:r>
              <a:rPr lang="es-ES" sz="1050">
                <a:solidFill>
                  <a:srgbClr val="000000"/>
                </a:solidFill>
                <a:latin typeface="Source Sans Pro" panose="020B0503030403020204" pitchFamily="34" charset="0"/>
                <a:ea typeface="Source Sans Pro" panose="020B0503030403020204" pitchFamily="34" charset="0"/>
              </a:rPr>
              <a:t>He contemplado un plan de licenciamiento de tecnología a terceros. </a:t>
            </a:r>
          </a:p>
        </p:txBody>
      </p:sp>
    </p:spTree>
    <p:extLst>
      <p:ext uri="{BB962C8B-B14F-4D97-AF65-F5344CB8AC3E}">
        <p14:creationId xmlns:p14="http://schemas.microsoft.com/office/powerpoint/2010/main" val="41032706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esquinas redondeadas 1">
            <a:extLst>
              <a:ext uri="{FF2B5EF4-FFF2-40B4-BE49-F238E27FC236}">
                <a16:creationId xmlns:a16="http://schemas.microsoft.com/office/drawing/2014/main" id="{5A51649E-8201-D958-E22C-DC98D2FC1128}"/>
              </a:ext>
            </a:extLst>
          </p:cNvPr>
          <p:cNvSpPr/>
          <p:nvPr/>
        </p:nvSpPr>
        <p:spPr>
          <a:xfrm>
            <a:off x="0" y="930166"/>
            <a:ext cx="12191999" cy="5927834"/>
          </a:xfrm>
          <a:prstGeom prst="roundRect">
            <a:avLst>
              <a:gd name="adj" fmla="val 0"/>
            </a:avLst>
          </a:prstGeom>
          <a:solidFill>
            <a:srgbClr val="0314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1" name="Round Same Side Corner Rectangle 1">
            <a:extLst>
              <a:ext uri="{FF2B5EF4-FFF2-40B4-BE49-F238E27FC236}">
                <a16:creationId xmlns:a16="http://schemas.microsoft.com/office/drawing/2014/main" id="{B167B03C-6086-6EA4-E1AF-CE62D15A441F}"/>
              </a:ext>
            </a:extLst>
          </p:cNvPr>
          <p:cNvSpPr/>
          <p:nvPr/>
        </p:nvSpPr>
        <p:spPr>
          <a:xfrm rot="5400000">
            <a:off x="1458312" y="-1316418"/>
            <a:ext cx="662152" cy="3578772"/>
          </a:xfrm>
          <a:prstGeom prst="round2SameRect">
            <a:avLst>
              <a:gd name="adj1" fmla="val 50000"/>
              <a:gd name="adj2" fmla="val 0"/>
            </a:avLst>
          </a:prstGeom>
          <a:solidFill>
            <a:srgbClr val="082D8F"/>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nchorCtr="0"/>
          <a:lstStyle/>
          <a:p>
            <a:pPr algn="ctr"/>
            <a:r>
              <a:rPr lang="es-ES" sz="1800" b="1">
                <a:latin typeface="Poppins"/>
                <a:cs typeface="Poppins"/>
              </a:rPr>
              <a:t>Nivel de madurez tecnológica  (TRL)</a:t>
            </a:r>
            <a:endParaRPr lang="es-ES" b="1"/>
          </a:p>
        </p:txBody>
      </p:sp>
      <p:sp>
        <p:nvSpPr>
          <p:cNvPr id="4" name="CuadroTexto 3">
            <a:extLst>
              <a:ext uri="{FF2B5EF4-FFF2-40B4-BE49-F238E27FC236}">
                <a16:creationId xmlns:a16="http://schemas.microsoft.com/office/drawing/2014/main" id="{093EAA97-9B3E-33FE-EC53-25B0091336A6}"/>
              </a:ext>
            </a:extLst>
          </p:cNvPr>
          <p:cNvSpPr txBox="1"/>
          <p:nvPr/>
        </p:nvSpPr>
        <p:spPr>
          <a:xfrm>
            <a:off x="4253986" y="1008999"/>
            <a:ext cx="3816965" cy="523220"/>
          </a:xfrm>
          <a:prstGeom prst="rect">
            <a:avLst/>
          </a:prstGeom>
          <a:noFill/>
        </p:spPr>
        <p:txBody>
          <a:bodyPr wrap="square" lIns="0" rtlCol="0">
            <a:spAutoFit/>
          </a:bodyPr>
          <a:lstStyle/>
          <a:p>
            <a:r>
              <a:rPr lang="es-MX" sz="1400" b="1">
                <a:solidFill>
                  <a:schemeClr val="bg1"/>
                </a:solidFill>
                <a:latin typeface="Source Sans Pro" panose="020B0503030403020204" pitchFamily="34" charset="0"/>
                <a:ea typeface="Source Sans Pro" panose="020B0503030403020204" pitchFamily="34" charset="0"/>
              </a:rPr>
              <a:t>Nivel 8: </a:t>
            </a:r>
            <a:r>
              <a:rPr lang="es-MX" sz="1400">
                <a:solidFill>
                  <a:schemeClr val="bg1"/>
                </a:solidFill>
                <a:latin typeface="Source Sans Pro" panose="020B0503030403020204" pitchFamily="34" charset="0"/>
                <a:ea typeface="Source Sans Pro" panose="020B0503030403020204" pitchFamily="34" charset="0"/>
              </a:rPr>
              <a:t>Sistema de tecnología actual completado y calificado a través de pruebas y demostraciones</a:t>
            </a:r>
          </a:p>
        </p:txBody>
      </p:sp>
      <p:sp>
        <p:nvSpPr>
          <p:cNvPr id="8" name="Rectángulo: esquinas redondeadas 7">
            <a:extLst>
              <a:ext uri="{FF2B5EF4-FFF2-40B4-BE49-F238E27FC236}">
                <a16:creationId xmlns:a16="http://schemas.microsoft.com/office/drawing/2014/main" id="{EAE0687D-5C09-42F8-AD20-51C2CA0CC5F6}"/>
              </a:ext>
            </a:extLst>
          </p:cNvPr>
          <p:cNvSpPr/>
          <p:nvPr/>
        </p:nvSpPr>
        <p:spPr>
          <a:xfrm>
            <a:off x="4206000" y="1627566"/>
            <a:ext cx="3780000" cy="5088542"/>
          </a:xfrm>
          <a:prstGeom prst="roundRect">
            <a:avLst>
              <a:gd name="adj" fmla="val 8715"/>
            </a:avLst>
          </a:prstGeom>
          <a:solidFill>
            <a:srgbClr val="CCCE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rtl="0" fontAlgn="base"/>
            <a:r>
              <a:rPr lang="es-ES" sz="1050">
                <a:solidFill>
                  <a:srgbClr val="000000"/>
                </a:solidFill>
                <a:latin typeface="Source Sans Pro" panose="020B0503030403020204" pitchFamily="34" charset="0"/>
                <a:ea typeface="Source Sans Pro" panose="020B0503030403020204" pitchFamily="34" charset="0"/>
              </a:rPr>
              <a:t>La tecnología ha demostrado funcionar en su forma final y bajo condiciones esperadas. Se obtiene la primera versión comercial con </a:t>
            </a:r>
            <a:r>
              <a:rPr lang="es-ES" sz="1050" err="1">
                <a:solidFill>
                  <a:srgbClr val="000000"/>
                </a:solidFill>
                <a:latin typeface="Source Sans Pro" panose="020B0503030403020204" pitchFamily="34" charset="0"/>
                <a:ea typeface="Source Sans Pro" panose="020B0503030403020204" pitchFamily="34" charset="0"/>
              </a:rPr>
              <a:t>manufacturabilidad</a:t>
            </a:r>
            <a:r>
              <a:rPr lang="es-ES" sz="1050">
                <a:solidFill>
                  <a:srgbClr val="000000"/>
                </a:solidFill>
                <a:latin typeface="Source Sans Pro" panose="020B0503030403020204" pitchFamily="34" charset="0"/>
                <a:ea typeface="Source Sans Pro" panose="020B0503030403020204" pitchFamily="34" charset="0"/>
              </a:rPr>
              <a:t> y diseño validados para ambiente real. En casi todos los casos, este TRL representa el final del desarrollo real del sistema. </a:t>
            </a:r>
          </a:p>
          <a:p>
            <a:pPr algn="just" rtl="0" fontAlgn="base"/>
            <a:endParaRPr lang="es-ES" sz="1050">
              <a:solidFill>
                <a:srgbClr val="000000"/>
              </a:solidFill>
              <a:latin typeface="Source Sans Pro" panose="020B0503030403020204" pitchFamily="34" charset="0"/>
              <a:ea typeface="Source Sans Pro" panose="020B0503030403020204" pitchFamily="34" charset="0"/>
            </a:endParaRPr>
          </a:p>
          <a:p>
            <a:pPr algn="just" rtl="0" fontAlgn="base"/>
            <a:r>
              <a:rPr lang="es-ES" sz="1050" b="1">
                <a:solidFill>
                  <a:srgbClr val="000000"/>
                </a:solidFill>
                <a:latin typeface="Source Sans Pro" panose="020B0503030403020204" pitchFamily="34" charset="0"/>
                <a:ea typeface="Source Sans Pro" panose="020B0503030403020204" pitchFamily="34" charset="0"/>
              </a:rPr>
              <a:t>Acciones realizadas: </a:t>
            </a:r>
          </a:p>
          <a:p>
            <a:pPr algn="just" rtl="0" fontAlgn="base"/>
            <a:endParaRPr lang="es-ES" sz="1050" b="1">
              <a:solidFill>
                <a:srgbClr val="000000"/>
              </a:solidFill>
              <a:latin typeface="Source Sans Pro" panose="020B0503030403020204" pitchFamily="34" charset="0"/>
              <a:ea typeface="Source Sans Pro" panose="020B0503030403020204" pitchFamily="34" charset="0"/>
            </a:endParaRPr>
          </a:p>
          <a:p>
            <a:pPr marL="171450" indent="-171450" algn="just" rtl="0" fontAlgn="base">
              <a:buFont typeface="Arial" panose="020B0604020202020204" pitchFamily="34" charset="0"/>
              <a:buChar char="•"/>
            </a:pPr>
            <a:r>
              <a:rPr lang="es-ES" sz="1050">
                <a:solidFill>
                  <a:srgbClr val="000000"/>
                </a:solidFill>
                <a:latin typeface="Source Sans Pro" panose="020B0503030403020204" pitchFamily="34" charset="0"/>
                <a:ea typeface="Source Sans Pro" panose="020B0503030403020204" pitchFamily="34" charset="0"/>
              </a:rPr>
              <a:t>He manufacturado el producto en su versión final. </a:t>
            </a:r>
          </a:p>
          <a:p>
            <a:pPr marL="171450" indent="-171450" algn="just" rtl="0" fontAlgn="base">
              <a:buFont typeface="Arial" panose="020B0604020202020204" pitchFamily="34" charset="0"/>
              <a:buChar char="•"/>
            </a:pPr>
            <a:r>
              <a:rPr lang="es-ES" sz="1050">
                <a:solidFill>
                  <a:srgbClr val="000000"/>
                </a:solidFill>
                <a:latin typeface="Source Sans Pro" panose="020B0503030403020204" pitchFamily="34" charset="0"/>
                <a:ea typeface="Source Sans Pro" panose="020B0503030403020204" pitchFamily="34" charset="0"/>
              </a:rPr>
              <a:t>He construido un producto comercializable. </a:t>
            </a:r>
          </a:p>
          <a:p>
            <a:pPr marL="171450" indent="-171450" algn="just" rtl="0" fontAlgn="base">
              <a:buFont typeface="Arial" panose="020B0604020202020204" pitchFamily="34" charset="0"/>
              <a:buChar char="•"/>
            </a:pPr>
            <a:r>
              <a:rPr lang="es-ES" sz="1050">
                <a:solidFill>
                  <a:srgbClr val="000000"/>
                </a:solidFill>
                <a:latin typeface="Source Sans Pro" panose="020B0503030403020204" pitchFamily="34" charset="0"/>
                <a:ea typeface="Source Sans Pro" panose="020B0503030403020204" pitchFamily="34" charset="0"/>
              </a:rPr>
              <a:t>He establecido una organización que es operativa a 100%. </a:t>
            </a:r>
          </a:p>
          <a:p>
            <a:pPr marL="171450" indent="-171450" algn="just" rtl="0" fontAlgn="base">
              <a:buFont typeface="Arial" panose="020B0604020202020204" pitchFamily="34" charset="0"/>
              <a:buChar char="•"/>
            </a:pPr>
            <a:r>
              <a:rPr lang="es-ES" sz="1050">
                <a:solidFill>
                  <a:srgbClr val="000000"/>
                </a:solidFill>
                <a:latin typeface="Source Sans Pro" panose="020B0503030403020204" pitchFamily="34" charset="0"/>
                <a:ea typeface="Source Sans Pro" panose="020B0503030403020204" pitchFamily="34" charset="0"/>
              </a:rPr>
              <a:t>He comprobado que el prototipo cumple con estándares de la industria en cuestión. </a:t>
            </a:r>
          </a:p>
          <a:p>
            <a:pPr marL="171450" indent="-171450" algn="just" rtl="0" fontAlgn="base">
              <a:buFont typeface="Arial" panose="020B0604020202020204" pitchFamily="34" charset="0"/>
              <a:buChar char="•"/>
            </a:pPr>
            <a:r>
              <a:rPr lang="es-ES" sz="1050">
                <a:solidFill>
                  <a:srgbClr val="000000"/>
                </a:solidFill>
                <a:latin typeface="Source Sans Pro" panose="020B0503030403020204" pitchFamily="34" charset="0"/>
                <a:ea typeface="Source Sans Pro" panose="020B0503030403020204" pitchFamily="34" charset="0"/>
              </a:rPr>
              <a:t>He elaborado los documentos para la utilización y mantenimiento del producto (manual del usuario, soporte técnico). </a:t>
            </a:r>
          </a:p>
        </p:txBody>
      </p:sp>
      <p:cxnSp>
        <p:nvCxnSpPr>
          <p:cNvPr id="62" name="Conector recto 61">
            <a:extLst>
              <a:ext uri="{FF2B5EF4-FFF2-40B4-BE49-F238E27FC236}">
                <a16:creationId xmlns:a16="http://schemas.microsoft.com/office/drawing/2014/main" id="{B8FFC13F-3606-142D-603D-1E7924806EA6}"/>
              </a:ext>
            </a:extLst>
          </p:cNvPr>
          <p:cNvCxnSpPr>
            <a:cxnSpLocks/>
          </p:cNvCxnSpPr>
          <p:nvPr/>
        </p:nvCxnSpPr>
        <p:spPr>
          <a:xfrm>
            <a:off x="4064000" y="930166"/>
            <a:ext cx="0" cy="5927834"/>
          </a:xfrm>
          <a:prstGeom prst="line">
            <a:avLst/>
          </a:prstGeom>
          <a:ln w="12700" cap="rnd" cmpd="thinThick">
            <a:solidFill>
              <a:schemeClr val="bg1"/>
            </a:solidFill>
            <a:prstDash val="solid"/>
            <a:round/>
          </a:ln>
        </p:spPr>
        <p:style>
          <a:lnRef idx="1">
            <a:schemeClr val="accent1"/>
          </a:lnRef>
          <a:fillRef idx="0">
            <a:schemeClr val="accent1"/>
          </a:fillRef>
          <a:effectRef idx="0">
            <a:schemeClr val="accent1"/>
          </a:effectRef>
          <a:fontRef idx="minor">
            <a:schemeClr val="tx1"/>
          </a:fontRef>
        </p:style>
      </p:cxnSp>
      <p:cxnSp>
        <p:nvCxnSpPr>
          <p:cNvPr id="63" name="Conector recto 62">
            <a:extLst>
              <a:ext uri="{FF2B5EF4-FFF2-40B4-BE49-F238E27FC236}">
                <a16:creationId xmlns:a16="http://schemas.microsoft.com/office/drawing/2014/main" id="{DA9DB08C-2256-C42D-456D-F4030BBC3419}"/>
              </a:ext>
            </a:extLst>
          </p:cNvPr>
          <p:cNvCxnSpPr>
            <a:cxnSpLocks/>
          </p:cNvCxnSpPr>
          <p:nvPr/>
        </p:nvCxnSpPr>
        <p:spPr>
          <a:xfrm>
            <a:off x="8128000" y="930166"/>
            <a:ext cx="0" cy="5927834"/>
          </a:xfrm>
          <a:prstGeom prst="line">
            <a:avLst/>
          </a:prstGeom>
          <a:ln w="12700" cap="rnd" cmpd="thinThick">
            <a:solidFill>
              <a:schemeClr val="bg1"/>
            </a:solidFill>
            <a:prstDash val="solid"/>
            <a:round/>
          </a:ln>
        </p:spPr>
        <p:style>
          <a:lnRef idx="1">
            <a:schemeClr val="accent1"/>
          </a:lnRef>
          <a:fillRef idx="0">
            <a:schemeClr val="accent1"/>
          </a:fillRef>
          <a:effectRef idx="0">
            <a:schemeClr val="accent1"/>
          </a:effectRef>
          <a:fontRef idx="minor">
            <a:schemeClr val="tx1"/>
          </a:fontRef>
        </p:style>
      </p:cxnSp>
      <p:sp>
        <p:nvSpPr>
          <p:cNvPr id="3" name="CuadroTexto 2">
            <a:extLst>
              <a:ext uri="{FF2B5EF4-FFF2-40B4-BE49-F238E27FC236}">
                <a16:creationId xmlns:a16="http://schemas.microsoft.com/office/drawing/2014/main" id="{8AD72016-3103-F11A-343E-B0185C8BE9D5}"/>
              </a:ext>
            </a:extLst>
          </p:cNvPr>
          <p:cNvSpPr txBox="1"/>
          <p:nvPr/>
        </p:nvSpPr>
        <p:spPr>
          <a:xfrm>
            <a:off x="8293992" y="1008999"/>
            <a:ext cx="3674966" cy="523220"/>
          </a:xfrm>
          <a:prstGeom prst="rect">
            <a:avLst/>
          </a:prstGeom>
          <a:noFill/>
        </p:spPr>
        <p:txBody>
          <a:bodyPr wrap="square" lIns="0" rtlCol="0">
            <a:spAutoFit/>
          </a:bodyPr>
          <a:lstStyle/>
          <a:p>
            <a:r>
              <a:rPr lang="es-MX" sz="1400" b="1">
                <a:solidFill>
                  <a:schemeClr val="bg1"/>
                </a:solidFill>
                <a:latin typeface="Source Sans Pro" panose="020B0503030403020204" pitchFamily="34" charset="0"/>
                <a:ea typeface="Source Sans Pro" panose="020B0503030403020204" pitchFamily="34" charset="0"/>
              </a:rPr>
              <a:t>Nivel 9: </a:t>
            </a:r>
            <a:r>
              <a:rPr lang="es-MX" sz="1400">
                <a:solidFill>
                  <a:schemeClr val="bg1"/>
                </a:solidFill>
                <a:latin typeface="Source Sans Pro" panose="020B0503030403020204" pitchFamily="34" charset="0"/>
                <a:ea typeface="Source Sans Pro" panose="020B0503030403020204" pitchFamily="34" charset="0"/>
              </a:rPr>
              <a:t>Sistema de tecnología actual comprobado en un entorno operativo</a:t>
            </a:r>
          </a:p>
        </p:txBody>
      </p:sp>
      <p:sp>
        <p:nvSpPr>
          <p:cNvPr id="5" name="Rectángulo: esquinas redondeadas 7">
            <a:extLst>
              <a:ext uri="{FF2B5EF4-FFF2-40B4-BE49-F238E27FC236}">
                <a16:creationId xmlns:a16="http://schemas.microsoft.com/office/drawing/2014/main" id="{4012C75A-2916-BBC2-C1D7-8D4496406BE0}"/>
              </a:ext>
            </a:extLst>
          </p:cNvPr>
          <p:cNvSpPr/>
          <p:nvPr/>
        </p:nvSpPr>
        <p:spPr>
          <a:xfrm>
            <a:off x="8241475" y="1633102"/>
            <a:ext cx="3780000" cy="5083006"/>
          </a:xfrm>
          <a:prstGeom prst="roundRect">
            <a:avLst>
              <a:gd name="adj" fmla="val 8715"/>
            </a:avLst>
          </a:prstGeom>
          <a:solidFill>
            <a:srgbClr val="CCCE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l" rtl="0" fontAlgn="base"/>
            <a:r>
              <a:rPr lang="es-ES" sz="1050">
                <a:solidFill>
                  <a:srgbClr val="000000"/>
                </a:solidFill>
                <a:latin typeface="Source Sans Pro" panose="020B0503030403020204" pitchFamily="34" charset="0"/>
                <a:ea typeface="Source Sans Pro" panose="020B0503030403020204" pitchFamily="34" charset="0"/>
              </a:rPr>
              <a:t>Aplicación actual de la tecnología en su forma final y bajo condiciones de misión/operacionales, como las encontradas en pruebas y evaluaciones operativas. La tecnología está disponible en el mercado. </a:t>
            </a:r>
          </a:p>
          <a:p>
            <a:pPr algn="l" rtl="0" fontAlgn="base"/>
            <a:endParaRPr lang="es-ES" sz="1050">
              <a:solidFill>
                <a:srgbClr val="000000"/>
              </a:solidFill>
              <a:latin typeface="Source Sans Pro" panose="020B0503030403020204" pitchFamily="34" charset="0"/>
              <a:ea typeface="Source Sans Pro" panose="020B0503030403020204" pitchFamily="34" charset="0"/>
            </a:endParaRPr>
          </a:p>
          <a:p>
            <a:pPr algn="l" rtl="0" fontAlgn="base"/>
            <a:r>
              <a:rPr lang="es-ES" sz="1050" b="1">
                <a:solidFill>
                  <a:srgbClr val="000000"/>
                </a:solidFill>
                <a:latin typeface="Source Sans Pro" panose="020B0503030403020204" pitchFamily="34" charset="0"/>
                <a:ea typeface="Source Sans Pro" panose="020B0503030403020204" pitchFamily="34" charset="0"/>
              </a:rPr>
              <a:t>Acciones realizadas: </a:t>
            </a:r>
          </a:p>
          <a:p>
            <a:pPr algn="l" rtl="0" fontAlgn="base"/>
            <a:endParaRPr lang="es-ES" sz="1050" b="1">
              <a:solidFill>
                <a:srgbClr val="000000"/>
              </a:solidFill>
              <a:latin typeface="Source Sans Pro" panose="020B0503030403020204" pitchFamily="34" charset="0"/>
              <a:ea typeface="Source Sans Pro" panose="020B0503030403020204" pitchFamily="34" charset="0"/>
            </a:endParaRPr>
          </a:p>
          <a:p>
            <a:pPr marL="171450" indent="-171450" algn="l" rtl="0" fontAlgn="base">
              <a:buFont typeface="Arial" panose="020B0604020202020204" pitchFamily="34" charset="0"/>
              <a:buChar char="•"/>
            </a:pPr>
            <a:r>
              <a:rPr lang="es-ES" sz="1050">
                <a:solidFill>
                  <a:srgbClr val="000000"/>
                </a:solidFill>
                <a:latin typeface="Source Sans Pro" panose="020B0503030403020204" pitchFamily="34" charset="0"/>
                <a:ea typeface="Source Sans Pro" panose="020B0503030403020204" pitchFamily="34" charset="0"/>
              </a:rPr>
              <a:t>He logrado una producción sostenida. </a:t>
            </a:r>
          </a:p>
          <a:p>
            <a:pPr marL="171450" indent="-171450" algn="l" rtl="0" fontAlgn="base">
              <a:buFont typeface="Arial" panose="020B0604020202020204" pitchFamily="34" charset="0"/>
              <a:buChar char="•"/>
            </a:pPr>
            <a:r>
              <a:rPr lang="es-ES" sz="1050">
                <a:solidFill>
                  <a:srgbClr val="000000"/>
                </a:solidFill>
                <a:latin typeface="Source Sans Pro" panose="020B0503030403020204" pitchFamily="34" charset="0"/>
                <a:ea typeface="Source Sans Pro" panose="020B0503030403020204" pitchFamily="34" charset="0"/>
              </a:rPr>
              <a:t>He construido un producto que cuenta con un crecimiento de mercado. </a:t>
            </a:r>
          </a:p>
          <a:p>
            <a:pPr marL="171450" indent="-171450" algn="l" rtl="0" fontAlgn="base">
              <a:buFont typeface="Arial" panose="020B0604020202020204" pitchFamily="34" charset="0"/>
              <a:buChar char="•"/>
            </a:pPr>
            <a:r>
              <a:rPr lang="es-ES" sz="1050">
                <a:solidFill>
                  <a:srgbClr val="000000"/>
                </a:solidFill>
                <a:latin typeface="Source Sans Pro" panose="020B0503030403020204" pitchFamily="34" charset="0"/>
                <a:ea typeface="Source Sans Pro" panose="020B0503030403020204" pitchFamily="34" charset="0"/>
              </a:rPr>
              <a:t>He establecido un plan de cambios incrementales de producto que me lleven a crear nuevas versiones. </a:t>
            </a:r>
          </a:p>
          <a:p>
            <a:pPr marL="171450" indent="-171450" algn="l" rtl="0" fontAlgn="base">
              <a:buFont typeface="Arial" panose="020B0604020202020204" pitchFamily="34" charset="0"/>
              <a:buChar char="•"/>
            </a:pPr>
            <a:r>
              <a:rPr lang="es-ES" sz="1050">
                <a:solidFill>
                  <a:srgbClr val="000000"/>
                </a:solidFill>
                <a:latin typeface="Source Sans Pro" panose="020B0503030403020204" pitchFamily="34" charset="0"/>
                <a:ea typeface="Source Sans Pro" panose="020B0503030403020204" pitchFamily="34" charset="0"/>
              </a:rPr>
              <a:t>He optimizado los procesos de manufactura y producción son a través de innovaciones incrementales. </a:t>
            </a:r>
          </a:p>
        </p:txBody>
      </p:sp>
      <p:sp>
        <p:nvSpPr>
          <p:cNvPr id="11" name="CuadroTexto 10">
            <a:extLst>
              <a:ext uri="{FF2B5EF4-FFF2-40B4-BE49-F238E27FC236}">
                <a16:creationId xmlns:a16="http://schemas.microsoft.com/office/drawing/2014/main" id="{7A43E698-1EFA-1E6E-72D4-F5698A3C9EAF}"/>
              </a:ext>
            </a:extLst>
          </p:cNvPr>
          <p:cNvSpPr txBox="1"/>
          <p:nvPr/>
        </p:nvSpPr>
        <p:spPr>
          <a:xfrm>
            <a:off x="189986" y="1008999"/>
            <a:ext cx="3674966" cy="523220"/>
          </a:xfrm>
          <a:prstGeom prst="rect">
            <a:avLst/>
          </a:prstGeom>
          <a:noFill/>
        </p:spPr>
        <p:txBody>
          <a:bodyPr wrap="square" lIns="0" rtlCol="0">
            <a:spAutoFit/>
          </a:bodyPr>
          <a:lstStyle/>
          <a:p>
            <a:r>
              <a:rPr lang="es-MX" sz="1400" b="1">
                <a:solidFill>
                  <a:schemeClr val="bg1"/>
                </a:solidFill>
                <a:latin typeface="Source Sans Pro" panose="020B0503030403020204" pitchFamily="34" charset="0"/>
                <a:ea typeface="Source Sans Pro" panose="020B0503030403020204" pitchFamily="34" charset="0"/>
              </a:rPr>
              <a:t>Nivel 7: </a:t>
            </a:r>
            <a:r>
              <a:rPr lang="es-MX" sz="1400">
                <a:solidFill>
                  <a:schemeClr val="bg1"/>
                </a:solidFill>
                <a:latin typeface="Source Sans Pro" panose="020B0503030403020204" pitchFamily="34" charset="0"/>
                <a:ea typeface="Source Sans Pro" panose="020B0503030403020204" pitchFamily="34" charset="0"/>
              </a:rPr>
              <a:t>Demostración de prototipo de tecnología en un entorno operativo</a:t>
            </a:r>
          </a:p>
        </p:txBody>
      </p:sp>
      <p:sp>
        <p:nvSpPr>
          <p:cNvPr id="12" name="Rectángulo: esquinas redondeadas 7">
            <a:extLst>
              <a:ext uri="{FF2B5EF4-FFF2-40B4-BE49-F238E27FC236}">
                <a16:creationId xmlns:a16="http://schemas.microsoft.com/office/drawing/2014/main" id="{6D3E07D0-742A-74C9-9B77-B1C3ADDF1F71}"/>
              </a:ext>
            </a:extLst>
          </p:cNvPr>
          <p:cNvSpPr/>
          <p:nvPr/>
        </p:nvSpPr>
        <p:spPr>
          <a:xfrm>
            <a:off x="142001" y="1611051"/>
            <a:ext cx="3780000" cy="5105057"/>
          </a:xfrm>
          <a:prstGeom prst="roundRect">
            <a:avLst>
              <a:gd name="adj" fmla="val 8715"/>
            </a:avLst>
          </a:prstGeom>
          <a:solidFill>
            <a:srgbClr val="CCCE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rtl="0" fontAlgn="base"/>
            <a:r>
              <a:rPr lang="es-ES" sz="1050">
                <a:solidFill>
                  <a:srgbClr val="000000"/>
                </a:solidFill>
                <a:latin typeface="Source Sans Pro" panose="020B0503030403020204" pitchFamily="34" charset="0"/>
                <a:ea typeface="Source Sans Pro" panose="020B0503030403020204" pitchFamily="34" charset="0"/>
              </a:rPr>
              <a:t>Prototipo cercano o planificado para un sistema operativo. Requiere la demostración de un prototipo de sistema real en un entorno operativo.  </a:t>
            </a:r>
          </a:p>
          <a:p>
            <a:pPr algn="just" rtl="0" fontAlgn="base"/>
            <a:endParaRPr lang="es-ES" sz="1050">
              <a:solidFill>
                <a:srgbClr val="000000"/>
              </a:solidFill>
              <a:latin typeface="Source Sans Pro" panose="020B0503030403020204" pitchFamily="34" charset="0"/>
              <a:ea typeface="Source Sans Pro" panose="020B0503030403020204" pitchFamily="34" charset="0"/>
            </a:endParaRPr>
          </a:p>
          <a:p>
            <a:pPr algn="just" rtl="0" fontAlgn="base"/>
            <a:r>
              <a:rPr lang="es-ES" sz="1050">
                <a:solidFill>
                  <a:srgbClr val="000000"/>
                </a:solidFill>
                <a:latin typeface="Source Sans Pro" panose="020B0503030403020204" pitchFamily="34" charset="0"/>
                <a:ea typeface="Source Sans Pro" panose="020B0503030403020204" pitchFamily="34" charset="0"/>
              </a:rPr>
              <a:t>Se miden las propiedades tecnológicas críticas en comparación con los requisitos en un entorno operativo. </a:t>
            </a:r>
          </a:p>
          <a:p>
            <a:pPr algn="just" rtl="0" fontAlgn="base"/>
            <a:endParaRPr lang="es-ES" sz="1050">
              <a:solidFill>
                <a:srgbClr val="000000"/>
              </a:solidFill>
              <a:latin typeface="Source Sans Pro" panose="020B0503030403020204" pitchFamily="34" charset="0"/>
              <a:ea typeface="Source Sans Pro" panose="020B0503030403020204" pitchFamily="34" charset="0"/>
            </a:endParaRPr>
          </a:p>
          <a:p>
            <a:pPr algn="just" rtl="0" fontAlgn="base"/>
            <a:r>
              <a:rPr lang="es-ES" sz="1050">
                <a:solidFill>
                  <a:srgbClr val="000000"/>
                </a:solidFill>
                <a:latin typeface="Source Sans Pro" panose="020B0503030403020204" pitchFamily="34" charset="0"/>
                <a:ea typeface="Source Sans Pro" panose="020B0503030403020204" pitchFamily="34" charset="0"/>
              </a:rPr>
              <a:t>La preparación en un entorno operativo requiere evidencia del rendimiento aceptable bajo factores operativos, que incluyen, por ejemplo, carga del sistema de software, interacción del usuario, seguridad, etc. </a:t>
            </a:r>
          </a:p>
          <a:p>
            <a:pPr algn="just" rtl="0" fontAlgn="base"/>
            <a:endParaRPr lang="es-ES" sz="1050">
              <a:solidFill>
                <a:srgbClr val="000000"/>
              </a:solidFill>
              <a:latin typeface="Source Sans Pro" panose="020B0503030403020204" pitchFamily="34" charset="0"/>
              <a:ea typeface="Source Sans Pro" panose="020B0503030403020204" pitchFamily="34" charset="0"/>
            </a:endParaRPr>
          </a:p>
          <a:p>
            <a:pPr algn="just" rtl="0" fontAlgn="base"/>
            <a:r>
              <a:rPr lang="es-ES" sz="1050" b="1">
                <a:solidFill>
                  <a:srgbClr val="000000"/>
                </a:solidFill>
                <a:latin typeface="Source Sans Pro" panose="020B0503030403020204" pitchFamily="34" charset="0"/>
                <a:ea typeface="Source Sans Pro" panose="020B0503030403020204" pitchFamily="34" charset="0"/>
              </a:rPr>
              <a:t>Acciones realizadas: </a:t>
            </a:r>
          </a:p>
          <a:p>
            <a:pPr algn="just" rtl="0" fontAlgn="base"/>
            <a:endParaRPr lang="es-ES" sz="1050" b="1">
              <a:solidFill>
                <a:srgbClr val="000000"/>
              </a:solidFill>
              <a:latin typeface="Source Sans Pro" panose="020B0503030403020204" pitchFamily="34" charset="0"/>
              <a:ea typeface="Source Sans Pro" panose="020B0503030403020204" pitchFamily="34" charset="0"/>
            </a:endParaRPr>
          </a:p>
          <a:p>
            <a:pPr marL="171450" indent="-171450" algn="just" rtl="0" fontAlgn="base">
              <a:buFont typeface="Arial" panose="020B0604020202020204" pitchFamily="34" charset="0"/>
              <a:buChar char="•"/>
            </a:pPr>
            <a:r>
              <a:rPr lang="es-ES" sz="1050">
                <a:solidFill>
                  <a:srgbClr val="000000"/>
                </a:solidFill>
                <a:latin typeface="Source Sans Pro" panose="020B0503030403020204" pitchFamily="34" charset="0"/>
                <a:ea typeface="Source Sans Pro" panose="020B0503030403020204" pitchFamily="34" charset="0"/>
              </a:rPr>
              <a:t>He establecido un proceso de manufactura operacional en baja escala (produciendo productos comerciales). </a:t>
            </a:r>
          </a:p>
          <a:p>
            <a:pPr marL="171450" indent="-171450" algn="just" rtl="0" fontAlgn="base">
              <a:buFont typeface="Arial" panose="020B0604020202020204" pitchFamily="34" charset="0"/>
              <a:buChar char="•"/>
            </a:pPr>
            <a:r>
              <a:rPr lang="es-ES" sz="1050">
                <a:solidFill>
                  <a:srgbClr val="000000"/>
                </a:solidFill>
                <a:latin typeface="Source Sans Pro" panose="020B0503030403020204" pitchFamily="34" charset="0"/>
                <a:ea typeface="Source Sans Pro" panose="020B0503030403020204" pitchFamily="34" charset="0"/>
              </a:rPr>
              <a:t>He conseguido usuarios potenciales que prueben la versión final del producto. </a:t>
            </a:r>
          </a:p>
          <a:p>
            <a:pPr marL="171450" indent="-171450" algn="just" rtl="0" fontAlgn="base">
              <a:buFont typeface="Arial" panose="020B0604020202020204" pitchFamily="34" charset="0"/>
              <a:buChar char="•"/>
            </a:pPr>
            <a:r>
              <a:rPr lang="es-ES" sz="1050">
                <a:solidFill>
                  <a:srgbClr val="000000"/>
                </a:solidFill>
                <a:latin typeface="Source Sans Pro" panose="020B0503030403020204" pitchFamily="34" charset="0"/>
                <a:ea typeface="Source Sans Pro" panose="020B0503030403020204" pitchFamily="34" charset="0"/>
              </a:rPr>
              <a:t>He establecido una estructura organizacional adecuada para la implementación. </a:t>
            </a:r>
          </a:p>
          <a:p>
            <a:pPr marL="171450" indent="-171450" algn="just" rtl="0" fontAlgn="base">
              <a:buFont typeface="Arial" panose="020B0604020202020204" pitchFamily="34" charset="0"/>
              <a:buChar char="•"/>
            </a:pPr>
            <a:r>
              <a:rPr lang="es-ES" sz="1050">
                <a:solidFill>
                  <a:srgbClr val="000000"/>
                </a:solidFill>
                <a:latin typeface="Source Sans Pro" panose="020B0503030403020204" pitchFamily="34" charset="0"/>
                <a:ea typeface="Source Sans Pro" panose="020B0503030403020204" pitchFamily="34" charset="0"/>
              </a:rPr>
              <a:t>He construido un producto terminado para prueba de primeros clientes. </a:t>
            </a:r>
          </a:p>
        </p:txBody>
      </p:sp>
    </p:spTree>
    <p:extLst>
      <p:ext uri="{BB962C8B-B14F-4D97-AF65-F5344CB8AC3E}">
        <p14:creationId xmlns:p14="http://schemas.microsoft.com/office/powerpoint/2010/main" val="6303856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esquinas redondeadas 1">
            <a:extLst>
              <a:ext uri="{FF2B5EF4-FFF2-40B4-BE49-F238E27FC236}">
                <a16:creationId xmlns:a16="http://schemas.microsoft.com/office/drawing/2014/main" id="{5A51649E-8201-D958-E22C-DC98D2FC1128}"/>
              </a:ext>
            </a:extLst>
          </p:cNvPr>
          <p:cNvSpPr/>
          <p:nvPr/>
        </p:nvSpPr>
        <p:spPr>
          <a:xfrm>
            <a:off x="0" y="930166"/>
            <a:ext cx="12191999" cy="5927834"/>
          </a:xfrm>
          <a:prstGeom prst="roundRect">
            <a:avLst>
              <a:gd name="adj" fmla="val 0"/>
            </a:avLst>
          </a:prstGeom>
          <a:solidFill>
            <a:srgbClr val="0314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s-MX"/>
          </a:p>
        </p:txBody>
      </p:sp>
      <p:sp>
        <p:nvSpPr>
          <p:cNvPr id="21" name="Round Same Side Corner Rectangle 1">
            <a:extLst>
              <a:ext uri="{FF2B5EF4-FFF2-40B4-BE49-F238E27FC236}">
                <a16:creationId xmlns:a16="http://schemas.microsoft.com/office/drawing/2014/main" id="{B167B03C-6086-6EA4-E1AF-CE62D15A441F}"/>
              </a:ext>
            </a:extLst>
          </p:cNvPr>
          <p:cNvSpPr/>
          <p:nvPr/>
        </p:nvSpPr>
        <p:spPr>
          <a:xfrm rot="5400000">
            <a:off x="1458312" y="-1316418"/>
            <a:ext cx="662152" cy="3578772"/>
          </a:xfrm>
          <a:prstGeom prst="round2SameRect">
            <a:avLst>
              <a:gd name="adj1" fmla="val 50000"/>
              <a:gd name="adj2" fmla="val 0"/>
            </a:avLst>
          </a:prstGeom>
          <a:solidFill>
            <a:srgbClr val="082D8F"/>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nchorCtr="0"/>
          <a:lstStyle/>
          <a:p>
            <a:pPr algn="ctr"/>
            <a:r>
              <a:rPr lang="es-ES" sz="1800" b="1">
                <a:latin typeface="Poppins"/>
                <a:cs typeface="Poppins"/>
              </a:rPr>
              <a:t>Nivel de madurez de negocio  (BRL)</a:t>
            </a:r>
            <a:endParaRPr lang="es-ES" b="1"/>
          </a:p>
        </p:txBody>
      </p:sp>
      <p:sp>
        <p:nvSpPr>
          <p:cNvPr id="4" name="CuadroTexto 3">
            <a:extLst>
              <a:ext uri="{FF2B5EF4-FFF2-40B4-BE49-F238E27FC236}">
                <a16:creationId xmlns:a16="http://schemas.microsoft.com/office/drawing/2014/main" id="{093EAA97-9B3E-33FE-EC53-25B0091336A6}"/>
              </a:ext>
            </a:extLst>
          </p:cNvPr>
          <p:cNvSpPr txBox="1"/>
          <p:nvPr/>
        </p:nvSpPr>
        <p:spPr>
          <a:xfrm>
            <a:off x="210994" y="1007905"/>
            <a:ext cx="3674966" cy="307777"/>
          </a:xfrm>
          <a:prstGeom prst="rect">
            <a:avLst/>
          </a:prstGeom>
          <a:noFill/>
        </p:spPr>
        <p:txBody>
          <a:bodyPr wrap="square" lIns="0" rtlCol="0">
            <a:spAutoFit/>
          </a:bodyPr>
          <a:lstStyle/>
          <a:p>
            <a:r>
              <a:rPr lang="es-MX" sz="1400" b="1">
                <a:solidFill>
                  <a:schemeClr val="bg1"/>
                </a:solidFill>
                <a:latin typeface="Source Sans Pro" panose="020B0503030403020204" pitchFamily="34" charset="0"/>
                <a:ea typeface="Source Sans Pro" panose="020B0503030403020204" pitchFamily="34" charset="0"/>
              </a:rPr>
              <a:t>Nivel 1: </a:t>
            </a:r>
            <a:r>
              <a:rPr lang="es-MX" sz="1400">
                <a:solidFill>
                  <a:schemeClr val="bg1"/>
                </a:solidFill>
                <a:latin typeface="Source Sans Pro" panose="020B0503030403020204" pitchFamily="34" charset="0"/>
                <a:ea typeface="Source Sans Pro" panose="020B0503030403020204" pitchFamily="34" charset="0"/>
              </a:rPr>
              <a:t>Concepto inicial hipotético de negocio</a:t>
            </a:r>
          </a:p>
        </p:txBody>
      </p:sp>
      <p:sp>
        <p:nvSpPr>
          <p:cNvPr id="8" name="Rectángulo: esquinas redondeadas 7">
            <a:extLst>
              <a:ext uri="{FF2B5EF4-FFF2-40B4-BE49-F238E27FC236}">
                <a16:creationId xmlns:a16="http://schemas.microsoft.com/office/drawing/2014/main" id="{EAE0687D-5C09-42F8-AD20-51C2CA0CC5F6}"/>
              </a:ext>
            </a:extLst>
          </p:cNvPr>
          <p:cNvSpPr/>
          <p:nvPr/>
        </p:nvSpPr>
        <p:spPr>
          <a:xfrm>
            <a:off x="165992" y="1513541"/>
            <a:ext cx="3780000" cy="5188189"/>
          </a:xfrm>
          <a:prstGeom prst="roundRect">
            <a:avLst>
              <a:gd name="adj" fmla="val 8715"/>
            </a:avLst>
          </a:prstGeom>
          <a:solidFill>
            <a:srgbClr val="CCCE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rtl="0" fontAlgn="base"/>
            <a:r>
              <a:rPr lang="es-ES" sz="1050">
                <a:solidFill>
                  <a:srgbClr val="000000"/>
                </a:solidFill>
                <a:latin typeface="Source Sans Pro" panose="020B0503030403020204" pitchFamily="34" charset="0"/>
                <a:ea typeface="Source Sans Pro" panose="020B0503030403020204" pitchFamily="34" charset="0"/>
              </a:rPr>
              <a:t>Primera descripción de la idea potencial de negocio o del concepto de negocio. </a:t>
            </a:r>
          </a:p>
          <a:p>
            <a:pPr algn="just" rtl="0" fontAlgn="base"/>
            <a:endParaRPr lang="es-ES" sz="1050">
              <a:solidFill>
                <a:srgbClr val="000000"/>
              </a:solidFill>
              <a:latin typeface="Source Sans Pro" panose="020B0503030403020204" pitchFamily="34" charset="0"/>
              <a:ea typeface="Source Sans Pro" panose="020B0503030403020204" pitchFamily="34" charset="0"/>
            </a:endParaRPr>
          </a:p>
          <a:p>
            <a:pPr algn="just" rtl="0" fontAlgn="base"/>
            <a:r>
              <a:rPr lang="es-ES" sz="1050">
                <a:solidFill>
                  <a:srgbClr val="000000"/>
                </a:solidFill>
                <a:latin typeface="Source Sans Pro" panose="020B0503030403020204" pitchFamily="34" charset="0"/>
                <a:ea typeface="Source Sans Pro" panose="020B0503030403020204" pitchFamily="34" charset="0"/>
              </a:rPr>
              <a:t>Primera descripción de un concepto de negocio hipotético que aborda una necesidad o problema del mercado. </a:t>
            </a:r>
          </a:p>
          <a:p>
            <a:pPr algn="just" rtl="0" fontAlgn="base"/>
            <a:r>
              <a:rPr lang="es-ES" sz="1050">
                <a:solidFill>
                  <a:srgbClr val="000000"/>
                </a:solidFill>
                <a:latin typeface="Source Sans Pro" panose="020B0503030403020204" pitchFamily="34" charset="0"/>
                <a:ea typeface="Source Sans Pro" panose="020B0503030403020204" pitchFamily="34" charset="0"/>
              </a:rPr>
              <a:t>  </a:t>
            </a:r>
          </a:p>
          <a:p>
            <a:pPr algn="just" rtl="0" fontAlgn="base"/>
            <a:r>
              <a:rPr lang="es-ES" sz="1050">
                <a:solidFill>
                  <a:srgbClr val="000000"/>
                </a:solidFill>
                <a:latin typeface="Source Sans Pro" panose="020B0503030403020204" pitchFamily="34" charset="0"/>
                <a:ea typeface="Source Sans Pro" panose="020B0503030403020204" pitchFamily="34" charset="0"/>
              </a:rPr>
              <a:t>Se introduce un conocimiento básico del mercado y la competencia. </a:t>
            </a:r>
          </a:p>
          <a:p>
            <a:pPr algn="just" rtl="0" fontAlgn="base"/>
            <a:r>
              <a:rPr lang="es-ES" sz="1050">
                <a:solidFill>
                  <a:srgbClr val="000000"/>
                </a:solidFill>
                <a:latin typeface="Source Sans Pro" panose="020B0503030403020204" pitchFamily="34" charset="0"/>
                <a:ea typeface="Source Sans Pro" panose="020B0503030403020204" pitchFamily="34" charset="0"/>
              </a:rPr>
              <a:t>  </a:t>
            </a:r>
          </a:p>
          <a:p>
            <a:pPr algn="just" rtl="0" fontAlgn="base"/>
            <a:endParaRPr lang="es-ES" sz="1050">
              <a:solidFill>
                <a:srgbClr val="000000"/>
              </a:solidFill>
              <a:latin typeface="Source Sans Pro" panose="020B0503030403020204" pitchFamily="34" charset="0"/>
              <a:ea typeface="Source Sans Pro" panose="020B0503030403020204" pitchFamily="34" charset="0"/>
            </a:endParaRPr>
          </a:p>
          <a:p>
            <a:pPr algn="just" rtl="0" fontAlgn="base"/>
            <a:r>
              <a:rPr lang="es-ES" sz="1050">
                <a:solidFill>
                  <a:srgbClr val="000000"/>
                </a:solidFill>
                <a:latin typeface="Source Sans Pro" panose="020B0503030403020204" pitchFamily="34" charset="0"/>
                <a:ea typeface="Source Sans Pro" panose="020B0503030403020204" pitchFamily="34" charset="0"/>
              </a:rPr>
              <a:t>Poca comprensión del mercado y su potencial/tamaño, con hipótesis sobre posibles aplicaciones. </a:t>
            </a:r>
          </a:p>
          <a:p>
            <a:pPr algn="just" rtl="0" fontAlgn="base"/>
            <a:endParaRPr lang="es-ES" sz="1050">
              <a:solidFill>
                <a:srgbClr val="000000"/>
              </a:solidFill>
              <a:latin typeface="Source Sans Pro" panose="020B0503030403020204" pitchFamily="34" charset="0"/>
              <a:ea typeface="Source Sans Pro" panose="020B0503030403020204" pitchFamily="34" charset="0"/>
            </a:endParaRPr>
          </a:p>
          <a:p>
            <a:pPr algn="just" rtl="0" fontAlgn="base"/>
            <a:r>
              <a:rPr lang="es-ES" sz="1050">
                <a:solidFill>
                  <a:srgbClr val="000000"/>
                </a:solidFill>
                <a:latin typeface="Source Sans Pro" panose="020B0503030403020204" pitchFamily="34" charset="0"/>
                <a:ea typeface="Source Sans Pro" panose="020B0503030403020204" pitchFamily="34" charset="0"/>
              </a:rPr>
              <a:t>Poco conocimiento o comprensión de la competencia y soluciones alternativas. </a:t>
            </a:r>
          </a:p>
          <a:p>
            <a:pPr algn="just" rtl="0" fontAlgn="base"/>
            <a:endParaRPr lang="es-ES" sz="1050">
              <a:solidFill>
                <a:srgbClr val="000000"/>
              </a:solidFill>
              <a:latin typeface="Source Sans Pro" panose="020B0503030403020204" pitchFamily="34" charset="0"/>
              <a:ea typeface="Source Sans Pro" panose="020B0503030403020204" pitchFamily="34" charset="0"/>
            </a:endParaRPr>
          </a:p>
          <a:p>
            <a:pPr algn="just" rtl="0" fontAlgn="base"/>
            <a:r>
              <a:rPr lang="es-ES" sz="1050" b="1">
                <a:solidFill>
                  <a:srgbClr val="000000"/>
                </a:solidFill>
                <a:latin typeface="Source Sans Pro" panose="020B0503030403020204" pitchFamily="34" charset="0"/>
                <a:ea typeface="Source Sans Pro" panose="020B0503030403020204" pitchFamily="34" charset="0"/>
              </a:rPr>
              <a:t>Acciones realizadas: </a:t>
            </a:r>
          </a:p>
          <a:p>
            <a:pPr algn="just" rtl="0" fontAlgn="base"/>
            <a:endParaRPr lang="es-ES" sz="1050">
              <a:solidFill>
                <a:srgbClr val="000000"/>
              </a:solidFill>
              <a:latin typeface="Source Sans Pro" panose="020B0503030403020204" pitchFamily="34" charset="0"/>
              <a:ea typeface="Source Sans Pro" panose="020B0503030403020204" pitchFamily="34" charset="0"/>
            </a:endParaRPr>
          </a:p>
          <a:p>
            <a:pPr marL="171450" indent="-171450" algn="just" rtl="0" fontAlgn="base">
              <a:buFont typeface="Arial" panose="020B0604020202020204" pitchFamily="34" charset="0"/>
              <a:buChar char="•"/>
            </a:pPr>
            <a:r>
              <a:rPr lang="es-ES" sz="1050">
                <a:solidFill>
                  <a:srgbClr val="000000"/>
                </a:solidFill>
                <a:latin typeface="Source Sans Pro" panose="020B0503030403020204" pitchFamily="34" charset="0"/>
                <a:ea typeface="Source Sans Pro" panose="020B0503030403020204" pitchFamily="34" charset="0"/>
              </a:rPr>
              <a:t>He definido el problema y la solución de negocio. </a:t>
            </a:r>
          </a:p>
          <a:p>
            <a:pPr marL="171450" indent="-171450" algn="just" rtl="0" fontAlgn="base">
              <a:buFont typeface="Arial" panose="020B0604020202020204" pitchFamily="34" charset="0"/>
              <a:buChar char="•"/>
            </a:pPr>
            <a:r>
              <a:rPr lang="es-ES" sz="1050">
                <a:solidFill>
                  <a:srgbClr val="000000"/>
                </a:solidFill>
                <a:latin typeface="Source Sans Pro" panose="020B0503030403020204" pitchFamily="34" charset="0"/>
                <a:ea typeface="Source Sans Pro" panose="020B0503030403020204" pitchFamily="34" charset="0"/>
              </a:rPr>
              <a:t>He identificado de manera general el mercado y la competencia. </a:t>
            </a:r>
          </a:p>
        </p:txBody>
      </p:sp>
      <p:cxnSp>
        <p:nvCxnSpPr>
          <p:cNvPr id="62" name="Conector recto 61">
            <a:extLst>
              <a:ext uri="{FF2B5EF4-FFF2-40B4-BE49-F238E27FC236}">
                <a16:creationId xmlns:a16="http://schemas.microsoft.com/office/drawing/2014/main" id="{B8FFC13F-3606-142D-603D-1E7924806EA6}"/>
              </a:ext>
            </a:extLst>
          </p:cNvPr>
          <p:cNvCxnSpPr>
            <a:cxnSpLocks/>
          </p:cNvCxnSpPr>
          <p:nvPr/>
        </p:nvCxnSpPr>
        <p:spPr>
          <a:xfrm>
            <a:off x="4064000" y="930166"/>
            <a:ext cx="0" cy="5927834"/>
          </a:xfrm>
          <a:prstGeom prst="line">
            <a:avLst/>
          </a:prstGeom>
          <a:ln w="12700" cap="rnd" cmpd="thinThick">
            <a:solidFill>
              <a:schemeClr val="bg1"/>
            </a:solidFill>
            <a:prstDash val="solid"/>
            <a:round/>
          </a:ln>
        </p:spPr>
        <p:style>
          <a:lnRef idx="1">
            <a:schemeClr val="accent1"/>
          </a:lnRef>
          <a:fillRef idx="0">
            <a:schemeClr val="accent1"/>
          </a:fillRef>
          <a:effectRef idx="0">
            <a:schemeClr val="accent1"/>
          </a:effectRef>
          <a:fontRef idx="minor">
            <a:schemeClr val="tx1"/>
          </a:fontRef>
        </p:style>
      </p:cxnSp>
      <p:cxnSp>
        <p:nvCxnSpPr>
          <p:cNvPr id="63" name="Conector recto 62">
            <a:extLst>
              <a:ext uri="{FF2B5EF4-FFF2-40B4-BE49-F238E27FC236}">
                <a16:creationId xmlns:a16="http://schemas.microsoft.com/office/drawing/2014/main" id="{DA9DB08C-2256-C42D-456D-F4030BBC3419}"/>
              </a:ext>
            </a:extLst>
          </p:cNvPr>
          <p:cNvCxnSpPr>
            <a:cxnSpLocks/>
          </p:cNvCxnSpPr>
          <p:nvPr/>
        </p:nvCxnSpPr>
        <p:spPr>
          <a:xfrm>
            <a:off x="8128000" y="930166"/>
            <a:ext cx="0" cy="5927834"/>
          </a:xfrm>
          <a:prstGeom prst="line">
            <a:avLst/>
          </a:prstGeom>
          <a:ln w="12700" cap="rnd" cmpd="thinThick">
            <a:solidFill>
              <a:schemeClr val="bg1"/>
            </a:solidFill>
            <a:prstDash val="solid"/>
            <a:round/>
          </a:ln>
        </p:spPr>
        <p:style>
          <a:lnRef idx="1">
            <a:schemeClr val="accent1"/>
          </a:lnRef>
          <a:fillRef idx="0">
            <a:schemeClr val="accent1"/>
          </a:fillRef>
          <a:effectRef idx="0">
            <a:schemeClr val="accent1"/>
          </a:effectRef>
          <a:fontRef idx="minor">
            <a:schemeClr val="tx1"/>
          </a:fontRef>
        </p:style>
      </p:cxnSp>
      <p:sp>
        <p:nvSpPr>
          <p:cNvPr id="16" name="CuadroTexto 15">
            <a:extLst>
              <a:ext uri="{FF2B5EF4-FFF2-40B4-BE49-F238E27FC236}">
                <a16:creationId xmlns:a16="http://schemas.microsoft.com/office/drawing/2014/main" id="{C73C1A80-3B0E-F20E-DBA3-39C419DD2BCE}"/>
              </a:ext>
            </a:extLst>
          </p:cNvPr>
          <p:cNvSpPr txBox="1"/>
          <p:nvPr/>
        </p:nvSpPr>
        <p:spPr>
          <a:xfrm>
            <a:off x="4282508" y="1008999"/>
            <a:ext cx="3674966" cy="307777"/>
          </a:xfrm>
          <a:prstGeom prst="rect">
            <a:avLst/>
          </a:prstGeom>
          <a:noFill/>
        </p:spPr>
        <p:txBody>
          <a:bodyPr wrap="square" lIns="0" rtlCol="0">
            <a:spAutoFit/>
          </a:bodyPr>
          <a:lstStyle/>
          <a:p>
            <a:r>
              <a:rPr lang="es-MX" sz="1400" b="1">
                <a:solidFill>
                  <a:schemeClr val="bg1"/>
                </a:solidFill>
                <a:latin typeface="Source Sans Pro" panose="020B0503030403020204" pitchFamily="34" charset="0"/>
                <a:ea typeface="Source Sans Pro" panose="020B0503030403020204" pitchFamily="34" charset="0"/>
              </a:rPr>
              <a:t>Nivel 2: </a:t>
            </a:r>
            <a:r>
              <a:rPr lang="es-ES" sz="1400">
                <a:solidFill>
                  <a:schemeClr val="bg1"/>
                </a:solidFill>
                <a:latin typeface="Source Sans Pro" panose="020B0503030403020204" pitchFamily="34" charset="0"/>
                <a:ea typeface="Source Sans Pro" panose="020B0503030403020204" pitchFamily="34" charset="0"/>
              </a:rPr>
              <a:t>Descripción del concepto de negocio</a:t>
            </a:r>
            <a:endParaRPr lang="es-MX" sz="1400">
              <a:solidFill>
                <a:schemeClr val="bg1"/>
              </a:solidFill>
              <a:latin typeface="Source Sans Pro" panose="020B0503030403020204" pitchFamily="34" charset="0"/>
              <a:ea typeface="Source Sans Pro" panose="020B0503030403020204" pitchFamily="34" charset="0"/>
            </a:endParaRPr>
          </a:p>
        </p:txBody>
      </p:sp>
      <p:sp>
        <p:nvSpPr>
          <p:cNvPr id="17" name="Rectángulo: esquinas redondeadas 7">
            <a:extLst>
              <a:ext uri="{FF2B5EF4-FFF2-40B4-BE49-F238E27FC236}">
                <a16:creationId xmlns:a16="http://schemas.microsoft.com/office/drawing/2014/main" id="{AF218BC7-3013-1D4C-5B32-A9C9FF857EF4}"/>
              </a:ext>
            </a:extLst>
          </p:cNvPr>
          <p:cNvSpPr/>
          <p:nvPr/>
        </p:nvSpPr>
        <p:spPr>
          <a:xfrm>
            <a:off x="4205999" y="1513541"/>
            <a:ext cx="3751246" cy="5188189"/>
          </a:xfrm>
          <a:prstGeom prst="roundRect">
            <a:avLst>
              <a:gd name="adj" fmla="val 8715"/>
            </a:avLst>
          </a:prstGeom>
          <a:solidFill>
            <a:srgbClr val="CCCE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rtl="0" fontAlgn="base"/>
            <a:r>
              <a:rPr lang="es-ES" sz="1050">
                <a:solidFill>
                  <a:srgbClr val="000000"/>
                </a:solidFill>
                <a:latin typeface="Source Sans Pro" panose="020B0503030403020204" pitchFamily="34" charset="0"/>
                <a:ea typeface="Source Sans Pro" panose="020B0503030403020204" pitchFamily="34" charset="0"/>
              </a:rPr>
              <a:t>Se describe el concepto de negocio propuesto de alguna forma estructurada, por ejemplo, utilizando el método NABC (</a:t>
            </a:r>
            <a:r>
              <a:rPr lang="es-ES" sz="1050" i="1" err="1">
                <a:solidFill>
                  <a:srgbClr val="000000"/>
                </a:solidFill>
                <a:latin typeface="Source Sans Pro" panose="020B0503030403020204" pitchFamily="34" charset="0"/>
                <a:ea typeface="Source Sans Pro" panose="020B0503030403020204" pitchFamily="34" charset="0"/>
              </a:rPr>
              <a:t>Need</a:t>
            </a:r>
            <a:r>
              <a:rPr lang="es-ES" sz="1050" i="1">
                <a:solidFill>
                  <a:srgbClr val="000000"/>
                </a:solidFill>
                <a:latin typeface="Source Sans Pro" panose="020B0503030403020204" pitchFamily="34" charset="0"/>
                <a:ea typeface="Source Sans Pro" panose="020B0503030403020204" pitchFamily="34" charset="0"/>
              </a:rPr>
              <a:t>, necesidad de cliente o mercado; </a:t>
            </a:r>
            <a:r>
              <a:rPr lang="es-ES" sz="1050" i="1" err="1">
                <a:solidFill>
                  <a:srgbClr val="000000"/>
                </a:solidFill>
                <a:latin typeface="Source Sans Pro" panose="020B0503030403020204" pitchFamily="34" charset="0"/>
                <a:ea typeface="Source Sans Pro" panose="020B0503030403020204" pitchFamily="34" charset="0"/>
              </a:rPr>
              <a:t>Approach</a:t>
            </a:r>
            <a:r>
              <a:rPr lang="es-ES" sz="1050" i="1">
                <a:solidFill>
                  <a:srgbClr val="000000"/>
                </a:solidFill>
                <a:latin typeface="Source Sans Pro" panose="020B0503030403020204" pitchFamily="34" charset="0"/>
                <a:ea typeface="Source Sans Pro" panose="020B0503030403020204" pitchFamily="34" charset="0"/>
              </a:rPr>
              <a:t>, enfoque/propuesta de valor para satisfacer la necesidad; Benefit, beneficios que proporcionará nuestra propuesta al cliente; </a:t>
            </a:r>
            <a:r>
              <a:rPr lang="es-ES" sz="1050" i="1" err="1">
                <a:solidFill>
                  <a:srgbClr val="000000"/>
                </a:solidFill>
                <a:latin typeface="Source Sans Pro" panose="020B0503030403020204" pitchFamily="34" charset="0"/>
                <a:ea typeface="Source Sans Pro" panose="020B0503030403020204" pitchFamily="34" charset="0"/>
              </a:rPr>
              <a:t>Competition</a:t>
            </a:r>
            <a:r>
              <a:rPr lang="es-ES" sz="1050" i="1">
                <a:solidFill>
                  <a:srgbClr val="000000"/>
                </a:solidFill>
                <a:latin typeface="Source Sans Pro" panose="020B0503030403020204" pitchFamily="34" charset="0"/>
                <a:ea typeface="Source Sans Pro" panose="020B0503030403020204" pitchFamily="34" charset="0"/>
              </a:rPr>
              <a:t>, porque nuestra propuesta de valor/beneficios son superiores a los de los competidores</a:t>
            </a:r>
            <a:r>
              <a:rPr lang="es-ES" sz="1050">
                <a:solidFill>
                  <a:srgbClr val="000000"/>
                </a:solidFill>
                <a:latin typeface="Source Sans Pro" panose="020B0503030403020204" pitchFamily="34" charset="0"/>
                <a:ea typeface="Source Sans Pro" panose="020B0503030403020204" pitchFamily="34" charset="0"/>
              </a:rPr>
              <a:t>). Incluyendo su propuesta de valor única y cómo se diferencia de la competencia. </a:t>
            </a:r>
          </a:p>
          <a:p>
            <a:pPr algn="just" rtl="0" fontAlgn="base"/>
            <a:endParaRPr lang="es-ES" sz="1050">
              <a:solidFill>
                <a:srgbClr val="000000"/>
              </a:solidFill>
              <a:latin typeface="Source Sans Pro" panose="020B0503030403020204" pitchFamily="34" charset="0"/>
              <a:ea typeface="Source Sans Pro" panose="020B0503030403020204" pitchFamily="34" charset="0"/>
            </a:endParaRPr>
          </a:p>
          <a:p>
            <a:pPr algn="just" rtl="0" fontAlgn="base"/>
            <a:r>
              <a:rPr lang="es-ES" sz="1050">
                <a:solidFill>
                  <a:srgbClr val="000000"/>
                </a:solidFill>
                <a:latin typeface="Source Sans Pro" panose="020B0503030403020204" pitchFamily="34" charset="0"/>
                <a:ea typeface="Source Sans Pro" panose="020B0503030403020204" pitchFamily="34" charset="0"/>
              </a:rPr>
              <a:t>Se identifica y describe uno o varios mercados o aplicaciones a nivel general, por ejemplo, el número de usuarios, TAM (Mercado Total Disponible o Dirigible) (todos aquellos a quienes deseas llegar). </a:t>
            </a:r>
          </a:p>
          <a:p>
            <a:pPr algn="just" rtl="0" fontAlgn="base"/>
            <a:endParaRPr lang="es-ES" sz="1050">
              <a:solidFill>
                <a:srgbClr val="000000"/>
              </a:solidFill>
              <a:latin typeface="Source Sans Pro" panose="020B0503030403020204" pitchFamily="34" charset="0"/>
              <a:ea typeface="Source Sans Pro" panose="020B0503030403020204" pitchFamily="34" charset="0"/>
            </a:endParaRPr>
          </a:p>
          <a:p>
            <a:pPr algn="just" rtl="0" fontAlgn="base"/>
            <a:r>
              <a:rPr lang="es-ES" sz="1050">
                <a:solidFill>
                  <a:srgbClr val="000000"/>
                </a:solidFill>
                <a:latin typeface="Source Sans Pro" panose="020B0503030403020204" pitchFamily="34" charset="0"/>
                <a:ea typeface="Source Sans Pro" panose="020B0503030403020204" pitchFamily="34" charset="0"/>
              </a:rPr>
              <a:t>Se identifican algunos competidores y/o alternativas. </a:t>
            </a:r>
          </a:p>
          <a:p>
            <a:pPr algn="just" rtl="0" fontAlgn="base"/>
            <a:endParaRPr lang="es-ES" sz="1050">
              <a:solidFill>
                <a:srgbClr val="000000"/>
              </a:solidFill>
              <a:latin typeface="Source Sans Pro" panose="020B0503030403020204" pitchFamily="34" charset="0"/>
              <a:ea typeface="Source Sans Pro" panose="020B0503030403020204" pitchFamily="34" charset="0"/>
            </a:endParaRPr>
          </a:p>
          <a:p>
            <a:pPr algn="just" rtl="0" fontAlgn="base"/>
            <a:r>
              <a:rPr lang="es-ES" sz="1050" b="1">
                <a:solidFill>
                  <a:srgbClr val="000000"/>
                </a:solidFill>
                <a:latin typeface="Source Sans Pro" panose="020B0503030403020204" pitchFamily="34" charset="0"/>
                <a:ea typeface="Source Sans Pro" panose="020B0503030403020204" pitchFamily="34" charset="0"/>
              </a:rPr>
              <a:t>Acciones realizadas: </a:t>
            </a:r>
          </a:p>
          <a:p>
            <a:pPr algn="just" rtl="0" fontAlgn="base"/>
            <a:endParaRPr lang="es-ES" sz="1050">
              <a:solidFill>
                <a:srgbClr val="000000"/>
              </a:solidFill>
              <a:latin typeface="Source Sans Pro" panose="020B0503030403020204" pitchFamily="34" charset="0"/>
              <a:ea typeface="Source Sans Pro" panose="020B0503030403020204" pitchFamily="34" charset="0"/>
            </a:endParaRPr>
          </a:p>
          <a:p>
            <a:pPr marL="171450" indent="-171450" algn="just" rtl="0" fontAlgn="base">
              <a:buFont typeface="Arial" panose="020B0604020202020204" pitchFamily="34" charset="0"/>
              <a:buChar char="•"/>
            </a:pPr>
            <a:r>
              <a:rPr lang="es-ES" sz="1050">
                <a:solidFill>
                  <a:srgbClr val="000000"/>
                </a:solidFill>
                <a:latin typeface="Source Sans Pro" panose="020B0503030403020204" pitchFamily="34" charset="0"/>
                <a:ea typeface="Source Sans Pro" panose="020B0503030403020204" pitchFamily="34" charset="0"/>
              </a:rPr>
              <a:t>He desarrollado una descripción detallada y estructurada del concepto de negocio. </a:t>
            </a:r>
          </a:p>
          <a:p>
            <a:pPr marL="171450" indent="-171450" algn="just" rtl="0" fontAlgn="base">
              <a:buFont typeface="Arial" panose="020B0604020202020204" pitchFamily="34" charset="0"/>
              <a:buChar char="•"/>
            </a:pPr>
            <a:r>
              <a:rPr lang="es-ES" sz="1050">
                <a:solidFill>
                  <a:srgbClr val="000000"/>
                </a:solidFill>
                <a:latin typeface="Source Sans Pro" panose="020B0503030403020204" pitchFamily="34" charset="0"/>
                <a:ea typeface="Source Sans Pro" panose="020B0503030403020204" pitchFamily="34" charset="0"/>
              </a:rPr>
              <a:t>He identificado claramente el mercado objetivo al que se dirige el negocio. </a:t>
            </a:r>
          </a:p>
          <a:p>
            <a:pPr marL="171450" indent="-171450" algn="just" rtl="0" fontAlgn="base">
              <a:buFont typeface="Arial" panose="020B0604020202020204" pitchFamily="34" charset="0"/>
              <a:buChar char="•"/>
            </a:pPr>
            <a:r>
              <a:rPr lang="es-ES" sz="1050">
                <a:solidFill>
                  <a:srgbClr val="000000"/>
                </a:solidFill>
                <a:latin typeface="Source Sans Pro" panose="020B0503030403020204" pitchFamily="34" charset="0"/>
                <a:ea typeface="Source Sans Pro" panose="020B0503030403020204" pitchFamily="34" charset="0"/>
              </a:rPr>
              <a:t>He realizado un análisis de la competencia y comprendo sus fortalezas y debilidades. </a:t>
            </a:r>
          </a:p>
          <a:p>
            <a:pPr marL="171450" indent="-171450" algn="just" rtl="0" fontAlgn="base">
              <a:buFont typeface="Arial" panose="020B0604020202020204" pitchFamily="34" charset="0"/>
              <a:buChar char="•"/>
            </a:pPr>
            <a:r>
              <a:rPr lang="es-ES" sz="1050">
                <a:solidFill>
                  <a:srgbClr val="000000"/>
                </a:solidFill>
                <a:latin typeface="Source Sans Pro" panose="020B0503030403020204" pitchFamily="34" charset="0"/>
                <a:ea typeface="Source Sans Pro" panose="020B0503030403020204" pitchFamily="34" charset="0"/>
              </a:rPr>
              <a:t>He alineado el problema que el producto o servicio aborda con la solución que ofrece. </a:t>
            </a:r>
          </a:p>
          <a:p>
            <a:pPr marL="171450" indent="-171450" algn="just" rtl="0" fontAlgn="base">
              <a:buFont typeface="Arial" panose="020B0604020202020204" pitchFamily="34" charset="0"/>
              <a:buChar char="•"/>
            </a:pPr>
            <a:r>
              <a:rPr lang="es-ES" sz="1050">
                <a:solidFill>
                  <a:srgbClr val="000000"/>
                </a:solidFill>
                <a:latin typeface="Source Sans Pro" panose="020B0503030403020204" pitchFamily="34" charset="0"/>
                <a:ea typeface="Source Sans Pro" panose="020B0503030403020204" pitchFamily="34" charset="0"/>
              </a:rPr>
              <a:t>He investigado y recopilado datos sobre las necesidades y preferencias de los clientes potenciales. </a:t>
            </a:r>
          </a:p>
        </p:txBody>
      </p:sp>
      <p:sp>
        <p:nvSpPr>
          <p:cNvPr id="18" name="CuadroTexto 17">
            <a:extLst>
              <a:ext uri="{FF2B5EF4-FFF2-40B4-BE49-F238E27FC236}">
                <a16:creationId xmlns:a16="http://schemas.microsoft.com/office/drawing/2014/main" id="{4C53E5D3-C0D7-0DE5-13AD-D66E61DEAAAD}"/>
              </a:ext>
            </a:extLst>
          </p:cNvPr>
          <p:cNvSpPr txBox="1"/>
          <p:nvPr/>
        </p:nvSpPr>
        <p:spPr>
          <a:xfrm>
            <a:off x="8269999" y="1008999"/>
            <a:ext cx="3711001" cy="307777"/>
          </a:xfrm>
          <a:prstGeom prst="rect">
            <a:avLst/>
          </a:prstGeom>
          <a:noFill/>
        </p:spPr>
        <p:txBody>
          <a:bodyPr wrap="square" lIns="0" rtlCol="0">
            <a:spAutoFit/>
          </a:bodyPr>
          <a:lstStyle/>
          <a:p>
            <a:r>
              <a:rPr lang="es-MX" sz="1400" b="1">
                <a:solidFill>
                  <a:schemeClr val="bg1"/>
                </a:solidFill>
                <a:latin typeface="Source Sans Pro" panose="020B0503030403020204" pitchFamily="34" charset="0"/>
                <a:ea typeface="Source Sans Pro" panose="020B0503030403020204" pitchFamily="34" charset="0"/>
              </a:rPr>
              <a:t>Nivel 3: </a:t>
            </a:r>
            <a:r>
              <a:rPr lang="es-MX" sz="1400">
                <a:solidFill>
                  <a:schemeClr val="bg1"/>
                </a:solidFill>
                <a:latin typeface="Source Sans Pro" panose="020B0503030403020204" pitchFamily="34" charset="0"/>
                <a:ea typeface="Source Sans Pro" panose="020B0503030403020204" pitchFamily="34" charset="0"/>
              </a:rPr>
              <a:t>Diseño básico del modelo de negocio</a:t>
            </a:r>
          </a:p>
        </p:txBody>
      </p:sp>
      <p:sp>
        <p:nvSpPr>
          <p:cNvPr id="19" name="Rectángulo: esquinas redondeadas 7">
            <a:extLst>
              <a:ext uri="{FF2B5EF4-FFF2-40B4-BE49-F238E27FC236}">
                <a16:creationId xmlns:a16="http://schemas.microsoft.com/office/drawing/2014/main" id="{5B71D830-DB0D-EA52-625A-D5C0AF0C1383}"/>
              </a:ext>
            </a:extLst>
          </p:cNvPr>
          <p:cNvSpPr/>
          <p:nvPr/>
        </p:nvSpPr>
        <p:spPr>
          <a:xfrm>
            <a:off x="8270000" y="1517626"/>
            <a:ext cx="3780000" cy="5198481"/>
          </a:xfrm>
          <a:prstGeom prst="roundRect">
            <a:avLst>
              <a:gd name="adj" fmla="val 8715"/>
            </a:avLst>
          </a:prstGeom>
          <a:solidFill>
            <a:srgbClr val="CCCE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rtl="0" fontAlgn="base"/>
            <a:r>
              <a:rPr lang="es-ES" sz="1050">
                <a:solidFill>
                  <a:srgbClr val="000000"/>
                </a:solidFill>
                <a:latin typeface="Source Sans Pro" panose="020B0503030403020204" pitchFamily="34" charset="0"/>
                <a:ea typeface="Source Sans Pro" panose="020B0503030403020204" pitchFamily="34" charset="0"/>
              </a:rPr>
              <a:t>Existe un borrador del modelo de negocio en formato de </a:t>
            </a:r>
            <a:r>
              <a:rPr lang="es-ES" sz="1050" err="1">
                <a:solidFill>
                  <a:srgbClr val="000000"/>
                </a:solidFill>
                <a:latin typeface="Source Sans Pro" panose="020B0503030403020204" pitchFamily="34" charset="0"/>
                <a:ea typeface="Source Sans Pro" panose="020B0503030403020204" pitchFamily="34" charset="0"/>
              </a:rPr>
              <a:t>canvas</a:t>
            </a:r>
            <a:r>
              <a:rPr lang="es-ES" sz="1050">
                <a:solidFill>
                  <a:srgbClr val="000000"/>
                </a:solidFill>
                <a:latin typeface="Source Sans Pro" panose="020B0503030403020204" pitchFamily="34" charset="0"/>
                <a:ea typeface="Source Sans Pro" panose="020B0503030403020204" pitchFamily="34" charset="0"/>
              </a:rPr>
              <a:t> (</a:t>
            </a:r>
            <a:r>
              <a:rPr lang="es-ES" sz="1050" err="1">
                <a:solidFill>
                  <a:srgbClr val="000000"/>
                </a:solidFill>
                <a:latin typeface="Source Sans Pro" panose="020B0503030403020204" pitchFamily="34" charset="0"/>
                <a:ea typeface="Source Sans Pro" panose="020B0503030403020204" pitchFamily="34" charset="0"/>
              </a:rPr>
              <a:t>business</a:t>
            </a:r>
            <a:r>
              <a:rPr lang="es-ES" sz="1050">
                <a:solidFill>
                  <a:srgbClr val="000000"/>
                </a:solidFill>
                <a:latin typeface="Source Sans Pro" panose="020B0503030403020204" pitchFamily="34" charset="0"/>
                <a:ea typeface="Source Sans Pro" panose="020B0503030403020204" pitchFamily="34" charset="0"/>
              </a:rPr>
              <a:t> </a:t>
            </a:r>
            <a:r>
              <a:rPr lang="es-ES" sz="1050" err="1">
                <a:solidFill>
                  <a:srgbClr val="000000"/>
                </a:solidFill>
                <a:latin typeface="Source Sans Pro" panose="020B0503030403020204" pitchFamily="34" charset="0"/>
                <a:ea typeface="Source Sans Pro" panose="020B0503030403020204" pitchFamily="34" charset="0"/>
              </a:rPr>
              <a:t>model</a:t>
            </a:r>
            <a:r>
              <a:rPr lang="es-ES" sz="1050">
                <a:solidFill>
                  <a:srgbClr val="000000"/>
                </a:solidFill>
                <a:latin typeface="Source Sans Pro" panose="020B0503030403020204" pitchFamily="34" charset="0"/>
                <a:ea typeface="Source Sans Pro" panose="020B0503030403020204" pitchFamily="34" charset="0"/>
              </a:rPr>
              <a:t> </a:t>
            </a:r>
            <a:r>
              <a:rPr lang="es-ES" sz="1050" err="1">
                <a:solidFill>
                  <a:srgbClr val="000000"/>
                </a:solidFill>
                <a:latin typeface="Source Sans Pro" panose="020B0503030403020204" pitchFamily="34" charset="0"/>
                <a:ea typeface="Source Sans Pro" panose="020B0503030403020204" pitchFamily="34" charset="0"/>
              </a:rPr>
              <a:t>canvas</a:t>
            </a:r>
            <a:r>
              <a:rPr lang="es-ES" sz="1050">
                <a:solidFill>
                  <a:srgbClr val="000000"/>
                </a:solidFill>
                <a:latin typeface="Source Sans Pro" panose="020B0503030403020204" pitchFamily="34" charset="0"/>
                <a:ea typeface="Source Sans Pro" panose="020B0503030403020204" pitchFamily="34" charset="0"/>
              </a:rPr>
              <a:t>), pero típicamente sin las partes de ingresos/costos y detalles de estos. </a:t>
            </a:r>
          </a:p>
          <a:p>
            <a:pPr algn="just" rtl="0" fontAlgn="base"/>
            <a:endParaRPr lang="es-ES" sz="1050">
              <a:solidFill>
                <a:srgbClr val="000000"/>
              </a:solidFill>
              <a:latin typeface="Source Sans Pro" panose="020B0503030403020204" pitchFamily="34" charset="0"/>
              <a:ea typeface="Source Sans Pro" panose="020B0503030403020204" pitchFamily="34" charset="0"/>
            </a:endParaRPr>
          </a:p>
          <a:p>
            <a:pPr algn="just" rtl="0" fontAlgn="base"/>
            <a:r>
              <a:rPr lang="es-ES" sz="1050">
                <a:solidFill>
                  <a:srgbClr val="000000"/>
                </a:solidFill>
                <a:latin typeface="Source Sans Pro" panose="020B0503030403020204" pitchFamily="34" charset="0"/>
                <a:ea typeface="Source Sans Pro" panose="020B0503030403020204" pitchFamily="34" charset="0"/>
              </a:rPr>
              <a:t>La descripción del mercado se está volviendo más detallada, con aplicaciones de mercado más específicas y segmentos identificados. Se identifican las aplicaciones objetivo. </a:t>
            </a:r>
          </a:p>
          <a:p>
            <a:pPr algn="just" rtl="0" fontAlgn="base"/>
            <a:endParaRPr lang="es-ES" sz="1050">
              <a:solidFill>
                <a:srgbClr val="000000"/>
              </a:solidFill>
              <a:latin typeface="Source Sans Pro" panose="020B0503030403020204" pitchFamily="34" charset="0"/>
              <a:ea typeface="Source Sans Pro" panose="020B0503030403020204" pitchFamily="34" charset="0"/>
            </a:endParaRPr>
          </a:p>
          <a:p>
            <a:pPr algn="just" rtl="0" fontAlgn="base"/>
            <a:r>
              <a:rPr lang="es-ES" sz="1050">
                <a:solidFill>
                  <a:srgbClr val="000000"/>
                </a:solidFill>
                <a:latin typeface="Source Sans Pro" panose="020B0503030403020204" pitchFamily="34" charset="0"/>
                <a:ea typeface="Source Sans Pro" panose="020B0503030403020204" pitchFamily="34" charset="0"/>
              </a:rPr>
              <a:t>El potencial del mercado y el tamaño del mercado se cuantifican con TAM (Mercado Total Disponible) y SAM (Mercado Disponible por Segmento/Servido) (todos aquellos a quienes has decidido/puedes llegar). </a:t>
            </a:r>
          </a:p>
          <a:p>
            <a:pPr algn="just" rtl="0" fontAlgn="base"/>
            <a:endParaRPr lang="es-ES" sz="1050">
              <a:solidFill>
                <a:srgbClr val="000000"/>
              </a:solidFill>
              <a:latin typeface="Source Sans Pro" panose="020B0503030403020204" pitchFamily="34" charset="0"/>
              <a:ea typeface="Source Sans Pro" panose="020B0503030403020204" pitchFamily="34" charset="0"/>
            </a:endParaRPr>
          </a:p>
          <a:p>
            <a:pPr algn="just" rtl="0" fontAlgn="base"/>
            <a:r>
              <a:rPr lang="es-ES" sz="1050">
                <a:solidFill>
                  <a:srgbClr val="000000"/>
                </a:solidFill>
                <a:latin typeface="Source Sans Pro" panose="020B0503030403020204" pitchFamily="34" charset="0"/>
                <a:ea typeface="Source Sans Pro" panose="020B0503030403020204" pitchFamily="34" charset="0"/>
              </a:rPr>
              <a:t>Se cuenta con una visión general de competidores más completa, incluyendo competidores directos/indirectos y alternativas. </a:t>
            </a:r>
          </a:p>
          <a:p>
            <a:pPr algn="just" rtl="0" fontAlgn="base"/>
            <a:endParaRPr lang="es-ES" sz="1050">
              <a:solidFill>
                <a:srgbClr val="000000"/>
              </a:solidFill>
              <a:latin typeface="Source Sans Pro" panose="020B0503030403020204" pitchFamily="34" charset="0"/>
              <a:ea typeface="Source Sans Pro" panose="020B0503030403020204" pitchFamily="34" charset="0"/>
            </a:endParaRPr>
          </a:p>
          <a:p>
            <a:pPr algn="just" rtl="0" fontAlgn="base"/>
            <a:r>
              <a:rPr lang="es-ES" sz="1050" b="1">
                <a:solidFill>
                  <a:srgbClr val="000000"/>
                </a:solidFill>
                <a:latin typeface="Source Sans Pro" panose="020B0503030403020204" pitchFamily="34" charset="0"/>
                <a:ea typeface="Source Sans Pro" panose="020B0503030403020204" pitchFamily="34" charset="0"/>
              </a:rPr>
              <a:t>Acciones realizadas: </a:t>
            </a:r>
          </a:p>
          <a:p>
            <a:pPr algn="just" rtl="0" fontAlgn="base"/>
            <a:endParaRPr lang="es-ES" sz="1050">
              <a:solidFill>
                <a:srgbClr val="000000"/>
              </a:solidFill>
              <a:latin typeface="Source Sans Pro" panose="020B0503030403020204" pitchFamily="34" charset="0"/>
              <a:ea typeface="Source Sans Pro" panose="020B0503030403020204" pitchFamily="34" charset="0"/>
            </a:endParaRPr>
          </a:p>
          <a:p>
            <a:pPr marL="171450" indent="-171450" algn="just" rtl="0" fontAlgn="base">
              <a:buFont typeface="Arial" panose="020B0604020202020204" pitchFamily="34" charset="0"/>
              <a:buChar char="•"/>
            </a:pPr>
            <a:r>
              <a:rPr lang="es-ES" sz="1050">
                <a:solidFill>
                  <a:srgbClr val="000000"/>
                </a:solidFill>
                <a:latin typeface="Source Sans Pro" panose="020B0503030403020204" pitchFamily="34" charset="0"/>
                <a:ea typeface="Source Sans Pro" panose="020B0503030403020204" pitchFamily="34" charset="0"/>
              </a:rPr>
              <a:t>He diseñado un modelo básico de negocio que describe cómo se generarán ingresos. </a:t>
            </a:r>
          </a:p>
          <a:p>
            <a:pPr marL="171450" indent="-171450" algn="just" rtl="0" fontAlgn="base">
              <a:buFont typeface="Arial" panose="020B0604020202020204" pitchFamily="34" charset="0"/>
              <a:buChar char="•"/>
            </a:pPr>
            <a:r>
              <a:rPr lang="es-ES" sz="1050">
                <a:solidFill>
                  <a:srgbClr val="000000"/>
                </a:solidFill>
                <a:latin typeface="Source Sans Pro" panose="020B0503030403020204" pitchFamily="34" charset="0"/>
                <a:ea typeface="Source Sans Pro" panose="020B0503030403020204" pitchFamily="34" charset="0"/>
              </a:rPr>
              <a:t>He realizado un estudio en profundidad del segmento de mercado al que se desea dirigirse. </a:t>
            </a:r>
          </a:p>
          <a:p>
            <a:pPr marL="171450" indent="-171450" algn="just" rtl="0" fontAlgn="base">
              <a:buFont typeface="Arial" panose="020B0604020202020204" pitchFamily="34" charset="0"/>
              <a:buChar char="•"/>
            </a:pPr>
            <a:r>
              <a:rPr lang="es-ES" sz="1050">
                <a:solidFill>
                  <a:srgbClr val="000000"/>
                </a:solidFill>
                <a:latin typeface="Source Sans Pro" panose="020B0503030403020204" pitchFamily="34" charset="0"/>
                <a:ea typeface="Source Sans Pro" panose="020B0503030403020204" pitchFamily="34" charset="0"/>
              </a:rPr>
              <a:t>He analizado a fondo los competidores directos e indirectos. </a:t>
            </a:r>
          </a:p>
          <a:p>
            <a:pPr marL="171450" indent="-171450" algn="just" rtl="0" fontAlgn="base">
              <a:buFont typeface="Arial" panose="020B0604020202020204" pitchFamily="34" charset="0"/>
              <a:buChar char="•"/>
            </a:pPr>
            <a:r>
              <a:rPr lang="es-ES" sz="1050">
                <a:solidFill>
                  <a:srgbClr val="000000"/>
                </a:solidFill>
                <a:latin typeface="Source Sans Pro" panose="020B0503030403020204" pitchFamily="34" charset="0"/>
                <a:ea typeface="Source Sans Pro" panose="020B0503030403020204" pitchFamily="34" charset="0"/>
              </a:rPr>
              <a:t>He considerado estrategias de diferenciación para destacar el producto o servicio en el mercado. </a:t>
            </a:r>
          </a:p>
          <a:p>
            <a:pPr marL="171450" indent="-171450" algn="just" rtl="0" fontAlgn="base">
              <a:buFont typeface="Arial" panose="020B0604020202020204" pitchFamily="34" charset="0"/>
              <a:buChar char="•"/>
            </a:pPr>
            <a:r>
              <a:rPr lang="es-ES" sz="1050">
                <a:solidFill>
                  <a:srgbClr val="000000"/>
                </a:solidFill>
                <a:latin typeface="Source Sans Pro" panose="020B0503030403020204" pitchFamily="34" charset="0"/>
                <a:ea typeface="Source Sans Pro" panose="020B0503030403020204" pitchFamily="34" charset="0"/>
              </a:rPr>
              <a:t>He identificado los recursos clave y las alianzas necesarias para implementar el modelo de negocio. </a:t>
            </a:r>
          </a:p>
          <a:p>
            <a:pPr algn="just" rtl="0" fontAlgn="base"/>
            <a:endParaRPr lang="es-ES" sz="1050">
              <a:solidFill>
                <a:srgbClr val="000000"/>
              </a:solidFill>
              <a:latin typeface="Source Sans Pro" panose="020B0503030403020204" pitchFamily="34" charset="0"/>
              <a:ea typeface="Source Sans Pro" panose="020B0503030403020204" pitchFamily="34" charset="0"/>
            </a:endParaRPr>
          </a:p>
          <a:p>
            <a:pPr algn="just" rtl="0" fontAlgn="base"/>
            <a:r>
              <a:rPr lang="es-ES" sz="1050">
                <a:solidFill>
                  <a:srgbClr val="000000"/>
                </a:solidFill>
                <a:latin typeface="Source Sans Pro" panose="020B0503030403020204" pitchFamily="34" charset="0"/>
                <a:ea typeface="Source Sans Pro" panose="020B0503030403020204" pitchFamily="34" charset="0"/>
              </a:rPr>
              <a:t> </a:t>
            </a:r>
          </a:p>
        </p:txBody>
      </p:sp>
    </p:spTree>
    <p:extLst>
      <p:ext uri="{BB962C8B-B14F-4D97-AF65-F5344CB8AC3E}">
        <p14:creationId xmlns:p14="http://schemas.microsoft.com/office/powerpoint/2010/main" val="2539494578"/>
      </p:ext>
    </p:extLst>
  </p:cSld>
  <p:clrMapOvr>
    <a:masterClrMapping/>
  </p:clrMapOvr>
</p:sld>
</file>

<file path=ppt/theme/theme1.xml><?xml version="1.0" encoding="utf-8"?>
<a:theme xmlns:a="http://schemas.openxmlformats.org/drawingml/2006/main" name="1_Opinno">
  <a:themeElements>
    <a:clrScheme name="Visa">
      <a:dk1>
        <a:srgbClr val="000000"/>
      </a:dk1>
      <a:lt1>
        <a:srgbClr val="FFFFFF"/>
      </a:lt1>
      <a:dk2>
        <a:srgbClr val="353D31"/>
      </a:dk2>
      <a:lt2>
        <a:srgbClr val="EEF0F1"/>
      </a:lt2>
      <a:accent1>
        <a:srgbClr val="2A40D0"/>
      </a:accent1>
      <a:accent2>
        <a:srgbClr val="A35FEE"/>
      </a:accent2>
      <a:accent3>
        <a:srgbClr val="F3BF00"/>
      </a:accent3>
      <a:accent4>
        <a:srgbClr val="98EDDF"/>
      </a:accent4>
      <a:accent5>
        <a:srgbClr val="DD8DBE"/>
      </a:accent5>
      <a:accent6>
        <a:srgbClr val="A25FED"/>
      </a:accent6>
      <a:hlink>
        <a:srgbClr val="293FCF"/>
      </a:hlink>
      <a:folHlink>
        <a:srgbClr val="353D31"/>
      </a:folHlink>
    </a:clrScheme>
    <a:fontScheme name="Opinno 2021">
      <a:majorFont>
        <a:latin typeface="Poppins ExtraBold"/>
        <a:ea typeface=""/>
        <a:cs typeface=""/>
      </a:majorFont>
      <a:minorFont>
        <a:latin typeface="Poppin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_Opinno">
  <a:themeElements>
    <a:clrScheme name="Visa">
      <a:dk1>
        <a:srgbClr val="000000"/>
      </a:dk1>
      <a:lt1>
        <a:srgbClr val="FFFFFF"/>
      </a:lt1>
      <a:dk2>
        <a:srgbClr val="353D31"/>
      </a:dk2>
      <a:lt2>
        <a:srgbClr val="EEF0F1"/>
      </a:lt2>
      <a:accent1>
        <a:srgbClr val="2A40D0"/>
      </a:accent1>
      <a:accent2>
        <a:srgbClr val="A35FEE"/>
      </a:accent2>
      <a:accent3>
        <a:srgbClr val="F3BF00"/>
      </a:accent3>
      <a:accent4>
        <a:srgbClr val="98EDDF"/>
      </a:accent4>
      <a:accent5>
        <a:srgbClr val="DD8DBE"/>
      </a:accent5>
      <a:accent6>
        <a:srgbClr val="A25FED"/>
      </a:accent6>
      <a:hlink>
        <a:srgbClr val="293FCF"/>
      </a:hlink>
      <a:folHlink>
        <a:srgbClr val="353D31"/>
      </a:folHlink>
    </a:clrScheme>
    <a:fontScheme name="Opinno 2021">
      <a:majorFont>
        <a:latin typeface="Poppins ExtraBold"/>
        <a:ea typeface=""/>
        <a:cs typeface=""/>
      </a:majorFont>
      <a:minorFont>
        <a:latin typeface="Poppin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o" ma:contentTypeID="0x01010010E2CD028D05A3498C736FF7BFC2429C" ma:contentTypeVersion="13" ma:contentTypeDescription="Crear nuevo documento." ma:contentTypeScope="" ma:versionID="2ffc12f350f6e6966cc478174e800a70">
  <xsd:schema xmlns:xsd="http://www.w3.org/2001/XMLSchema" xmlns:xs="http://www.w3.org/2001/XMLSchema" xmlns:p="http://schemas.microsoft.com/office/2006/metadata/properties" xmlns:ns2="e19cf0ac-cc2d-475a-86e0-e239d43d5eaf" xmlns:ns3="ed2de05b-4860-49b3-8bbb-919a4e472727" targetNamespace="http://schemas.microsoft.com/office/2006/metadata/properties" ma:root="true" ma:fieldsID="0240d77c4648a0b682c3a97de65a06bd" ns2:_="" ns3:_="">
    <xsd:import namespace="e19cf0ac-cc2d-475a-86e0-e239d43d5eaf"/>
    <xsd:import namespace="ed2de05b-4860-49b3-8bbb-919a4e47272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3:SharedWithUsers" minOccurs="0"/>
                <xsd:element ref="ns3:SharedWithDetails"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19cf0ac-cc2d-475a-86e0-e239d43d5ea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d2de05b-4860-49b3-8bbb-919a4e472727" elementFormDefault="qualified">
    <xsd:import namespace="http://schemas.microsoft.com/office/2006/documentManagement/types"/>
    <xsd:import namespace="http://schemas.microsoft.com/office/infopath/2007/PartnerControls"/>
    <xsd:element name="SharedWithUsers" ma:index="17"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Detalles de uso compartido"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ed2de05b-4860-49b3-8bbb-919a4e472727">
      <UserInfo>
        <DisplayName>Ander Aramburu Garcia</DisplayName>
        <AccountId>42</AccountId>
        <AccountType/>
      </UserInfo>
      <UserInfo>
        <DisplayName>Lucía López Álvaro</DisplayName>
        <AccountId>20</AccountId>
        <AccountType/>
      </UserInfo>
      <UserInfo>
        <DisplayName>Natalia Peralta Estrada</DisplayName>
        <AccountId>228</AccountId>
        <AccountType/>
      </UserInfo>
      <UserInfo>
        <DisplayName>Francesco Pontorno</DisplayName>
        <AccountId>714</AccountId>
        <AccountType/>
      </UserInfo>
      <UserInfo>
        <DisplayName>Alejandro Briceño</DisplayName>
        <AccountId>24</AccountId>
        <AccountType/>
      </UserInfo>
    </SharedWithUsers>
  </documentManagement>
</p:properties>
</file>

<file path=customXml/itemProps1.xml><?xml version="1.0" encoding="utf-8"?>
<ds:datastoreItem xmlns:ds="http://schemas.openxmlformats.org/officeDocument/2006/customXml" ds:itemID="{E32DBDB5-68CC-4A2A-800D-F1752CB7A586}">
  <ds:schemaRefs>
    <ds:schemaRef ds:uri="http://schemas.microsoft.com/sharepoint/v3/contenttype/forms"/>
  </ds:schemaRefs>
</ds:datastoreItem>
</file>

<file path=customXml/itemProps2.xml><?xml version="1.0" encoding="utf-8"?>
<ds:datastoreItem xmlns:ds="http://schemas.openxmlformats.org/officeDocument/2006/customXml" ds:itemID="{29AD77FD-FE12-4CD1-ABCA-56B03594876F}">
  <ds:schemaRefs>
    <ds:schemaRef ds:uri="e19cf0ac-cc2d-475a-86e0-e239d43d5eaf"/>
    <ds:schemaRef ds:uri="ed2de05b-4860-49b3-8bbb-919a4e47272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2B9F374F-FEAD-4EDB-B71C-385770715F87}">
  <ds:schemaRefs>
    <ds:schemaRef ds:uri="http://purl.org/dc/elements/1.1/"/>
    <ds:schemaRef ds:uri="http://www.w3.org/XML/1998/namespace"/>
    <ds:schemaRef ds:uri="http://schemas.microsoft.com/office/2006/documentManagement/types"/>
    <ds:schemaRef ds:uri="http://schemas.openxmlformats.org/package/2006/metadata/core-properties"/>
    <ds:schemaRef ds:uri="http://purl.org/dc/dcmitype/"/>
    <ds:schemaRef ds:uri="http://schemas.microsoft.com/office/infopath/2007/PartnerControls"/>
    <ds:schemaRef ds:uri="http://schemas.microsoft.com/office/2006/metadata/properties"/>
    <ds:schemaRef ds:uri="http://purl.org/dc/terms/"/>
    <ds:schemaRef ds:uri="ed2de05b-4860-49b3-8bbb-919a4e472727"/>
    <ds:schemaRef ds:uri="e19cf0ac-cc2d-475a-86e0-e239d43d5eaf"/>
  </ds:schemaRefs>
</ds:datastoreItem>
</file>

<file path=docProps/app.xml><?xml version="1.0" encoding="utf-8"?>
<Properties xmlns="http://schemas.openxmlformats.org/officeDocument/2006/extended-properties" xmlns:vt="http://schemas.openxmlformats.org/officeDocument/2006/docPropsVTypes">
  <Template/>
  <TotalTime>0</TotalTime>
  <Words>3815</Words>
  <Application>Microsoft Office PowerPoint</Application>
  <PresentationFormat>Panorámica</PresentationFormat>
  <Paragraphs>378</Paragraphs>
  <Slides>11</Slides>
  <Notes>10</Notes>
  <HiddenSlides>0</HiddenSlides>
  <MMClips>0</MMClips>
  <ScaleCrop>false</ScaleCrop>
  <HeadingPairs>
    <vt:vector size="4" baseType="variant">
      <vt:variant>
        <vt:lpstr>Tema</vt:lpstr>
      </vt:variant>
      <vt:variant>
        <vt:i4>1</vt:i4>
      </vt:variant>
      <vt:variant>
        <vt:lpstr>Títulos de diapositiva</vt:lpstr>
      </vt:variant>
      <vt:variant>
        <vt:i4>11</vt:i4>
      </vt:variant>
    </vt:vector>
  </HeadingPairs>
  <TitlesOfParts>
    <vt:vector size="12" baseType="lpstr">
      <vt:lpstr>1_Opinno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Manuel Camporro Fernandez</dc:creator>
  <cp:lastModifiedBy>Anabel Rosas</cp:lastModifiedBy>
  <cp:revision>6</cp:revision>
  <dcterms:created xsi:type="dcterms:W3CDTF">2021-08-24T11:47:02Z</dcterms:created>
  <dcterms:modified xsi:type="dcterms:W3CDTF">2023-05-25T18:55:50Z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0x01010010E2CD028D05A3498C736FF7BFC2429C</vt:lpwstr>
  </property>
  <property fmtid="{D5CDD505-2E9C-101B-9397-08002B2CF9AE}" pid="3" name="TaxKeyword">
    <vt:lpwstr/>
  </property>
</Properties>
</file>